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slides/slide297.xml" ContentType="application/vnd.openxmlformats-officedocument.presentationml.slide+xml"/>
  <Override PartName="/ppt/slides/slide298.xml" ContentType="application/vnd.openxmlformats-officedocument.presentationml.slide+xml"/>
  <Override PartName="/ppt/slides/slide299.xml" ContentType="application/vnd.openxmlformats-officedocument.presentationml.slide+xml"/>
  <Override PartName="/ppt/slides/slide300.xml" ContentType="application/vnd.openxmlformats-officedocument.presentationml.slide+xml"/>
  <Override PartName="/ppt/slides/slide301.xml" ContentType="application/vnd.openxmlformats-officedocument.presentationml.slide+xml"/>
  <Override PartName="/ppt/slides/slide302.xml" ContentType="application/vnd.openxmlformats-officedocument.presentationml.slide+xml"/>
  <Override PartName="/ppt/slides/slide303.xml" ContentType="application/vnd.openxmlformats-officedocument.presentationml.slide+xml"/>
  <Override PartName="/ppt/slides/slide304.xml" ContentType="application/vnd.openxmlformats-officedocument.presentationml.slide+xml"/>
  <Override PartName="/ppt/slides/slide305.xml" ContentType="application/vnd.openxmlformats-officedocument.presentationml.slide+xml"/>
  <Override PartName="/ppt/slides/slide306.xml" ContentType="application/vnd.openxmlformats-officedocument.presentationml.slide+xml"/>
  <Override PartName="/ppt/slides/slide307.xml" ContentType="application/vnd.openxmlformats-officedocument.presentationml.slide+xml"/>
  <Override PartName="/ppt/slides/slide308.xml" ContentType="application/vnd.openxmlformats-officedocument.presentationml.slide+xml"/>
  <Override PartName="/ppt/slides/slide309.xml" ContentType="application/vnd.openxmlformats-officedocument.presentationml.slide+xml"/>
  <Override PartName="/ppt/slides/slide310.xml" ContentType="application/vnd.openxmlformats-officedocument.presentationml.slide+xml"/>
  <Override PartName="/ppt/slides/slide311.xml" ContentType="application/vnd.openxmlformats-officedocument.presentationml.slide+xml"/>
  <Override PartName="/ppt/slides/slide312.xml" ContentType="application/vnd.openxmlformats-officedocument.presentationml.slide+xml"/>
  <Override PartName="/ppt/slides/slide313.xml" ContentType="application/vnd.openxmlformats-officedocument.presentationml.slide+xml"/>
  <Override PartName="/ppt/slides/slide314.xml" ContentType="application/vnd.openxmlformats-officedocument.presentationml.slide+xml"/>
  <Override PartName="/ppt/slides/slide315.xml" ContentType="application/vnd.openxmlformats-officedocument.presentationml.slide+xml"/>
  <Override PartName="/ppt/slides/slide316.xml" ContentType="application/vnd.openxmlformats-officedocument.presentationml.slide+xml"/>
  <Override PartName="/ppt/slides/slide317.xml" ContentType="application/vnd.openxmlformats-officedocument.presentationml.slide+xml"/>
  <Override PartName="/ppt/slides/slide318.xml" ContentType="application/vnd.openxmlformats-officedocument.presentationml.slide+xml"/>
  <Override PartName="/ppt/slides/slide319.xml" ContentType="application/vnd.openxmlformats-officedocument.presentationml.slide+xml"/>
  <Override PartName="/ppt/slides/slide320.xml" ContentType="application/vnd.openxmlformats-officedocument.presentationml.slide+xml"/>
  <Override PartName="/ppt/slides/slide321.xml" ContentType="application/vnd.openxmlformats-officedocument.presentationml.slide+xml"/>
  <Override PartName="/ppt/slides/slide322.xml" ContentType="application/vnd.openxmlformats-officedocument.presentationml.slide+xml"/>
  <Override PartName="/ppt/slides/slide323.xml" ContentType="application/vnd.openxmlformats-officedocument.presentationml.slide+xml"/>
  <Override PartName="/ppt/slides/slide324.xml" ContentType="application/vnd.openxmlformats-officedocument.presentationml.slide+xml"/>
  <Override PartName="/ppt/slides/slide325.xml" ContentType="application/vnd.openxmlformats-officedocument.presentationml.slide+xml"/>
  <Override PartName="/ppt/slides/slide326.xml" ContentType="application/vnd.openxmlformats-officedocument.presentationml.slide+xml"/>
  <Override PartName="/ppt/slides/slide327.xml" ContentType="application/vnd.openxmlformats-officedocument.presentationml.slide+xml"/>
  <Override PartName="/ppt/slides/slide328.xml" ContentType="application/vnd.openxmlformats-officedocument.presentationml.slide+xml"/>
  <Override PartName="/ppt/slides/slide329.xml" ContentType="application/vnd.openxmlformats-officedocument.presentationml.slide+xml"/>
  <Override PartName="/ppt/slides/slide330.xml" ContentType="application/vnd.openxmlformats-officedocument.presentationml.slide+xml"/>
  <Override PartName="/ppt/slides/slide331.xml" ContentType="application/vnd.openxmlformats-officedocument.presentationml.slide+xml"/>
  <Override PartName="/ppt/slides/slide332.xml" ContentType="application/vnd.openxmlformats-officedocument.presentationml.slide+xml"/>
  <Override PartName="/ppt/slides/slide333.xml" ContentType="application/vnd.openxmlformats-officedocument.presentationml.slide+xml"/>
  <Override PartName="/ppt/slides/slide334.xml" ContentType="application/vnd.openxmlformats-officedocument.presentationml.slide+xml"/>
  <Override PartName="/ppt/slides/slide335.xml" ContentType="application/vnd.openxmlformats-officedocument.presentationml.slide+xml"/>
  <Override PartName="/ppt/slides/slide336.xml" ContentType="application/vnd.openxmlformats-officedocument.presentationml.slide+xml"/>
  <Override PartName="/ppt/slides/slide337.xml" ContentType="application/vnd.openxmlformats-officedocument.presentationml.slide+xml"/>
  <Override PartName="/ppt/slides/slide338.xml" ContentType="application/vnd.openxmlformats-officedocument.presentationml.slide+xml"/>
  <Override PartName="/ppt/slides/slide339.xml" ContentType="application/vnd.openxmlformats-officedocument.presentationml.slide+xml"/>
  <Override PartName="/ppt/slides/slide340.xml" ContentType="application/vnd.openxmlformats-officedocument.presentationml.slide+xml"/>
  <Override PartName="/ppt/slides/slide341.xml" ContentType="application/vnd.openxmlformats-officedocument.presentationml.slide+xml"/>
  <Override PartName="/ppt/slides/slide342.xml" ContentType="application/vnd.openxmlformats-officedocument.presentationml.slide+xml"/>
  <Override PartName="/ppt/slides/slide343.xml" ContentType="application/vnd.openxmlformats-officedocument.presentationml.slide+xml"/>
  <Override PartName="/ppt/slides/slide344.xml" ContentType="application/vnd.openxmlformats-officedocument.presentationml.slide+xml"/>
  <Override PartName="/ppt/slides/slide345.xml" ContentType="application/vnd.openxmlformats-officedocument.presentationml.slide+xml"/>
  <Override PartName="/ppt/slides/slide346.xml" ContentType="application/vnd.openxmlformats-officedocument.presentationml.slide+xml"/>
  <Override PartName="/ppt/slides/slide347.xml" ContentType="application/vnd.openxmlformats-officedocument.presentationml.slide+xml"/>
  <Override PartName="/ppt/slides/slide348.xml" ContentType="application/vnd.openxmlformats-officedocument.presentationml.slide+xml"/>
  <Override PartName="/ppt/slides/slide349.xml" ContentType="application/vnd.openxmlformats-officedocument.presentationml.slide+xml"/>
  <Override PartName="/ppt/slides/slide350.xml" ContentType="application/vnd.openxmlformats-officedocument.presentationml.slide+xml"/>
  <Override PartName="/ppt/slides/slide351.xml" ContentType="application/vnd.openxmlformats-officedocument.presentationml.slide+xml"/>
  <Override PartName="/ppt/slides/slide352.xml" ContentType="application/vnd.openxmlformats-officedocument.presentationml.slide+xml"/>
  <Override PartName="/ppt/slides/slide353.xml" ContentType="application/vnd.openxmlformats-officedocument.presentationml.slide+xml"/>
  <Override PartName="/ppt/slides/slide354.xml" ContentType="application/vnd.openxmlformats-officedocument.presentationml.slide+xml"/>
  <Override PartName="/ppt/slides/slide355.xml" ContentType="application/vnd.openxmlformats-officedocument.presentationml.slide+xml"/>
  <Override PartName="/ppt/slides/slide356.xml" ContentType="application/vnd.openxmlformats-officedocument.presentationml.slide+xml"/>
  <Override PartName="/ppt/slides/slide357.xml" ContentType="application/vnd.openxmlformats-officedocument.presentationml.slide+xml"/>
  <Override PartName="/ppt/slides/slide358.xml" ContentType="application/vnd.openxmlformats-officedocument.presentationml.slide+xml"/>
  <Override PartName="/ppt/slides/slide359.xml" ContentType="application/vnd.openxmlformats-officedocument.presentationml.slide+xml"/>
  <Override PartName="/ppt/slides/slide360.xml" ContentType="application/vnd.openxmlformats-officedocument.presentationml.slide+xml"/>
  <Override PartName="/ppt/slides/slide361.xml" ContentType="application/vnd.openxmlformats-officedocument.presentationml.slide+xml"/>
  <Override PartName="/ppt/slides/slide362.xml" ContentType="application/vnd.openxmlformats-officedocument.presentationml.slide+xml"/>
  <Override PartName="/ppt/slides/slide363.xml" ContentType="application/vnd.openxmlformats-officedocument.presentationml.slide+xml"/>
  <Override PartName="/ppt/slides/slide364.xml" ContentType="application/vnd.openxmlformats-officedocument.presentationml.slide+xml"/>
  <Override PartName="/ppt/slides/slide365.xml" ContentType="application/vnd.openxmlformats-officedocument.presentationml.slide+xml"/>
  <Override PartName="/ppt/slides/slide366.xml" ContentType="application/vnd.openxmlformats-officedocument.presentationml.slide+xml"/>
  <Override PartName="/ppt/slides/slide367.xml" ContentType="application/vnd.openxmlformats-officedocument.presentationml.slide+xml"/>
  <Override PartName="/ppt/slides/slide368.xml" ContentType="application/vnd.openxmlformats-officedocument.presentationml.slide+xml"/>
  <Override PartName="/ppt/slides/slide369.xml" ContentType="application/vnd.openxmlformats-officedocument.presentationml.slide+xml"/>
  <Override PartName="/ppt/slides/slide370.xml" ContentType="application/vnd.openxmlformats-officedocument.presentationml.slide+xml"/>
  <Override PartName="/ppt/slides/slide371.xml" ContentType="application/vnd.openxmlformats-officedocument.presentationml.slide+xml"/>
  <Override PartName="/ppt/slides/slide372.xml" ContentType="application/vnd.openxmlformats-officedocument.presentationml.slide+xml"/>
  <Override PartName="/ppt/slides/slide373.xml" ContentType="application/vnd.openxmlformats-officedocument.presentationml.slide+xml"/>
  <Override PartName="/ppt/slides/slide374.xml" ContentType="application/vnd.openxmlformats-officedocument.presentationml.slide+xml"/>
  <Override PartName="/ppt/slides/slide375.xml" ContentType="application/vnd.openxmlformats-officedocument.presentationml.slide+xml"/>
  <Override PartName="/ppt/slides/slide376.xml" ContentType="application/vnd.openxmlformats-officedocument.presentationml.slide+xml"/>
  <Override PartName="/ppt/slides/slide377.xml" ContentType="application/vnd.openxmlformats-officedocument.presentationml.slide+xml"/>
  <Override PartName="/ppt/slides/slide378.xml" ContentType="application/vnd.openxmlformats-officedocument.presentationml.slide+xml"/>
  <Override PartName="/ppt/slides/slide379.xml" ContentType="application/vnd.openxmlformats-officedocument.presentationml.slide+xml"/>
  <Override PartName="/ppt/slides/slide380.xml" ContentType="application/vnd.openxmlformats-officedocument.presentationml.slide+xml"/>
  <Override PartName="/ppt/slides/slide381.xml" ContentType="application/vnd.openxmlformats-officedocument.presentationml.slide+xml"/>
  <Override PartName="/ppt/slides/slide382.xml" ContentType="application/vnd.openxmlformats-officedocument.presentationml.slide+xml"/>
  <Override PartName="/ppt/slides/slide383.xml" ContentType="application/vnd.openxmlformats-officedocument.presentationml.slide+xml"/>
  <Override PartName="/ppt/slides/slide384.xml" ContentType="application/vnd.openxmlformats-officedocument.presentationml.slide+xml"/>
  <Override PartName="/ppt/slides/slide385.xml" ContentType="application/vnd.openxmlformats-officedocument.presentationml.slide+xml"/>
  <Override PartName="/ppt/slides/slide386.xml" ContentType="application/vnd.openxmlformats-officedocument.presentationml.slide+xml"/>
  <Override PartName="/ppt/slides/slide387.xml" ContentType="application/vnd.openxmlformats-officedocument.presentationml.slide+xml"/>
  <Override PartName="/ppt/slides/slide388.xml" ContentType="application/vnd.openxmlformats-officedocument.presentationml.slide+xml"/>
  <Override PartName="/ppt/slides/slide389.xml" ContentType="application/vnd.openxmlformats-officedocument.presentationml.slide+xml"/>
  <Override PartName="/ppt/slides/slide390.xml" ContentType="application/vnd.openxmlformats-officedocument.presentationml.slide+xml"/>
  <Override PartName="/ppt/slides/slide391.xml" ContentType="application/vnd.openxmlformats-officedocument.presentationml.slide+xml"/>
  <Override PartName="/ppt/slides/slide392.xml" ContentType="application/vnd.openxmlformats-officedocument.presentationml.slide+xml"/>
  <Override PartName="/ppt/slides/slide393.xml" ContentType="application/vnd.openxmlformats-officedocument.presentationml.slide+xml"/>
  <Override PartName="/ppt/slides/slide394.xml" ContentType="application/vnd.openxmlformats-officedocument.presentationml.slide+xml"/>
  <Override PartName="/ppt/slides/slide395.xml" ContentType="application/vnd.openxmlformats-officedocument.presentationml.slide+xml"/>
  <Override PartName="/ppt/slides/slide396.xml" ContentType="application/vnd.openxmlformats-officedocument.presentationml.slide+xml"/>
  <Override PartName="/ppt/slides/slide397.xml" ContentType="application/vnd.openxmlformats-officedocument.presentationml.slide+xml"/>
  <Override PartName="/ppt/slides/slide398.xml" ContentType="application/vnd.openxmlformats-officedocument.presentationml.slide+xml"/>
  <Override PartName="/ppt/slides/slide399.xml" ContentType="application/vnd.openxmlformats-officedocument.presentationml.slide+xml"/>
  <Override PartName="/ppt/slides/slide400.xml" ContentType="application/vnd.openxmlformats-officedocument.presentationml.slide+xml"/>
  <Override PartName="/ppt/slides/slide401.xml" ContentType="application/vnd.openxmlformats-officedocument.presentationml.slide+xml"/>
  <Override PartName="/ppt/slides/slide402.xml" ContentType="application/vnd.openxmlformats-officedocument.presentationml.slide+xml"/>
  <Override PartName="/ppt/slides/slide403.xml" ContentType="application/vnd.openxmlformats-officedocument.presentationml.slide+xml"/>
  <Override PartName="/ppt/slides/slide404.xml" ContentType="application/vnd.openxmlformats-officedocument.presentationml.slide+xml"/>
  <Override PartName="/ppt/slides/slide405.xml" ContentType="application/vnd.openxmlformats-officedocument.presentationml.slide+xml"/>
  <Override PartName="/ppt/slides/slide406.xml" ContentType="application/vnd.openxmlformats-officedocument.presentationml.slide+xml"/>
  <Override PartName="/ppt/slides/slide407.xml" ContentType="application/vnd.openxmlformats-officedocument.presentationml.slide+xml"/>
  <Override PartName="/ppt/slides/slide408.xml" ContentType="application/vnd.openxmlformats-officedocument.presentationml.slide+xml"/>
  <Override PartName="/ppt/slides/slide409.xml" ContentType="application/vnd.openxmlformats-officedocument.presentationml.slide+xml"/>
  <Override PartName="/ppt/slides/slide410.xml" ContentType="application/vnd.openxmlformats-officedocument.presentationml.slide+xml"/>
  <Override PartName="/ppt/slides/slide411.xml" ContentType="application/vnd.openxmlformats-officedocument.presentationml.slide+xml"/>
  <Override PartName="/ppt/slides/slide412.xml" ContentType="application/vnd.openxmlformats-officedocument.presentationml.slide+xml"/>
  <Override PartName="/ppt/slides/slide413.xml" ContentType="application/vnd.openxmlformats-officedocument.presentationml.slide+xml"/>
  <Override PartName="/ppt/slides/slide414.xml" ContentType="application/vnd.openxmlformats-officedocument.presentationml.slide+xml"/>
  <Override PartName="/ppt/slides/slide415.xml" ContentType="application/vnd.openxmlformats-officedocument.presentationml.slide+xml"/>
  <Override PartName="/ppt/slides/slide416.xml" ContentType="application/vnd.openxmlformats-officedocument.presentationml.slide+xml"/>
  <Override PartName="/ppt/slides/slide417.xml" ContentType="application/vnd.openxmlformats-officedocument.presentationml.slide+xml"/>
  <Override PartName="/ppt/slides/slide4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421"/>
  </p:notesMasterIdLst>
  <p:handoutMasterIdLst>
    <p:handoutMasterId r:id="rId422"/>
  </p:handoutMasterIdLst>
  <p:sldIdLst>
    <p:sldId id="1473" r:id="rId3"/>
    <p:sldId id="2231" r:id="rId4"/>
    <p:sldId id="2071" r:id="rId5"/>
    <p:sldId id="1960" r:id="rId6"/>
    <p:sldId id="1971" r:id="rId7"/>
    <p:sldId id="2459" r:id="rId8"/>
    <p:sldId id="2457" r:id="rId9"/>
    <p:sldId id="1967" r:id="rId10"/>
    <p:sldId id="2005" r:id="rId11"/>
    <p:sldId id="2008" r:id="rId12"/>
    <p:sldId id="2007" r:id="rId13"/>
    <p:sldId id="1974" r:id="rId14"/>
    <p:sldId id="1977" r:id="rId15"/>
    <p:sldId id="1973" r:id="rId16"/>
    <p:sldId id="1972" r:id="rId17"/>
    <p:sldId id="1976" r:id="rId18"/>
    <p:sldId id="2059" r:id="rId19"/>
    <p:sldId id="1729" r:id="rId20"/>
    <p:sldId id="1730" r:id="rId21"/>
    <p:sldId id="1878" r:id="rId22"/>
    <p:sldId id="1998" r:id="rId23"/>
    <p:sldId id="1997" r:id="rId24"/>
    <p:sldId id="2286" r:id="rId25"/>
    <p:sldId id="2392" r:id="rId26"/>
    <p:sldId id="2391" r:id="rId27"/>
    <p:sldId id="2394" r:id="rId28"/>
    <p:sldId id="2397" r:id="rId29"/>
    <p:sldId id="2398" r:id="rId30"/>
    <p:sldId id="2393" r:id="rId31"/>
    <p:sldId id="2444" r:id="rId32"/>
    <p:sldId id="2396" r:id="rId33"/>
    <p:sldId id="2462" r:id="rId34"/>
    <p:sldId id="885" r:id="rId35"/>
    <p:sldId id="2460" r:id="rId36"/>
    <p:sldId id="2445" r:id="rId37"/>
    <p:sldId id="2463" r:id="rId38"/>
    <p:sldId id="2464" r:id="rId39"/>
    <p:sldId id="2429" r:id="rId40"/>
    <p:sldId id="2430" r:id="rId41"/>
    <p:sldId id="2354" r:id="rId42"/>
    <p:sldId id="2355" r:id="rId43"/>
    <p:sldId id="2175" r:id="rId44"/>
    <p:sldId id="2176" r:id="rId45"/>
    <p:sldId id="1970" r:id="rId46"/>
    <p:sldId id="1983" r:id="rId47"/>
    <p:sldId id="2025" r:id="rId48"/>
    <p:sldId id="2024" r:id="rId49"/>
    <p:sldId id="1984" r:id="rId50"/>
    <p:sldId id="1979" r:id="rId51"/>
    <p:sldId id="2326" r:id="rId52"/>
    <p:sldId id="2431" r:id="rId53"/>
    <p:sldId id="2432" r:id="rId54"/>
    <p:sldId id="1538" r:id="rId55"/>
    <p:sldId id="2218" r:id="rId56"/>
    <p:sldId id="1956" r:id="rId57"/>
    <p:sldId id="1486" r:id="rId58"/>
    <p:sldId id="1487" r:id="rId59"/>
    <p:sldId id="1966" r:id="rId60"/>
    <p:sldId id="1772" r:id="rId61"/>
    <p:sldId id="2434" r:id="rId62"/>
    <p:sldId id="2435" r:id="rId63"/>
    <p:sldId id="2032" r:id="rId64"/>
    <p:sldId id="2088" r:id="rId65"/>
    <p:sldId id="2089" r:id="rId66"/>
    <p:sldId id="1607" r:id="rId67"/>
    <p:sldId id="1755" r:id="rId68"/>
    <p:sldId id="1608" r:id="rId69"/>
    <p:sldId id="1651" r:id="rId70"/>
    <p:sldId id="1650" r:id="rId71"/>
    <p:sldId id="1812" r:id="rId72"/>
    <p:sldId id="1811" r:id="rId73"/>
    <p:sldId id="1653" r:id="rId74"/>
    <p:sldId id="1757" r:id="rId75"/>
    <p:sldId id="1660" r:id="rId76"/>
    <p:sldId id="2177" r:id="rId77"/>
    <p:sldId id="2466" r:id="rId78"/>
    <p:sldId id="2328" r:id="rId79"/>
    <p:sldId id="1835" r:id="rId80"/>
    <p:sldId id="1836" r:id="rId81"/>
    <p:sldId id="2314" r:id="rId82"/>
    <p:sldId id="2436" r:id="rId83"/>
    <p:sldId id="2357" r:id="rId84"/>
    <p:sldId id="2358" r:id="rId85"/>
    <p:sldId id="1780" r:id="rId86"/>
    <p:sldId id="1782" r:id="rId87"/>
    <p:sldId id="1659" r:id="rId88"/>
    <p:sldId id="1762" r:id="rId89"/>
    <p:sldId id="1742" r:id="rId90"/>
    <p:sldId id="1774" r:id="rId91"/>
    <p:sldId id="2473" r:id="rId92"/>
    <p:sldId id="1813" r:id="rId93"/>
    <p:sldId id="1804" r:id="rId94"/>
    <p:sldId id="1815" r:id="rId95"/>
    <p:sldId id="2474" r:id="rId96"/>
    <p:sldId id="1776" r:id="rId97"/>
    <p:sldId id="2475" r:id="rId98"/>
    <p:sldId id="2476" r:id="rId99"/>
    <p:sldId id="1838" r:id="rId100"/>
    <p:sldId id="1840" r:id="rId101"/>
    <p:sldId id="1656" r:id="rId102"/>
    <p:sldId id="1831" r:id="rId103"/>
    <p:sldId id="1864" r:id="rId104"/>
    <p:sldId id="2329" r:id="rId105"/>
    <p:sldId id="2360" r:id="rId106"/>
    <p:sldId id="2359" r:id="rId107"/>
    <p:sldId id="2446" r:id="rId108"/>
    <p:sldId id="2300" r:id="rId109"/>
    <p:sldId id="2095" r:id="rId110"/>
    <p:sldId id="2485" r:id="rId111"/>
    <p:sldId id="2484" r:id="rId112"/>
    <p:sldId id="2094" r:id="rId113"/>
    <p:sldId id="2493" r:id="rId114"/>
    <p:sldId id="2492" r:id="rId115"/>
    <p:sldId id="2290" r:id="rId116"/>
    <p:sldId id="2292" r:id="rId117"/>
    <p:sldId id="2293" r:id="rId118"/>
    <p:sldId id="2294" r:id="rId119"/>
    <p:sldId id="1860" r:id="rId120"/>
    <p:sldId id="1861" r:id="rId121"/>
    <p:sldId id="2437" r:id="rId122"/>
    <p:sldId id="2439" r:id="rId123"/>
    <p:sldId id="2296" r:id="rId124"/>
    <p:sldId id="2494" r:id="rId125"/>
    <p:sldId id="2297" r:id="rId126"/>
    <p:sldId id="2298" r:id="rId127"/>
    <p:sldId id="2330" r:id="rId128"/>
    <p:sldId id="2447" r:id="rId129"/>
    <p:sldId id="1626" r:id="rId130"/>
    <p:sldId id="1663" r:id="rId131"/>
    <p:sldId id="1857" r:id="rId132"/>
    <p:sldId id="1856" r:id="rId133"/>
    <p:sldId id="1631" r:id="rId134"/>
    <p:sldId id="1741" r:id="rId135"/>
    <p:sldId id="1642" r:id="rId136"/>
    <p:sldId id="1548" r:id="rId137"/>
    <p:sldId id="2178" r:id="rId138"/>
    <p:sldId id="2179" r:id="rId139"/>
    <p:sldId id="1643" r:id="rId140"/>
    <p:sldId id="1551" r:id="rId141"/>
    <p:sldId id="2315" r:id="rId142"/>
    <p:sldId id="2316" r:id="rId143"/>
    <p:sldId id="1794" r:id="rId144"/>
    <p:sldId id="1870" r:id="rId145"/>
    <p:sldId id="1648" r:id="rId146"/>
    <p:sldId id="2331" r:id="rId147"/>
    <p:sldId id="2333" r:id="rId148"/>
    <p:sldId id="2058" r:id="rId149"/>
    <p:sldId id="2400" r:id="rId150"/>
    <p:sldId id="2441" r:id="rId151"/>
    <p:sldId id="2442" r:id="rId152"/>
    <p:sldId id="2440" r:id="rId153"/>
    <p:sldId id="2496" r:id="rId154"/>
    <p:sldId id="2495" r:id="rId155"/>
    <p:sldId id="2443" r:id="rId156"/>
    <p:sldId id="2399" r:id="rId157"/>
    <p:sldId id="2497" r:id="rId158"/>
    <p:sldId id="2402" r:id="rId159"/>
    <p:sldId id="2401" r:id="rId160"/>
    <p:sldId id="2404" r:id="rId161"/>
    <p:sldId id="2403" r:id="rId162"/>
    <p:sldId id="1871" r:id="rId163"/>
    <p:sldId id="2037" r:id="rId164"/>
    <p:sldId id="2090" r:id="rId165"/>
    <p:sldId id="1768" r:id="rId166"/>
    <p:sldId id="1769" r:id="rId167"/>
    <p:sldId id="1705" r:id="rId168"/>
    <p:sldId id="2091" r:id="rId169"/>
    <p:sldId id="2098" r:id="rId170"/>
    <p:sldId id="1800" r:id="rId171"/>
    <p:sldId id="2092" r:id="rId172"/>
    <p:sldId id="2096" r:id="rId173"/>
    <p:sldId id="2097" r:id="rId174"/>
    <p:sldId id="1664" r:id="rId175"/>
    <p:sldId id="1665" r:id="rId176"/>
    <p:sldId id="2043" r:id="rId177"/>
    <p:sldId id="1872" r:id="rId178"/>
    <p:sldId id="1876" r:id="rId179"/>
    <p:sldId id="2044" r:id="rId180"/>
    <p:sldId id="2050" r:id="rId181"/>
    <p:sldId id="2074" r:id="rId182"/>
    <p:sldId id="1488" r:id="rId183"/>
    <p:sldId id="1489" r:id="rId184"/>
    <p:sldId id="2051" r:id="rId185"/>
    <p:sldId id="2075" r:id="rId186"/>
    <p:sldId id="2343" r:id="rId187"/>
    <p:sldId id="2448" r:id="rId188"/>
    <p:sldId id="2052" r:id="rId189"/>
    <p:sldId id="2076" r:id="rId190"/>
    <p:sldId id="2347" r:id="rId191"/>
    <p:sldId id="2346" r:id="rId192"/>
    <p:sldId id="2107" r:id="rId193"/>
    <p:sldId id="2108" r:id="rId194"/>
    <p:sldId id="2416" r:id="rId195"/>
    <p:sldId id="2418" r:id="rId196"/>
    <p:sldId id="2219" r:id="rId197"/>
    <p:sldId id="2102" r:id="rId198"/>
    <p:sldId id="2106" r:id="rId199"/>
    <p:sldId id="2105" r:id="rId200"/>
    <p:sldId id="2301" r:id="rId201"/>
    <p:sldId id="2180" r:id="rId202"/>
    <p:sldId id="2099" r:id="rId203"/>
    <p:sldId id="2302" r:id="rId204"/>
    <p:sldId id="1888" r:id="rId205"/>
    <p:sldId id="1889" r:id="rId206"/>
    <p:sldId id="2100" r:id="rId207"/>
    <p:sldId id="1885" r:id="rId208"/>
    <p:sldId id="1886" r:id="rId209"/>
    <p:sldId id="1887" r:id="rId210"/>
    <p:sldId id="1492" r:id="rId211"/>
    <p:sldId id="1493" r:id="rId212"/>
    <p:sldId id="1891" r:id="rId213"/>
    <p:sldId id="2362" r:id="rId214"/>
    <p:sldId id="2363" r:id="rId215"/>
    <p:sldId id="2361" r:id="rId216"/>
    <p:sldId id="1893" r:id="rId217"/>
    <p:sldId id="1910" r:id="rId218"/>
    <p:sldId id="1496" r:id="rId219"/>
    <p:sldId id="1497" r:id="rId220"/>
    <p:sldId id="2181" r:id="rId221"/>
    <p:sldId id="2182" r:id="rId222"/>
    <p:sldId id="2113" r:id="rId223"/>
    <p:sldId id="2115" r:id="rId224"/>
    <p:sldId id="2116" r:id="rId225"/>
    <p:sldId id="2114" r:id="rId226"/>
    <p:sldId id="2243" r:id="rId227"/>
    <p:sldId id="2244" r:id="rId228"/>
    <p:sldId id="1895" r:id="rId229"/>
    <p:sldId id="2419" r:id="rId230"/>
    <p:sldId id="2053" r:id="rId231"/>
    <p:sldId id="1501" r:id="rId232"/>
    <p:sldId id="1504" r:id="rId233"/>
    <p:sldId id="1738" r:id="rId234"/>
    <p:sldId id="2112" r:id="rId235"/>
    <p:sldId id="2111" r:id="rId236"/>
    <p:sldId id="1927" r:id="rId237"/>
    <p:sldId id="1928" r:id="rId238"/>
    <p:sldId id="1904" r:id="rId239"/>
    <p:sldId id="1912" r:id="rId240"/>
    <p:sldId id="1510" r:id="rId241"/>
    <p:sldId id="1511" r:id="rId242"/>
    <p:sldId id="1513" r:id="rId243"/>
    <p:sldId id="2183" r:id="rId244"/>
    <p:sldId id="1931" r:id="rId245"/>
    <p:sldId id="1787" r:id="rId246"/>
    <p:sldId id="1933" r:id="rId247"/>
    <p:sldId id="1516" r:id="rId248"/>
    <p:sldId id="1935" r:id="rId249"/>
    <p:sldId id="1934" r:id="rId250"/>
    <p:sldId id="1517" r:id="rId251"/>
    <p:sldId id="2420" r:id="rId252"/>
    <p:sldId id="2055" r:id="rId253"/>
    <p:sldId id="2421" r:id="rId254"/>
    <p:sldId id="2422" r:id="rId255"/>
    <p:sldId id="2056" r:id="rId256"/>
    <p:sldId id="1944" r:id="rId257"/>
    <p:sldId id="1936" r:id="rId258"/>
    <p:sldId id="1945" r:id="rId259"/>
    <p:sldId id="1518" r:id="rId260"/>
    <p:sldId id="2184" r:id="rId261"/>
    <p:sldId id="2185" r:id="rId262"/>
    <p:sldId id="2365" r:id="rId263"/>
    <p:sldId id="2364" r:id="rId264"/>
    <p:sldId id="2227" r:id="rId265"/>
    <p:sldId id="2228" r:id="rId266"/>
    <p:sldId id="1520" r:id="rId267"/>
    <p:sldId id="1521" r:id="rId268"/>
    <p:sldId id="1522" r:id="rId269"/>
    <p:sldId id="2306" r:id="rId270"/>
    <p:sldId id="2305" r:id="rId271"/>
    <p:sldId id="1523" r:id="rId272"/>
    <p:sldId id="2077" r:id="rId273"/>
    <p:sldId id="2307" r:id="rId274"/>
    <p:sldId id="2423" r:id="rId275"/>
    <p:sldId id="2424" r:id="rId276"/>
    <p:sldId id="2308" r:id="rId277"/>
    <p:sldId id="1525" r:id="rId278"/>
    <p:sldId id="1527" r:id="rId279"/>
    <p:sldId id="2318" r:id="rId280"/>
    <p:sldId id="2425" r:id="rId281"/>
    <p:sldId id="2426" r:id="rId282"/>
    <p:sldId id="2317" r:id="rId283"/>
    <p:sldId id="1528" r:id="rId284"/>
    <p:sldId id="1952" r:id="rId285"/>
    <p:sldId id="1953" r:id="rId286"/>
    <p:sldId id="1734" r:id="rId287"/>
    <p:sldId id="1733" r:id="rId288"/>
    <p:sldId id="2047" r:id="rId289"/>
    <p:sldId id="2046" r:id="rId290"/>
    <p:sldId id="1600" r:id="rId291"/>
    <p:sldId id="2245" r:id="rId292"/>
    <p:sldId id="2247" r:id="rId293"/>
    <p:sldId id="2249" r:id="rId294"/>
    <p:sldId id="2246" r:id="rId295"/>
    <p:sldId id="1602" r:id="rId296"/>
    <p:sldId id="1535" r:id="rId297"/>
    <p:sldId id="1536" r:id="rId298"/>
    <p:sldId id="2123" r:id="rId299"/>
    <p:sldId id="2405" r:id="rId300"/>
    <p:sldId id="2334" r:id="rId301"/>
    <p:sldId id="2406" r:id="rId302"/>
    <p:sldId id="2127" r:id="rId303"/>
    <p:sldId id="2126" r:id="rId304"/>
    <p:sldId id="1826" r:id="rId305"/>
    <p:sldId id="1619" r:id="rId306"/>
    <p:sldId id="2407" r:id="rId307"/>
    <p:sldId id="2409" r:id="rId308"/>
    <p:sldId id="2408" r:id="rId309"/>
    <p:sldId id="2410" r:id="rId310"/>
    <p:sldId id="1858" r:id="rId311"/>
    <p:sldId id="2230" r:id="rId312"/>
    <p:sldId id="2229" r:id="rId313"/>
    <p:sldId id="1859" r:id="rId314"/>
    <p:sldId id="2319" r:id="rId315"/>
    <p:sldId id="2321" r:id="rId316"/>
    <p:sldId id="2309" r:id="rId317"/>
    <p:sldId id="2341" r:id="rId318"/>
    <p:sldId id="2339" r:id="rId319"/>
    <p:sldId id="2313" r:id="rId320"/>
    <p:sldId id="2131" r:id="rId321"/>
    <p:sldId id="2323" r:id="rId322"/>
    <p:sldId id="2366" r:id="rId323"/>
    <p:sldId id="2368" r:id="rId324"/>
    <p:sldId id="2336" r:id="rId325"/>
    <p:sldId id="2337" r:id="rId326"/>
    <p:sldId id="2371" r:id="rId327"/>
    <p:sldId id="2372" r:id="rId328"/>
    <p:sldId id="2340" r:id="rId329"/>
    <p:sldId id="2451" r:id="rId330"/>
    <p:sldId id="2450" r:id="rId331"/>
    <p:sldId id="2452" r:id="rId332"/>
    <p:sldId id="2449" r:id="rId333"/>
    <p:sldId id="2342" r:id="rId334"/>
    <p:sldId id="2311" r:id="rId335"/>
    <p:sldId id="2338" r:id="rId336"/>
    <p:sldId id="2132" r:id="rId337"/>
    <p:sldId id="2134" r:id="rId338"/>
    <p:sldId id="2138" r:id="rId339"/>
    <p:sldId id="2202" r:id="rId340"/>
    <p:sldId id="2198" r:id="rId341"/>
    <p:sldId id="2201" r:id="rId342"/>
    <p:sldId id="2200" r:id="rId343"/>
    <p:sldId id="2199" r:id="rId344"/>
    <p:sldId id="2377" r:id="rId345"/>
    <p:sldId id="2378" r:id="rId346"/>
    <p:sldId id="2196" r:id="rId347"/>
    <p:sldId id="2197" r:id="rId348"/>
    <p:sldId id="2205" r:id="rId349"/>
    <p:sldId id="2135" r:id="rId350"/>
    <p:sldId id="2145" r:id="rId351"/>
    <p:sldId id="2144" r:id="rId352"/>
    <p:sldId id="2139" r:id="rId353"/>
    <p:sldId id="2379" r:id="rId354"/>
    <p:sldId id="2384" r:id="rId355"/>
    <p:sldId id="2375" r:id="rId356"/>
    <p:sldId id="2373" r:id="rId357"/>
    <p:sldId id="2140" r:id="rId358"/>
    <p:sldId id="2380" r:id="rId359"/>
    <p:sldId id="272" r:id="rId360"/>
    <p:sldId id="2159" r:id="rId361"/>
    <p:sldId id="2161" r:id="rId362"/>
    <p:sldId id="2385" r:id="rId363"/>
    <p:sldId id="2386" r:id="rId364"/>
    <p:sldId id="2146" r:id="rId365"/>
    <p:sldId id="2147" r:id="rId366"/>
    <p:sldId id="2142" r:id="rId367"/>
    <p:sldId id="2136" r:id="rId368"/>
    <p:sldId id="2387" r:id="rId369"/>
    <p:sldId id="2453" r:id="rId370"/>
    <p:sldId id="2150" r:id="rId371"/>
    <p:sldId id="2148" r:id="rId372"/>
    <p:sldId id="1919" r:id="rId373"/>
    <p:sldId id="1920" r:id="rId374"/>
    <p:sldId id="1725" r:id="rId375"/>
    <p:sldId id="1726" r:id="rId376"/>
    <p:sldId id="2068" r:id="rId377"/>
    <p:sldId id="2067" r:id="rId378"/>
    <p:sldId id="2390" r:id="rId379"/>
    <p:sldId id="2389" r:id="rId380"/>
    <p:sldId id="1541" r:id="rId381"/>
    <p:sldId id="1542" r:id="rId382"/>
    <p:sldId id="2412" r:id="rId383"/>
    <p:sldId id="2413" r:id="rId384"/>
    <p:sldId id="2414" r:id="rId385"/>
    <p:sldId id="2415" r:id="rId386"/>
    <p:sldId id="2214" r:id="rId387"/>
    <p:sldId id="2216" r:id="rId388"/>
    <p:sldId id="2061" r:id="rId389"/>
    <p:sldId id="2060" r:id="rId390"/>
    <p:sldId id="2062" r:id="rId391"/>
    <p:sldId id="2455" r:id="rId392"/>
    <p:sldId id="1724" r:id="rId393"/>
    <p:sldId id="2154" r:id="rId394"/>
    <p:sldId id="2155" r:id="rId395"/>
    <p:sldId id="408" r:id="rId396"/>
    <p:sldId id="2153" r:id="rId397"/>
    <p:sldId id="2220" r:id="rId398"/>
    <p:sldId id="2207" r:id="rId399"/>
    <p:sldId id="2221" r:id="rId400"/>
    <p:sldId id="2208" r:id="rId401"/>
    <p:sldId id="2209" r:id="rId402"/>
    <p:sldId id="1948" r:id="rId403"/>
    <p:sldId id="2213" r:id="rId404"/>
    <p:sldId id="2225" r:id="rId405"/>
    <p:sldId id="2224" r:id="rId406"/>
    <p:sldId id="2222" r:id="rId407"/>
    <p:sldId id="2223" r:id="rId408"/>
    <p:sldId id="2210" r:id="rId409"/>
    <p:sldId id="2211" r:id="rId410"/>
    <p:sldId id="2212" r:id="rId411"/>
    <p:sldId id="1949" r:id="rId412"/>
    <p:sldId id="1950" r:id="rId413"/>
    <p:sldId id="1951" r:id="rId414"/>
    <p:sldId id="2079" r:id="rId415"/>
    <p:sldId id="2078" r:id="rId416"/>
    <p:sldId id="2151" r:id="rId417"/>
    <p:sldId id="2119" r:id="rId418"/>
    <p:sldId id="2120" r:id="rId419"/>
    <p:sldId id="1539" r:id="rId420"/>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182" algn="l" rtl="0" fontAlgn="base">
      <a:spcBef>
        <a:spcPct val="0"/>
      </a:spcBef>
      <a:spcAft>
        <a:spcPct val="0"/>
      </a:spcAft>
      <a:defRPr kern="1200">
        <a:solidFill>
          <a:schemeClr val="tx1"/>
        </a:solidFill>
        <a:latin typeface="Arial" charset="0"/>
        <a:ea typeface="+mn-ea"/>
        <a:cs typeface="Arial" charset="0"/>
      </a:defRPr>
    </a:lvl2pPr>
    <a:lvl3pPr marL="914364" algn="l" rtl="0" fontAlgn="base">
      <a:spcBef>
        <a:spcPct val="0"/>
      </a:spcBef>
      <a:spcAft>
        <a:spcPct val="0"/>
      </a:spcAft>
      <a:defRPr kern="1200">
        <a:solidFill>
          <a:schemeClr val="tx1"/>
        </a:solidFill>
        <a:latin typeface="Arial" charset="0"/>
        <a:ea typeface="+mn-ea"/>
        <a:cs typeface="Arial" charset="0"/>
      </a:defRPr>
    </a:lvl3pPr>
    <a:lvl4pPr marL="1371545" algn="l" rtl="0" fontAlgn="base">
      <a:spcBef>
        <a:spcPct val="0"/>
      </a:spcBef>
      <a:spcAft>
        <a:spcPct val="0"/>
      </a:spcAft>
      <a:defRPr kern="1200">
        <a:solidFill>
          <a:schemeClr val="tx1"/>
        </a:solidFill>
        <a:latin typeface="Arial" charset="0"/>
        <a:ea typeface="+mn-ea"/>
        <a:cs typeface="Arial" charset="0"/>
      </a:defRPr>
    </a:lvl4pPr>
    <a:lvl5pPr marL="1828727" algn="l" rtl="0" fontAlgn="base">
      <a:spcBef>
        <a:spcPct val="0"/>
      </a:spcBef>
      <a:spcAft>
        <a:spcPct val="0"/>
      </a:spcAft>
      <a:defRPr kern="1200">
        <a:solidFill>
          <a:schemeClr val="tx1"/>
        </a:solidFill>
        <a:latin typeface="Arial" charset="0"/>
        <a:ea typeface="+mn-ea"/>
        <a:cs typeface="Arial" charset="0"/>
      </a:defRPr>
    </a:lvl5pPr>
    <a:lvl6pPr marL="2285909" algn="l" defTabSz="914364" rtl="0" eaLnBrk="1" latinLnBrk="0" hangingPunct="1">
      <a:defRPr kern="1200">
        <a:solidFill>
          <a:schemeClr val="tx1"/>
        </a:solidFill>
        <a:latin typeface="Arial" charset="0"/>
        <a:ea typeface="+mn-ea"/>
        <a:cs typeface="Arial" charset="0"/>
      </a:defRPr>
    </a:lvl6pPr>
    <a:lvl7pPr marL="2743091" algn="l" defTabSz="914364" rtl="0" eaLnBrk="1" latinLnBrk="0" hangingPunct="1">
      <a:defRPr kern="1200">
        <a:solidFill>
          <a:schemeClr val="tx1"/>
        </a:solidFill>
        <a:latin typeface="Arial" charset="0"/>
        <a:ea typeface="+mn-ea"/>
        <a:cs typeface="Arial" charset="0"/>
      </a:defRPr>
    </a:lvl7pPr>
    <a:lvl8pPr marL="3200272" algn="l" defTabSz="914364" rtl="0" eaLnBrk="1" latinLnBrk="0" hangingPunct="1">
      <a:defRPr kern="1200">
        <a:solidFill>
          <a:schemeClr val="tx1"/>
        </a:solidFill>
        <a:latin typeface="Arial" charset="0"/>
        <a:ea typeface="+mn-ea"/>
        <a:cs typeface="Arial" charset="0"/>
      </a:defRPr>
    </a:lvl8pPr>
    <a:lvl9pPr marL="3657454" algn="l" defTabSz="914364"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401E"/>
    <a:srgbClr val="474D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9186" autoAdjust="0"/>
    <p:restoredTop sz="91039" autoAdjust="0"/>
  </p:normalViewPr>
  <p:slideViewPr>
    <p:cSldViewPr>
      <p:cViewPr varScale="1">
        <p:scale>
          <a:sx n="65" d="100"/>
          <a:sy n="65" d="100"/>
        </p:scale>
        <p:origin x="72" y="105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284"/>
    </p:cViewPr>
  </p:sorterViewPr>
  <p:notesViewPr>
    <p:cSldViewPr>
      <p:cViewPr varScale="1">
        <p:scale>
          <a:sx n="51" d="100"/>
          <a:sy n="51" d="100"/>
        </p:scale>
        <p:origin x="2692" y="6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99" Type="http://schemas.openxmlformats.org/officeDocument/2006/relationships/slide" Target="slides/slide297.xml"/><Relationship Id="rId21" Type="http://schemas.openxmlformats.org/officeDocument/2006/relationships/slide" Target="slides/slide19.xml"/><Relationship Id="rId63" Type="http://schemas.openxmlformats.org/officeDocument/2006/relationships/slide" Target="slides/slide61.xml"/><Relationship Id="rId159" Type="http://schemas.openxmlformats.org/officeDocument/2006/relationships/slide" Target="slides/slide157.xml"/><Relationship Id="rId324" Type="http://schemas.openxmlformats.org/officeDocument/2006/relationships/slide" Target="slides/slide322.xml"/><Relationship Id="rId366" Type="http://schemas.openxmlformats.org/officeDocument/2006/relationships/slide" Target="slides/slide364.xml"/><Relationship Id="rId170" Type="http://schemas.openxmlformats.org/officeDocument/2006/relationships/slide" Target="slides/slide168.xml"/><Relationship Id="rId226" Type="http://schemas.openxmlformats.org/officeDocument/2006/relationships/slide" Target="slides/slide224.xml"/><Relationship Id="rId268" Type="http://schemas.openxmlformats.org/officeDocument/2006/relationships/slide" Target="slides/slide266.xml"/><Relationship Id="rId32" Type="http://schemas.openxmlformats.org/officeDocument/2006/relationships/slide" Target="slides/slide30.xml"/><Relationship Id="rId74" Type="http://schemas.openxmlformats.org/officeDocument/2006/relationships/slide" Target="slides/slide72.xml"/><Relationship Id="rId128" Type="http://schemas.openxmlformats.org/officeDocument/2006/relationships/slide" Target="slides/slide126.xml"/><Relationship Id="rId335" Type="http://schemas.openxmlformats.org/officeDocument/2006/relationships/slide" Target="slides/slide333.xml"/><Relationship Id="rId377" Type="http://schemas.openxmlformats.org/officeDocument/2006/relationships/slide" Target="slides/slide375.xml"/><Relationship Id="rId5" Type="http://schemas.openxmlformats.org/officeDocument/2006/relationships/slide" Target="slides/slide3.xml"/><Relationship Id="rId181" Type="http://schemas.openxmlformats.org/officeDocument/2006/relationships/slide" Target="slides/slide179.xml"/><Relationship Id="rId237" Type="http://schemas.openxmlformats.org/officeDocument/2006/relationships/slide" Target="slides/slide235.xml"/><Relationship Id="rId402" Type="http://schemas.openxmlformats.org/officeDocument/2006/relationships/slide" Target="slides/slide400.xml"/><Relationship Id="rId279" Type="http://schemas.openxmlformats.org/officeDocument/2006/relationships/slide" Target="slides/slide277.xml"/><Relationship Id="rId43" Type="http://schemas.openxmlformats.org/officeDocument/2006/relationships/slide" Target="slides/slide41.xml"/><Relationship Id="rId139" Type="http://schemas.openxmlformats.org/officeDocument/2006/relationships/slide" Target="slides/slide137.xml"/><Relationship Id="rId290" Type="http://schemas.openxmlformats.org/officeDocument/2006/relationships/slide" Target="slides/slide288.xml"/><Relationship Id="rId304" Type="http://schemas.openxmlformats.org/officeDocument/2006/relationships/slide" Target="slides/slide302.xml"/><Relationship Id="rId346" Type="http://schemas.openxmlformats.org/officeDocument/2006/relationships/slide" Target="slides/slide344.xml"/><Relationship Id="rId388" Type="http://schemas.openxmlformats.org/officeDocument/2006/relationships/slide" Target="slides/slide386.xml"/><Relationship Id="rId85" Type="http://schemas.openxmlformats.org/officeDocument/2006/relationships/slide" Target="slides/slide83.xml"/><Relationship Id="rId150" Type="http://schemas.openxmlformats.org/officeDocument/2006/relationships/slide" Target="slides/slide148.xml"/><Relationship Id="rId171" Type="http://schemas.openxmlformats.org/officeDocument/2006/relationships/slide" Target="slides/slide169.xml"/><Relationship Id="rId192" Type="http://schemas.openxmlformats.org/officeDocument/2006/relationships/slide" Target="slides/slide190.xml"/><Relationship Id="rId206" Type="http://schemas.openxmlformats.org/officeDocument/2006/relationships/slide" Target="slides/slide204.xml"/><Relationship Id="rId227" Type="http://schemas.openxmlformats.org/officeDocument/2006/relationships/slide" Target="slides/slide225.xml"/><Relationship Id="rId413" Type="http://schemas.openxmlformats.org/officeDocument/2006/relationships/slide" Target="slides/slide411.xml"/><Relationship Id="rId248" Type="http://schemas.openxmlformats.org/officeDocument/2006/relationships/slide" Target="slides/slide246.xml"/><Relationship Id="rId269" Type="http://schemas.openxmlformats.org/officeDocument/2006/relationships/slide" Target="slides/slide267.xml"/><Relationship Id="rId12" Type="http://schemas.openxmlformats.org/officeDocument/2006/relationships/slide" Target="slides/slide10.xml"/><Relationship Id="rId33" Type="http://schemas.openxmlformats.org/officeDocument/2006/relationships/slide" Target="slides/slide31.xml"/><Relationship Id="rId108" Type="http://schemas.openxmlformats.org/officeDocument/2006/relationships/slide" Target="slides/slide106.xml"/><Relationship Id="rId129" Type="http://schemas.openxmlformats.org/officeDocument/2006/relationships/slide" Target="slides/slide127.xml"/><Relationship Id="rId280" Type="http://schemas.openxmlformats.org/officeDocument/2006/relationships/slide" Target="slides/slide278.xml"/><Relationship Id="rId315" Type="http://schemas.openxmlformats.org/officeDocument/2006/relationships/slide" Target="slides/slide313.xml"/><Relationship Id="rId336" Type="http://schemas.openxmlformats.org/officeDocument/2006/relationships/slide" Target="slides/slide334.xml"/><Relationship Id="rId357" Type="http://schemas.openxmlformats.org/officeDocument/2006/relationships/slide" Target="slides/slide355.xml"/><Relationship Id="rId54" Type="http://schemas.openxmlformats.org/officeDocument/2006/relationships/slide" Target="slides/slide52.xml"/><Relationship Id="rId75" Type="http://schemas.openxmlformats.org/officeDocument/2006/relationships/slide" Target="slides/slide73.xml"/><Relationship Id="rId96" Type="http://schemas.openxmlformats.org/officeDocument/2006/relationships/slide" Target="slides/slide94.xml"/><Relationship Id="rId140" Type="http://schemas.openxmlformats.org/officeDocument/2006/relationships/slide" Target="slides/slide138.xml"/><Relationship Id="rId161" Type="http://schemas.openxmlformats.org/officeDocument/2006/relationships/slide" Target="slides/slide159.xml"/><Relationship Id="rId182" Type="http://schemas.openxmlformats.org/officeDocument/2006/relationships/slide" Target="slides/slide180.xml"/><Relationship Id="rId217" Type="http://schemas.openxmlformats.org/officeDocument/2006/relationships/slide" Target="slides/slide215.xml"/><Relationship Id="rId378" Type="http://schemas.openxmlformats.org/officeDocument/2006/relationships/slide" Target="slides/slide376.xml"/><Relationship Id="rId399" Type="http://schemas.openxmlformats.org/officeDocument/2006/relationships/slide" Target="slides/slide397.xml"/><Relationship Id="rId403" Type="http://schemas.openxmlformats.org/officeDocument/2006/relationships/slide" Target="slides/slide401.xml"/><Relationship Id="rId6" Type="http://schemas.openxmlformats.org/officeDocument/2006/relationships/slide" Target="slides/slide4.xml"/><Relationship Id="rId238" Type="http://schemas.openxmlformats.org/officeDocument/2006/relationships/slide" Target="slides/slide236.xml"/><Relationship Id="rId259" Type="http://schemas.openxmlformats.org/officeDocument/2006/relationships/slide" Target="slides/slide257.xml"/><Relationship Id="rId424" Type="http://schemas.openxmlformats.org/officeDocument/2006/relationships/presProps" Target="presProps.xml"/><Relationship Id="rId23" Type="http://schemas.openxmlformats.org/officeDocument/2006/relationships/slide" Target="slides/slide21.xml"/><Relationship Id="rId119" Type="http://schemas.openxmlformats.org/officeDocument/2006/relationships/slide" Target="slides/slide117.xml"/><Relationship Id="rId270" Type="http://schemas.openxmlformats.org/officeDocument/2006/relationships/slide" Target="slides/slide268.xml"/><Relationship Id="rId291" Type="http://schemas.openxmlformats.org/officeDocument/2006/relationships/slide" Target="slides/slide289.xml"/><Relationship Id="rId305" Type="http://schemas.openxmlformats.org/officeDocument/2006/relationships/slide" Target="slides/slide303.xml"/><Relationship Id="rId326" Type="http://schemas.openxmlformats.org/officeDocument/2006/relationships/slide" Target="slides/slide324.xml"/><Relationship Id="rId347" Type="http://schemas.openxmlformats.org/officeDocument/2006/relationships/slide" Target="slides/slide345.xml"/><Relationship Id="rId44" Type="http://schemas.openxmlformats.org/officeDocument/2006/relationships/slide" Target="slides/slide42.xml"/><Relationship Id="rId65" Type="http://schemas.openxmlformats.org/officeDocument/2006/relationships/slide" Target="slides/slide63.xml"/><Relationship Id="rId86" Type="http://schemas.openxmlformats.org/officeDocument/2006/relationships/slide" Target="slides/slide84.xml"/><Relationship Id="rId130" Type="http://schemas.openxmlformats.org/officeDocument/2006/relationships/slide" Target="slides/slide128.xml"/><Relationship Id="rId151" Type="http://schemas.openxmlformats.org/officeDocument/2006/relationships/slide" Target="slides/slide149.xml"/><Relationship Id="rId368" Type="http://schemas.openxmlformats.org/officeDocument/2006/relationships/slide" Target="slides/slide366.xml"/><Relationship Id="rId389" Type="http://schemas.openxmlformats.org/officeDocument/2006/relationships/slide" Target="slides/slide387.xml"/><Relationship Id="rId172" Type="http://schemas.openxmlformats.org/officeDocument/2006/relationships/slide" Target="slides/slide170.xml"/><Relationship Id="rId193" Type="http://schemas.openxmlformats.org/officeDocument/2006/relationships/slide" Target="slides/slide191.xml"/><Relationship Id="rId207" Type="http://schemas.openxmlformats.org/officeDocument/2006/relationships/slide" Target="slides/slide205.xml"/><Relationship Id="rId228" Type="http://schemas.openxmlformats.org/officeDocument/2006/relationships/slide" Target="slides/slide226.xml"/><Relationship Id="rId249" Type="http://schemas.openxmlformats.org/officeDocument/2006/relationships/slide" Target="slides/slide247.xml"/><Relationship Id="rId414" Type="http://schemas.openxmlformats.org/officeDocument/2006/relationships/slide" Target="slides/slide412.xml"/><Relationship Id="rId13" Type="http://schemas.openxmlformats.org/officeDocument/2006/relationships/slide" Target="slides/slide11.xml"/><Relationship Id="rId109" Type="http://schemas.openxmlformats.org/officeDocument/2006/relationships/slide" Target="slides/slide107.xml"/><Relationship Id="rId260" Type="http://schemas.openxmlformats.org/officeDocument/2006/relationships/slide" Target="slides/slide258.xml"/><Relationship Id="rId281" Type="http://schemas.openxmlformats.org/officeDocument/2006/relationships/slide" Target="slides/slide279.xml"/><Relationship Id="rId316" Type="http://schemas.openxmlformats.org/officeDocument/2006/relationships/slide" Target="slides/slide314.xml"/><Relationship Id="rId337" Type="http://schemas.openxmlformats.org/officeDocument/2006/relationships/slide" Target="slides/slide335.xml"/><Relationship Id="rId34" Type="http://schemas.openxmlformats.org/officeDocument/2006/relationships/slide" Target="slides/slide32.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20" Type="http://schemas.openxmlformats.org/officeDocument/2006/relationships/slide" Target="slides/slide118.xml"/><Relationship Id="rId141" Type="http://schemas.openxmlformats.org/officeDocument/2006/relationships/slide" Target="slides/slide139.xml"/><Relationship Id="rId358" Type="http://schemas.openxmlformats.org/officeDocument/2006/relationships/slide" Target="slides/slide356.xml"/><Relationship Id="rId379" Type="http://schemas.openxmlformats.org/officeDocument/2006/relationships/slide" Target="slides/slide377.xml"/><Relationship Id="rId7" Type="http://schemas.openxmlformats.org/officeDocument/2006/relationships/slide" Target="slides/slide5.xml"/><Relationship Id="rId162" Type="http://schemas.openxmlformats.org/officeDocument/2006/relationships/slide" Target="slides/slide160.xml"/><Relationship Id="rId183" Type="http://schemas.openxmlformats.org/officeDocument/2006/relationships/slide" Target="slides/slide181.xml"/><Relationship Id="rId218" Type="http://schemas.openxmlformats.org/officeDocument/2006/relationships/slide" Target="slides/slide216.xml"/><Relationship Id="rId239" Type="http://schemas.openxmlformats.org/officeDocument/2006/relationships/slide" Target="slides/slide237.xml"/><Relationship Id="rId390" Type="http://schemas.openxmlformats.org/officeDocument/2006/relationships/slide" Target="slides/slide388.xml"/><Relationship Id="rId404" Type="http://schemas.openxmlformats.org/officeDocument/2006/relationships/slide" Target="slides/slide402.xml"/><Relationship Id="rId425" Type="http://schemas.openxmlformats.org/officeDocument/2006/relationships/viewProps" Target="viewProps.xml"/><Relationship Id="rId250" Type="http://schemas.openxmlformats.org/officeDocument/2006/relationships/slide" Target="slides/slide248.xml"/><Relationship Id="rId271" Type="http://schemas.openxmlformats.org/officeDocument/2006/relationships/slide" Target="slides/slide269.xml"/><Relationship Id="rId292" Type="http://schemas.openxmlformats.org/officeDocument/2006/relationships/slide" Target="slides/slide290.xml"/><Relationship Id="rId306" Type="http://schemas.openxmlformats.org/officeDocument/2006/relationships/slide" Target="slides/slide304.xml"/><Relationship Id="rId24" Type="http://schemas.openxmlformats.org/officeDocument/2006/relationships/slide" Target="slides/slide22.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31" Type="http://schemas.openxmlformats.org/officeDocument/2006/relationships/slide" Target="slides/slide129.xml"/><Relationship Id="rId327" Type="http://schemas.openxmlformats.org/officeDocument/2006/relationships/slide" Target="slides/slide325.xml"/><Relationship Id="rId348" Type="http://schemas.openxmlformats.org/officeDocument/2006/relationships/slide" Target="slides/slide346.xml"/><Relationship Id="rId369" Type="http://schemas.openxmlformats.org/officeDocument/2006/relationships/slide" Target="slides/slide367.xml"/><Relationship Id="rId152" Type="http://schemas.openxmlformats.org/officeDocument/2006/relationships/slide" Target="slides/slide150.xml"/><Relationship Id="rId173" Type="http://schemas.openxmlformats.org/officeDocument/2006/relationships/slide" Target="slides/slide171.xml"/><Relationship Id="rId194" Type="http://schemas.openxmlformats.org/officeDocument/2006/relationships/slide" Target="slides/slide192.xml"/><Relationship Id="rId208" Type="http://schemas.openxmlformats.org/officeDocument/2006/relationships/slide" Target="slides/slide206.xml"/><Relationship Id="rId229" Type="http://schemas.openxmlformats.org/officeDocument/2006/relationships/slide" Target="slides/slide227.xml"/><Relationship Id="rId380" Type="http://schemas.openxmlformats.org/officeDocument/2006/relationships/slide" Target="slides/slide378.xml"/><Relationship Id="rId415" Type="http://schemas.openxmlformats.org/officeDocument/2006/relationships/slide" Target="slides/slide413.xml"/><Relationship Id="rId240" Type="http://schemas.openxmlformats.org/officeDocument/2006/relationships/slide" Target="slides/slide238.xml"/><Relationship Id="rId261" Type="http://schemas.openxmlformats.org/officeDocument/2006/relationships/slide" Target="slides/slide259.xml"/><Relationship Id="rId14" Type="http://schemas.openxmlformats.org/officeDocument/2006/relationships/slide" Target="slides/slide12.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282" Type="http://schemas.openxmlformats.org/officeDocument/2006/relationships/slide" Target="slides/slide280.xml"/><Relationship Id="rId317" Type="http://schemas.openxmlformats.org/officeDocument/2006/relationships/slide" Target="slides/slide315.xml"/><Relationship Id="rId338" Type="http://schemas.openxmlformats.org/officeDocument/2006/relationships/slide" Target="slides/slide336.xml"/><Relationship Id="rId359" Type="http://schemas.openxmlformats.org/officeDocument/2006/relationships/slide" Target="slides/slide357.xml"/><Relationship Id="rId8" Type="http://schemas.openxmlformats.org/officeDocument/2006/relationships/slide" Target="slides/slide6.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184" Type="http://schemas.openxmlformats.org/officeDocument/2006/relationships/slide" Target="slides/slide182.xml"/><Relationship Id="rId219" Type="http://schemas.openxmlformats.org/officeDocument/2006/relationships/slide" Target="slides/slide217.xml"/><Relationship Id="rId370" Type="http://schemas.openxmlformats.org/officeDocument/2006/relationships/slide" Target="slides/slide368.xml"/><Relationship Id="rId391" Type="http://schemas.openxmlformats.org/officeDocument/2006/relationships/slide" Target="slides/slide389.xml"/><Relationship Id="rId405" Type="http://schemas.openxmlformats.org/officeDocument/2006/relationships/slide" Target="slides/slide403.xml"/><Relationship Id="rId426" Type="http://schemas.openxmlformats.org/officeDocument/2006/relationships/theme" Target="theme/theme1.xml"/><Relationship Id="rId230" Type="http://schemas.openxmlformats.org/officeDocument/2006/relationships/slide" Target="slides/slide228.xml"/><Relationship Id="rId251" Type="http://schemas.openxmlformats.org/officeDocument/2006/relationships/slide" Target="slides/slide249.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272" Type="http://schemas.openxmlformats.org/officeDocument/2006/relationships/slide" Target="slides/slide270.xml"/><Relationship Id="rId293" Type="http://schemas.openxmlformats.org/officeDocument/2006/relationships/slide" Target="slides/slide291.xml"/><Relationship Id="rId307" Type="http://schemas.openxmlformats.org/officeDocument/2006/relationships/slide" Target="slides/slide305.xml"/><Relationship Id="rId328" Type="http://schemas.openxmlformats.org/officeDocument/2006/relationships/slide" Target="slides/slide326.xml"/><Relationship Id="rId349" Type="http://schemas.openxmlformats.org/officeDocument/2006/relationships/slide" Target="slides/slide347.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74" Type="http://schemas.openxmlformats.org/officeDocument/2006/relationships/slide" Target="slides/slide172.xml"/><Relationship Id="rId195" Type="http://schemas.openxmlformats.org/officeDocument/2006/relationships/slide" Target="slides/slide193.xml"/><Relationship Id="rId209" Type="http://schemas.openxmlformats.org/officeDocument/2006/relationships/slide" Target="slides/slide207.xml"/><Relationship Id="rId360" Type="http://schemas.openxmlformats.org/officeDocument/2006/relationships/slide" Target="slides/slide358.xml"/><Relationship Id="rId381" Type="http://schemas.openxmlformats.org/officeDocument/2006/relationships/slide" Target="slides/slide379.xml"/><Relationship Id="rId416" Type="http://schemas.openxmlformats.org/officeDocument/2006/relationships/slide" Target="slides/slide414.xml"/><Relationship Id="rId220" Type="http://schemas.openxmlformats.org/officeDocument/2006/relationships/slide" Target="slides/slide218.xml"/><Relationship Id="rId241" Type="http://schemas.openxmlformats.org/officeDocument/2006/relationships/slide" Target="slides/slide239.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262" Type="http://schemas.openxmlformats.org/officeDocument/2006/relationships/slide" Target="slides/slide260.xml"/><Relationship Id="rId283" Type="http://schemas.openxmlformats.org/officeDocument/2006/relationships/slide" Target="slides/slide281.xml"/><Relationship Id="rId318" Type="http://schemas.openxmlformats.org/officeDocument/2006/relationships/slide" Target="slides/slide316.xml"/><Relationship Id="rId339" Type="http://schemas.openxmlformats.org/officeDocument/2006/relationships/slide" Target="slides/slide337.xml"/><Relationship Id="rId78" Type="http://schemas.openxmlformats.org/officeDocument/2006/relationships/slide" Target="slides/slide76.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slide" Target="slides/slide141.xml"/><Relationship Id="rId164" Type="http://schemas.openxmlformats.org/officeDocument/2006/relationships/slide" Target="slides/slide162.xml"/><Relationship Id="rId185" Type="http://schemas.openxmlformats.org/officeDocument/2006/relationships/slide" Target="slides/slide183.xml"/><Relationship Id="rId350" Type="http://schemas.openxmlformats.org/officeDocument/2006/relationships/slide" Target="slides/slide348.xml"/><Relationship Id="rId371" Type="http://schemas.openxmlformats.org/officeDocument/2006/relationships/slide" Target="slides/slide369.xml"/><Relationship Id="rId406" Type="http://schemas.openxmlformats.org/officeDocument/2006/relationships/slide" Target="slides/slide404.xml"/><Relationship Id="rId9" Type="http://schemas.openxmlformats.org/officeDocument/2006/relationships/slide" Target="slides/slide7.xml"/><Relationship Id="rId210" Type="http://schemas.openxmlformats.org/officeDocument/2006/relationships/slide" Target="slides/slide208.xml"/><Relationship Id="rId392" Type="http://schemas.openxmlformats.org/officeDocument/2006/relationships/slide" Target="slides/slide390.xml"/><Relationship Id="rId427" Type="http://schemas.openxmlformats.org/officeDocument/2006/relationships/tableStyles" Target="tableStyles.xml"/><Relationship Id="rId26" Type="http://schemas.openxmlformats.org/officeDocument/2006/relationships/slide" Target="slides/slide24.xml"/><Relationship Id="rId231" Type="http://schemas.openxmlformats.org/officeDocument/2006/relationships/slide" Target="slides/slide229.xml"/><Relationship Id="rId252" Type="http://schemas.openxmlformats.org/officeDocument/2006/relationships/slide" Target="slides/slide250.xml"/><Relationship Id="rId273" Type="http://schemas.openxmlformats.org/officeDocument/2006/relationships/slide" Target="slides/slide271.xml"/><Relationship Id="rId294" Type="http://schemas.openxmlformats.org/officeDocument/2006/relationships/slide" Target="slides/slide292.xml"/><Relationship Id="rId308" Type="http://schemas.openxmlformats.org/officeDocument/2006/relationships/slide" Target="slides/slide306.xml"/><Relationship Id="rId329" Type="http://schemas.openxmlformats.org/officeDocument/2006/relationships/slide" Target="slides/slide327.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54" Type="http://schemas.openxmlformats.org/officeDocument/2006/relationships/slide" Target="slides/slide152.xml"/><Relationship Id="rId175" Type="http://schemas.openxmlformats.org/officeDocument/2006/relationships/slide" Target="slides/slide173.xml"/><Relationship Id="rId340" Type="http://schemas.openxmlformats.org/officeDocument/2006/relationships/slide" Target="slides/slide338.xml"/><Relationship Id="rId361" Type="http://schemas.openxmlformats.org/officeDocument/2006/relationships/slide" Target="slides/slide359.xml"/><Relationship Id="rId196" Type="http://schemas.openxmlformats.org/officeDocument/2006/relationships/slide" Target="slides/slide194.xml"/><Relationship Id="rId200" Type="http://schemas.openxmlformats.org/officeDocument/2006/relationships/slide" Target="slides/slide198.xml"/><Relationship Id="rId382" Type="http://schemas.openxmlformats.org/officeDocument/2006/relationships/slide" Target="slides/slide380.xml"/><Relationship Id="rId417" Type="http://schemas.openxmlformats.org/officeDocument/2006/relationships/slide" Target="slides/slide415.xml"/><Relationship Id="rId16" Type="http://schemas.openxmlformats.org/officeDocument/2006/relationships/slide" Target="slides/slide14.xml"/><Relationship Id="rId221" Type="http://schemas.openxmlformats.org/officeDocument/2006/relationships/slide" Target="slides/slide219.xml"/><Relationship Id="rId242" Type="http://schemas.openxmlformats.org/officeDocument/2006/relationships/slide" Target="slides/slide240.xml"/><Relationship Id="rId263" Type="http://schemas.openxmlformats.org/officeDocument/2006/relationships/slide" Target="slides/slide261.xml"/><Relationship Id="rId284" Type="http://schemas.openxmlformats.org/officeDocument/2006/relationships/slide" Target="slides/slide282.xml"/><Relationship Id="rId319" Type="http://schemas.openxmlformats.org/officeDocument/2006/relationships/slide" Target="slides/slide317.xml"/><Relationship Id="rId37" Type="http://schemas.openxmlformats.org/officeDocument/2006/relationships/slide" Target="slides/slide35.xml"/><Relationship Id="rId58" Type="http://schemas.openxmlformats.org/officeDocument/2006/relationships/slide" Target="slides/slide56.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44" Type="http://schemas.openxmlformats.org/officeDocument/2006/relationships/slide" Target="slides/slide142.xml"/><Relationship Id="rId330" Type="http://schemas.openxmlformats.org/officeDocument/2006/relationships/slide" Target="slides/slide328.xml"/><Relationship Id="rId90" Type="http://schemas.openxmlformats.org/officeDocument/2006/relationships/slide" Target="slides/slide88.xml"/><Relationship Id="rId165" Type="http://schemas.openxmlformats.org/officeDocument/2006/relationships/slide" Target="slides/slide163.xml"/><Relationship Id="rId186" Type="http://schemas.openxmlformats.org/officeDocument/2006/relationships/slide" Target="slides/slide184.xml"/><Relationship Id="rId351" Type="http://schemas.openxmlformats.org/officeDocument/2006/relationships/slide" Target="slides/slide349.xml"/><Relationship Id="rId372" Type="http://schemas.openxmlformats.org/officeDocument/2006/relationships/slide" Target="slides/slide370.xml"/><Relationship Id="rId393" Type="http://schemas.openxmlformats.org/officeDocument/2006/relationships/slide" Target="slides/slide391.xml"/><Relationship Id="rId407" Type="http://schemas.openxmlformats.org/officeDocument/2006/relationships/slide" Target="slides/slide405.xml"/><Relationship Id="rId211" Type="http://schemas.openxmlformats.org/officeDocument/2006/relationships/slide" Target="slides/slide209.xml"/><Relationship Id="rId232" Type="http://schemas.openxmlformats.org/officeDocument/2006/relationships/slide" Target="slides/slide230.xml"/><Relationship Id="rId253" Type="http://schemas.openxmlformats.org/officeDocument/2006/relationships/slide" Target="slides/slide251.xml"/><Relationship Id="rId274" Type="http://schemas.openxmlformats.org/officeDocument/2006/relationships/slide" Target="slides/slide272.xml"/><Relationship Id="rId295" Type="http://schemas.openxmlformats.org/officeDocument/2006/relationships/slide" Target="slides/slide293.xml"/><Relationship Id="rId309" Type="http://schemas.openxmlformats.org/officeDocument/2006/relationships/slide" Target="slides/slide307.xml"/><Relationship Id="rId27" Type="http://schemas.openxmlformats.org/officeDocument/2006/relationships/slide" Target="slides/slide25.xml"/><Relationship Id="rId48" Type="http://schemas.openxmlformats.org/officeDocument/2006/relationships/slide" Target="slides/slide46.xml"/><Relationship Id="rId69" Type="http://schemas.openxmlformats.org/officeDocument/2006/relationships/slide" Target="slides/slide67.xml"/><Relationship Id="rId113" Type="http://schemas.openxmlformats.org/officeDocument/2006/relationships/slide" Target="slides/slide111.xml"/><Relationship Id="rId134" Type="http://schemas.openxmlformats.org/officeDocument/2006/relationships/slide" Target="slides/slide132.xml"/><Relationship Id="rId320" Type="http://schemas.openxmlformats.org/officeDocument/2006/relationships/slide" Target="slides/slide318.xml"/><Relationship Id="rId80" Type="http://schemas.openxmlformats.org/officeDocument/2006/relationships/slide" Target="slides/slide78.xml"/><Relationship Id="rId155" Type="http://schemas.openxmlformats.org/officeDocument/2006/relationships/slide" Target="slides/slide153.xml"/><Relationship Id="rId176" Type="http://schemas.openxmlformats.org/officeDocument/2006/relationships/slide" Target="slides/slide174.xml"/><Relationship Id="rId197" Type="http://schemas.openxmlformats.org/officeDocument/2006/relationships/slide" Target="slides/slide195.xml"/><Relationship Id="rId341" Type="http://schemas.openxmlformats.org/officeDocument/2006/relationships/slide" Target="slides/slide339.xml"/><Relationship Id="rId362" Type="http://schemas.openxmlformats.org/officeDocument/2006/relationships/slide" Target="slides/slide360.xml"/><Relationship Id="rId383" Type="http://schemas.openxmlformats.org/officeDocument/2006/relationships/slide" Target="slides/slide381.xml"/><Relationship Id="rId418" Type="http://schemas.openxmlformats.org/officeDocument/2006/relationships/slide" Target="slides/slide416.xml"/><Relationship Id="rId201" Type="http://schemas.openxmlformats.org/officeDocument/2006/relationships/slide" Target="slides/slide199.xml"/><Relationship Id="rId222" Type="http://schemas.openxmlformats.org/officeDocument/2006/relationships/slide" Target="slides/slide220.xml"/><Relationship Id="rId243" Type="http://schemas.openxmlformats.org/officeDocument/2006/relationships/slide" Target="slides/slide241.xml"/><Relationship Id="rId264" Type="http://schemas.openxmlformats.org/officeDocument/2006/relationships/slide" Target="slides/slide262.xml"/><Relationship Id="rId285" Type="http://schemas.openxmlformats.org/officeDocument/2006/relationships/slide" Target="slides/slide283.xml"/><Relationship Id="rId17" Type="http://schemas.openxmlformats.org/officeDocument/2006/relationships/slide" Target="slides/slide15.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24" Type="http://schemas.openxmlformats.org/officeDocument/2006/relationships/slide" Target="slides/slide122.xml"/><Relationship Id="rId310" Type="http://schemas.openxmlformats.org/officeDocument/2006/relationships/slide" Target="slides/slide308.xml"/><Relationship Id="rId70" Type="http://schemas.openxmlformats.org/officeDocument/2006/relationships/slide" Target="slides/slide68.xml"/><Relationship Id="rId91" Type="http://schemas.openxmlformats.org/officeDocument/2006/relationships/slide" Target="slides/slide89.xml"/><Relationship Id="rId145" Type="http://schemas.openxmlformats.org/officeDocument/2006/relationships/slide" Target="slides/slide143.xml"/><Relationship Id="rId166" Type="http://schemas.openxmlformats.org/officeDocument/2006/relationships/slide" Target="slides/slide164.xml"/><Relationship Id="rId187" Type="http://schemas.openxmlformats.org/officeDocument/2006/relationships/slide" Target="slides/slide185.xml"/><Relationship Id="rId331" Type="http://schemas.openxmlformats.org/officeDocument/2006/relationships/slide" Target="slides/slide329.xml"/><Relationship Id="rId352" Type="http://schemas.openxmlformats.org/officeDocument/2006/relationships/slide" Target="slides/slide350.xml"/><Relationship Id="rId373" Type="http://schemas.openxmlformats.org/officeDocument/2006/relationships/slide" Target="slides/slide371.xml"/><Relationship Id="rId394" Type="http://schemas.openxmlformats.org/officeDocument/2006/relationships/slide" Target="slides/slide392.xml"/><Relationship Id="rId408" Type="http://schemas.openxmlformats.org/officeDocument/2006/relationships/slide" Target="slides/slide406.xml"/><Relationship Id="rId1" Type="http://schemas.openxmlformats.org/officeDocument/2006/relationships/slideMaster" Target="slideMasters/slideMaster1.xml"/><Relationship Id="rId212" Type="http://schemas.openxmlformats.org/officeDocument/2006/relationships/slide" Target="slides/slide210.xml"/><Relationship Id="rId233" Type="http://schemas.openxmlformats.org/officeDocument/2006/relationships/slide" Target="slides/slide231.xml"/><Relationship Id="rId254" Type="http://schemas.openxmlformats.org/officeDocument/2006/relationships/slide" Target="slides/slide252.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275" Type="http://schemas.openxmlformats.org/officeDocument/2006/relationships/slide" Target="slides/slide273.xml"/><Relationship Id="rId296" Type="http://schemas.openxmlformats.org/officeDocument/2006/relationships/slide" Target="slides/slide294.xml"/><Relationship Id="rId300" Type="http://schemas.openxmlformats.org/officeDocument/2006/relationships/slide" Target="slides/slide298.xml"/><Relationship Id="rId60" Type="http://schemas.openxmlformats.org/officeDocument/2006/relationships/slide" Target="slides/slide58.xml"/><Relationship Id="rId81" Type="http://schemas.openxmlformats.org/officeDocument/2006/relationships/slide" Target="slides/slide79.xml"/><Relationship Id="rId135" Type="http://schemas.openxmlformats.org/officeDocument/2006/relationships/slide" Target="slides/slide133.xml"/><Relationship Id="rId156" Type="http://schemas.openxmlformats.org/officeDocument/2006/relationships/slide" Target="slides/slide154.xml"/><Relationship Id="rId177" Type="http://schemas.openxmlformats.org/officeDocument/2006/relationships/slide" Target="slides/slide175.xml"/><Relationship Id="rId198" Type="http://schemas.openxmlformats.org/officeDocument/2006/relationships/slide" Target="slides/slide196.xml"/><Relationship Id="rId321" Type="http://schemas.openxmlformats.org/officeDocument/2006/relationships/slide" Target="slides/slide319.xml"/><Relationship Id="rId342" Type="http://schemas.openxmlformats.org/officeDocument/2006/relationships/slide" Target="slides/slide340.xml"/><Relationship Id="rId363" Type="http://schemas.openxmlformats.org/officeDocument/2006/relationships/slide" Target="slides/slide361.xml"/><Relationship Id="rId384" Type="http://schemas.openxmlformats.org/officeDocument/2006/relationships/slide" Target="slides/slide382.xml"/><Relationship Id="rId419" Type="http://schemas.openxmlformats.org/officeDocument/2006/relationships/slide" Target="slides/slide417.xml"/><Relationship Id="rId202" Type="http://schemas.openxmlformats.org/officeDocument/2006/relationships/slide" Target="slides/slide200.xml"/><Relationship Id="rId223" Type="http://schemas.openxmlformats.org/officeDocument/2006/relationships/slide" Target="slides/slide221.xml"/><Relationship Id="rId244" Type="http://schemas.openxmlformats.org/officeDocument/2006/relationships/slide" Target="slides/slide242.xml"/><Relationship Id="rId18" Type="http://schemas.openxmlformats.org/officeDocument/2006/relationships/slide" Target="slides/slide16.xml"/><Relationship Id="rId39" Type="http://schemas.openxmlformats.org/officeDocument/2006/relationships/slide" Target="slides/slide37.xml"/><Relationship Id="rId265" Type="http://schemas.openxmlformats.org/officeDocument/2006/relationships/slide" Target="slides/slide263.xml"/><Relationship Id="rId286" Type="http://schemas.openxmlformats.org/officeDocument/2006/relationships/slide" Target="slides/slide284.xml"/><Relationship Id="rId50" Type="http://schemas.openxmlformats.org/officeDocument/2006/relationships/slide" Target="slides/slide48.xml"/><Relationship Id="rId104" Type="http://schemas.openxmlformats.org/officeDocument/2006/relationships/slide" Target="slides/slide102.xml"/><Relationship Id="rId125" Type="http://schemas.openxmlformats.org/officeDocument/2006/relationships/slide" Target="slides/slide123.xml"/><Relationship Id="rId146" Type="http://schemas.openxmlformats.org/officeDocument/2006/relationships/slide" Target="slides/slide144.xml"/><Relationship Id="rId167" Type="http://schemas.openxmlformats.org/officeDocument/2006/relationships/slide" Target="slides/slide165.xml"/><Relationship Id="rId188" Type="http://schemas.openxmlformats.org/officeDocument/2006/relationships/slide" Target="slides/slide186.xml"/><Relationship Id="rId311" Type="http://schemas.openxmlformats.org/officeDocument/2006/relationships/slide" Target="slides/slide309.xml"/><Relationship Id="rId332" Type="http://schemas.openxmlformats.org/officeDocument/2006/relationships/slide" Target="slides/slide330.xml"/><Relationship Id="rId353" Type="http://schemas.openxmlformats.org/officeDocument/2006/relationships/slide" Target="slides/slide351.xml"/><Relationship Id="rId374" Type="http://schemas.openxmlformats.org/officeDocument/2006/relationships/slide" Target="slides/slide372.xml"/><Relationship Id="rId395" Type="http://schemas.openxmlformats.org/officeDocument/2006/relationships/slide" Target="slides/slide393.xml"/><Relationship Id="rId409" Type="http://schemas.openxmlformats.org/officeDocument/2006/relationships/slide" Target="slides/slide407.xml"/><Relationship Id="rId71" Type="http://schemas.openxmlformats.org/officeDocument/2006/relationships/slide" Target="slides/slide69.xml"/><Relationship Id="rId92" Type="http://schemas.openxmlformats.org/officeDocument/2006/relationships/slide" Target="slides/slide90.xml"/><Relationship Id="rId213" Type="http://schemas.openxmlformats.org/officeDocument/2006/relationships/slide" Target="slides/slide211.xml"/><Relationship Id="rId234" Type="http://schemas.openxmlformats.org/officeDocument/2006/relationships/slide" Target="slides/slide232.xml"/><Relationship Id="rId420" Type="http://schemas.openxmlformats.org/officeDocument/2006/relationships/slide" Target="slides/slide418.xml"/><Relationship Id="rId2" Type="http://schemas.openxmlformats.org/officeDocument/2006/relationships/slideMaster" Target="slideMasters/slideMaster2.xml"/><Relationship Id="rId29" Type="http://schemas.openxmlformats.org/officeDocument/2006/relationships/slide" Target="slides/slide27.xml"/><Relationship Id="rId255" Type="http://schemas.openxmlformats.org/officeDocument/2006/relationships/slide" Target="slides/slide253.xml"/><Relationship Id="rId276" Type="http://schemas.openxmlformats.org/officeDocument/2006/relationships/slide" Target="slides/slide274.xml"/><Relationship Id="rId297" Type="http://schemas.openxmlformats.org/officeDocument/2006/relationships/slide" Target="slides/slide295.xml"/><Relationship Id="rId40" Type="http://schemas.openxmlformats.org/officeDocument/2006/relationships/slide" Target="slides/slide38.xml"/><Relationship Id="rId115" Type="http://schemas.openxmlformats.org/officeDocument/2006/relationships/slide" Target="slides/slide113.xml"/><Relationship Id="rId136" Type="http://schemas.openxmlformats.org/officeDocument/2006/relationships/slide" Target="slides/slide134.xml"/><Relationship Id="rId157" Type="http://schemas.openxmlformats.org/officeDocument/2006/relationships/slide" Target="slides/slide155.xml"/><Relationship Id="rId178" Type="http://schemas.openxmlformats.org/officeDocument/2006/relationships/slide" Target="slides/slide176.xml"/><Relationship Id="rId301" Type="http://schemas.openxmlformats.org/officeDocument/2006/relationships/slide" Target="slides/slide299.xml"/><Relationship Id="rId322" Type="http://schemas.openxmlformats.org/officeDocument/2006/relationships/slide" Target="slides/slide320.xml"/><Relationship Id="rId343" Type="http://schemas.openxmlformats.org/officeDocument/2006/relationships/slide" Target="slides/slide341.xml"/><Relationship Id="rId364" Type="http://schemas.openxmlformats.org/officeDocument/2006/relationships/slide" Target="slides/slide362.xml"/><Relationship Id="rId61" Type="http://schemas.openxmlformats.org/officeDocument/2006/relationships/slide" Target="slides/slide59.xml"/><Relationship Id="rId82" Type="http://schemas.openxmlformats.org/officeDocument/2006/relationships/slide" Target="slides/slide80.xml"/><Relationship Id="rId199" Type="http://schemas.openxmlformats.org/officeDocument/2006/relationships/slide" Target="slides/slide197.xml"/><Relationship Id="rId203" Type="http://schemas.openxmlformats.org/officeDocument/2006/relationships/slide" Target="slides/slide201.xml"/><Relationship Id="rId385" Type="http://schemas.openxmlformats.org/officeDocument/2006/relationships/slide" Target="slides/slide383.xml"/><Relationship Id="rId19" Type="http://schemas.openxmlformats.org/officeDocument/2006/relationships/slide" Target="slides/slide17.xml"/><Relationship Id="rId224" Type="http://schemas.openxmlformats.org/officeDocument/2006/relationships/slide" Target="slides/slide222.xml"/><Relationship Id="rId245" Type="http://schemas.openxmlformats.org/officeDocument/2006/relationships/slide" Target="slides/slide243.xml"/><Relationship Id="rId266" Type="http://schemas.openxmlformats.org/officeDocument/2006/relationships/slide" Target="slides/slide264.xml"/><Relationship Id="rId287" Type="http://schemas.openxmlformats.org/officeDocument/2006/relationships/slide" Target="slides/slide285.xml"/><Relationship Id="rId410" Type="http://schemas.openxmlformats.org/officeDocument/2006/relationships/slide" Target="slides/slide408.xml"/><Relationship Id="rId30" Type="http://schemas.openxmlformats.org/officeDocument/2006/relationships/slide" Target="slides/slide2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slide" Target="slides/slide166.xml"/><Relationship Id="rId312" Type="http://schemas.openxmlformats.org/officeDocument/2006/relationships/slide" Target="slides/slide310.xml"/><Relationship Id="rId333" Type="http://schemas.openxmlformats.org/officeDocument/2006/relationships/slide" Target="slides/slide331.xml"/><Relationship Id="rId354" Type="http://schemas.openxmlformats.org/officeDocument/2006/relationships/slide" Target="slides/slide352.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189" Type="http://schemas.openxmlformats.org/officeDocument/2006/relationships/slide" Target="slides/slide187.xml"/><Relationship Id="rId375" Type="http://schemas.openxmlformats.org/officeDocument/2006/relationships/slide" Target="slides/slide373.xml"/><Relationship Id="rId396" Type="http://schemas.openxmlformats.org/officeDocument/2006/relationships/slide" Target="slides/slide394.xml"/><Relationship Id="rId3" Type="http://schemas.openxmlformats.org/officeDocument/2006/relationships/slide" Target="slides/slide1.xml"/><Relationship Id="rId214" Type="http://schemas.openxmlformats.org/officeDocument/2006/relationships/slide" Target="slides/slide212.xml"/><Relationship Id="rId235" Type="http://schemas.openxmlformats.org/officeDocument/2006/relationships/slide" Target="slides/slide233.xml"/><Relationship Id="rId256" Type="http://schemas.openxmlformats.org/officeDocument/2006/relationships/slide" Target="slides/slide254.xml"/><Relationship Id="rId277" Type="http://schemas.openxmlformats.org/officeDocument/2006/relationships/slide" Target="slides/slide275.xml"/><Relationship Id="rId298" Type="http://schemas.openxmlformats.org/officeDocument/2006/relationships/slide" Target="slides/slide296.xml"/><Relationship Id="rId400" Type="http://schemas.openxmlformats.org/officeDocument/2006/relationships/slide" Target="slides/slide398.xml"/><Relationship Id="rId421" Type="http://schemas.openxmlformats.org/officeDocument/2006/relationships/notesMaster" Target="notesMasters/notesMaster1.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302" Type="http://schemas.openxmlformats.org/officeDocument/2006/relationships/slide" Target="slides/slide300.xml"/><Relationship Id="rId323" Type="http://schemas.openxmlformats.org/officeDocument/2006/relationships/slide" Target="slides/slide321.xml"/><Relationship Id="rId344" Type="http://schemas.openxmlformats.org/officeDocument/2006/relationships/slide" Target="slides/slide342.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179" Type="http://schemas.openxmlformats.org/officeDocument/2006/relationships/slide" Target="slides/slide177.xml"/><Relationship Id="rId365" Type="http://schemas.openxmlformats.org/officeDocument/2006/relationships/slide" Target="slides/slide363.xml"/><Relationship Id="rId386" Type="http://schemas.openxmlformats.org/officeDocument/2006/relationships/slide" Target="slides/slide384.xml"/><Relationship Id="rId190" Type="http://schemas.openxmlformats.org/officeDocument/2006/relationships/slide" Target="slides/slide188.xml"/><Relationship Id="rId204" Type="http://schemas.openxmlformats.org/officeDocument/2006/relationships/slide" Target="slides/slide202.xml"/><Relationship Id="rId225" Type="http://schemas.openxmlformats.org/officeDocument/2006/relationships/slide" Target="slides/slide223.xml"/><Relationship Id="rId246" Type="http://schemas.openxmlformats.org/officeDocument/2006/relationships/slide" Target="slides/slide244.xml"/><Relationship Id="rId267" Type="http://schemas.openxmlformats.org/officeDocument/2006/relationships/slide" Target="slides/slide265.xml"/><Relationship Id="rId288" Type="http://schemas.openxmlformats.org/officeDocument/2006/relationships/slide" Target="slides/slide286.xml"/><Relationship Id="rId411" Type="http://schemas.openxmlformats.org/officeDocument/2006/relationships/slide" Target="slides/slide409.xml"/><Relationship Id="rId106" Type="http://schemas.openxmlformats.org/officeDocument/2006/relationships/slide" Target="slides/slide104.xml"/><Relationship Id="rId127" Type="http://schemas.openxmlformats.org/officeDocument/2006/relationships/slide" Target="slides/slide125.xml"/><Relationship Id="rId313" Type="http://schemas.openxmlformats.org/officeDocument/2006/relationships/slide" Target="slides/slide311.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94" Type="http://schemas.openxmlformats.org/officeDocument/2006/relationships/slide" Target="slides/slide92.xml"/><Relationship Id="rId148" Type="http://schemas.openxmlformats.org/officeDocument/2006/relationships/slide" Target="slides/slide146.xml"/><Relationship Id="rId169" Type="http://schemas.openxmlformats.org/officeDocument/2006/relationships/slide" Target="slides/slide167.xml"/><Relationship Id="rId334" Type="http://schemas.openxmlformats.org/officeDocument/2006/relationships/slide" Target="slides/slide332.xml"/><Relationship Id="rId355" Type="http://schemas.openxmlformats.org/officeDocument/2006/relationships/slide" Target="slides/slide353.xml"/><Relationship Id="rId376" Type="http://schemas.openxmlformats.org/officeDocument/2006/relationships/slide" Target="slides/slide374.xml"/><Relationship Id="rId397" Type="http://schemas.openxmlformats.org/officeDocument/2006/relationships/slide" Target="slides/slide395.xml"/><Relationship Id="rId4" Type="http://schemas.openxmlformats.org/officeDocument/2006/relationships/slide" Target="slides/slide2.xml"/><Relationship Id="rId180" Type="http://schemas.openxmlformats.org/officeDocument/2006/relationships/slide" Target="slides/slide178.xml"/><Relationship Id="rId215" Type="http://schemas.openxmlformats.org/officeDocument/2006/relationships/slide" Target="slides/slide213.xml"/><Relationship Id="rId236" Type="http://schemas.openxmlformats.org/officeDocument/2006/relationships/slide" Target="slides/slide234.xml"/><Relationship Id="rId257" Type="http://schemas.openxmlformats.org/officeDocument/2006/relationships/slide" Target="slides/slide255.xml"/><Relationship Id="rId278" Type="http://schemas.openxmlformats.org/officeDocument/2006/relationships/slide" Target="slides/slide276.xml"/><Relationship Id="rId401" Type="http://schemas.openxmlformats.org/officeDocument/2006/relationships/slide" Target="slides/slide399.xml"/><Relationship Id="rId422" Type="http://schemas.openxmlformats.org/officeDocument/2006/relationships/handoutMaster" Target="handoutMasters/handoutMaster1.xml"/><Relationship Id="rId303" Type="http://schemas.openxmlformats.org/officeDocument/2006/relationships/slide" Target="slides/slide301.xml"/><Relationship Id="rId42" Type="http://schemas.openxmlformats.org/officeDocument/2006/relationships/slide" Target="slides/slide40.xml"/><Relationship Id="rId84" Type="http://schemas.openxmlformats.org/officeDocument/2006/relationships/slide" Target="slides/slide82.xml"/><Relationship Id="rId138" Type="http://schemas.openxmlformats.org/officeDocument/2006/relationships/slide" Target="slides/slide136.xml"/><Relationship Id="rId345" Type="http://schemas.openxmlformats.org/officeDocument/2006/relationships/slide" Target="slides/slide343.xml"/><Relationship Id="rId387" Type="http://schemas.openxmlformats.org/officeDocument/2006/relationships/slide" Target="slides/slide385.xml"/><Relationship Id="rId191" Type="http://schemas.openxmlformats.org/officeDocument/2006/relationships/slide" Target="slides/slide189.xml"/><Relationship Id="rId205" Type="http://schemas.openxmlformats.org/officeDocument/2006/relationships/slide" Target="slides/slide203.xml"/><Relationship Id="rId247" Type="http://schemas.openxmlformats.org/officeDocument/2006/relationships/slide" Target="slides/slide245.xml"/><Relationship Id="rId412" Type="http://schemas.openxmlformats.org/officeDocument/2006/relationships/slide" Target="slides/slide410.xml"/><Relationship Id="rId107" Type="http://schemas.openxmlformats.org/officeDocument/2006/relationships/slide" Target="slides/slide105.xml"/><Relationship Id="rId289" Type="http://schemas.openxmlformats.org/officeDocument/2006/relationships/slide" Target="slides/slide287.xml"/><Relationship Id="rId11" Type="http://schemas.openxmlformats.org/officeDocument/2006/relationships/slide" Target="slides/slide9.xml"/><Relationship Id="rId53" Type="http://schemas.openxmlformats.org/officeDocument/2006/relationships/slide" Target="slides/slide51.xml"/><Relationship Id="rId149" Type="http://schemas.openxmlformats.org/officeDocument/2006/relationships/slide" Target="slides/slide147.xml"/><Relationship Id="rId314" Type="http://schemas.openxmlformats.org/officeDocument/2006/relationships/slide" Target="slides/slide312.xml"/><Relationship Id="rId356" Type="http://schemas.openxmlformats.org/officeDocument/2006/relationships/slide" Target="slides/slide354.xml"/><Relationship Id="rId398" Type="http://schemas.openxmlformats.org/officeDocument/2006/relationships/slide" Target="slides/slide396.xml"/><Relationship Id="rId95" Type="http://schemas.openxmlformats.org/officeDocument/2006/relationships/slide" Target="slides/slide93.xml"/><Relationship Id="rId160" Type="http://schemas.openxmlformats.org/officeDocument/2006/relationships/slide" Target="slides/slide158.xml"/><Relationship Id="rId216" Type="http://schemas.openxmlformats.org/officeDocument/2006/relationships/slide" Target="slides/slide214.xml"/><Relationship Id="rId423" Type="http://schemas.openxmlformats.org/officeDocument/2006/relationships/commentAuthors" Target="commentAuthors.xml"/><Relationship Id="rId258" Type="http://schemas.openxmlformats.org/officeDocument/2006/relationships/slide" Target="slides/slide256.xml"/><Relationship Id="rId22" Type="http://schemas.openxmlformats.org/officeDocument/2006/relationships/slide" Target="slides/slide20.xml"/><Relationship Id="rId64" Type="http://schemas.openxmlformats.org/officeDocument/2006/relationships/slide" Target="slides/slide62.xml"/><Relationship Id="rId118" Type="http://schemas.openxmlformats.org/officeDocument/2006/relationships/slide" Target="slides/slide116.xml"/><Relationship Id="rId325" Type="http://schemas.openxmlformats.org/officeDocument/2006/relationships/slide" Target="slides/slide323.xml"/><Relationship Id="rId367" Type="http://schemas.openxmlformats.org/officeDocument/2006/relationships/slide" Target="slides/slide36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67C39A06-71B9-466D-B2D6-E6A99B60D1DC}" type="datetimeFigureOut">
              <a:rPr lang="en-US"/>
              <a:pPr>
                <a:defRPr/>
              </a:pPr>
              <a:t>8/23/2022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A2962D0E-5E90-43A6-BCB8-36564BE5354B}" type="slidenum">
              <a:rPr lang="en-US"/>
              <a:pPr>
                <a:defRPr/>
              </a:pPr>
              <a:t>‹#›</a:t>
            </a:fld>
            <a:endParaRPr lang="en-US"/>
          </a:p>
        </p:txBody>
      </p:sp>
    </p:spTree>
    <p:extLst>
      <p:ext uri="{BB962C8B-B14F-4D97-AF65-F5344CB8AC3E}">
        <p14:creationId xmlns:p14="http://schemas.microsoft.com/office/powerpoint/2010/main" val="2051919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D545446-E06E-40C9-9B36-2CFBA6A62E96}" type="datetimeFigureOut">
              <a:rPr lang="en-US"/>
              <a:pPr>
                <a:defRPr/>
              </a:pPr>
              <a:t>8/23/2022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6F8F3A8-3050-415E-BFF6-FEA26B124B24}" type="slidenum">
              <a:rPr lang="en-US"/>
              <a:pPr>
                <a:defRPr/>
              </a:pPr>
              <a:t>‹#›</a:t>
            </a:fld>
            <a:endParaRPr lang="en-US"/>
          </a:p>
        </p:txBody>
      </p:sp>
    </p:spTree>
    <p:extLst>
      <p:ext uri="{BB962C8B-B14F-4D97-AF65-F5344CB8AC3E}">
        <p14:creationId xmlns:p14="http://schemas.microsoft.com/office/powerpoint/2010/main" val="42896301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182" algn="l" rtl="0" eaLnBrk="0" fontAlgn="base" hangingPunct="0">
      <a:spcBef>
        <a:spcPct val="30000"/>
      </a:spcBef>
      <a:spcAft>
        <a:spcPct val="0"/>
      </a:spcAft>
      <a:defRPr sz="1200" kern="1200">
        <a:solidFill>
          <a:schemeClr val="tx1"/>
        </a:solidFill>
        <a:latin typeface="+mn-lt"/>
        <a:ea typeface="+mn-ea"/>
        <a:cs typeface="+mn-cs"/>
      </a:defRPr>
    </a:lvl2pPr>
    <a:lvl3pPr marL="914364" algn="l" rtl="0" eaLnBrk="0" fontAlgn="base" hangingPunct="0">
      <a:spcBef>
        <a:spcPct val="30000"/>
      </a:spcBef>
      <a:spcAft>
        <a:spcPct val="0"/>
      </a:spcAft>
      <a:defRPr sz="1200" kern="1200">
        <a:solidFill>
          <a:schemeClr val="tx1"/>
        </a:solidFill>
        <a:latin typeface="+mn-lt"/>
        <a:ea typeface="+mn-ea"/>
        <a:cs typeface="+mn-cs"/>
      </a:defRPr>
    </a:lvl3pPr>
    <a:lvl4pPr marL="1371545" algn="l" rtl="0" eaLnBrk="0" fontAlgn="base" hangingPunct="0">
      <a:spcBef>
        <a:spcPct val="30000"/>
      </a:spcBef>
      <a:spcAft>
        <a:spcPct val="0"/>
      </a:spcAft>
      <a:defRPr sz="1200" kern="1200">
        <a:solidFill>
          <a:schemeClr val="tx1"/>
        </a:solidFill>
        <a:latin typeface="+mn-lt"/>
        <a:ea typeface="+mn-ea"/>
        <a:cs typeface="+mn-cs"/>
      </a:defRPr>
    </a:lvl4pPr>
    <a:lvl5pPr marL="1828727" algn="l" rtl="0" eaLnBrk="0" fontAlgn="base" hangingPunct="0">
      <a:spcBef>
        <a:spcPct val="30000"/>
      </a:spcBef>
      <a:spcAft>
        <a:spcPct val="0"/>
      </a:spcAft>
      <a:defRPr sz="1200" kern="1200">
        <a:solidFill>
          <a:schemeClr val="tx1"/>
        </a:solidFill>
        <a:latin typeface="+mn-lt"/>
        <a:ea typeface="+mn-ea"/>
        <a:cs typeface="+mn-cs"/>
      </a:defRPr>
    </a:lvl5pPr>
    <a:lvl6pPr marL="2285909" algn="l" defTabSz="914364" rtl="0" eaLnBrk="1" latinLnBrk="0" hangingPunct="1">
      <a:defRPr sz="1200" kern="1200">
        <a:solidFill>
          <a:schemeClr val="tx1"/>
        </a:solidFill>
        <a:latin typeface="+mn-lt"/>
        <a:ea typeface="+mn-ea"/>
        <a:cs typeface="+mn-cs"/>
      </a:defRPr>
    </a:lvl6pPr>
    <a:lvl7pPr marL="2743091" algn="l" defTabSz="914364" rtl="0" eaLnBrk="1" latinLnBrk="0" hangingPunct="1">
      <a:defRPr sz="1200" kern="1200">
        <a:solidFill>
          <a:schemeClr val="tx1"/>
        </a:solidFill>
        <a:latin typeface="+mn-lt"/>
        <a:ea typeface="+mn-ea"/>
        <a:cs typeface="+mn-cs"/>
      </a:defRPr>
    </a:lvl7pPr>
    <a:lvl8pPr marL="3200272" algn="l" defTabSz="914364" rtl="0" eaLnBrk="1" latinLnBrk="0" hangingPunct="1">
      <a:defRPr sz="1200" kern="1200">
        <a:solidFill>
          <a:schemeClr val="tx1"/>
        </a:solidFill>
        <a:latin typeface="+mn-lt"/>
        <a:ea typeface="+mn-ea"/>
        <a:cs typeface="+mn-cs"/>
      </a:defRPr>
    </a:lvl8pPr>
    <a:lvl9pPr marL="3657454" algn="l" defTabSz="91436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2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2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28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28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28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29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29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37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37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37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38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38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38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38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39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0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0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40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40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40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41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4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4</a:t>
            </a:fld>
            <a:endParaRPr lang="en-US" dirty="0"/>
          </a:p>
        </p:txBody>
      </p:sp>
    </p:spTree>
    <p:extLst>
      <p:ext uri="{BB962C8B-B14F-4D97-AF65-F5344CB8AC3E}">
        <p14:creationId xmlns:p14="http://schemas.microsoft.com/office/powerpoint/2010/main" val="21984008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28</a:t>
            </a:fld>
            <a:endParaRPr lang="en-US"/>
          </a:p>
        </p:txBody>
      </p:sp>
    </p:spTree>
    <p:extLst>
      <p:ext uri="{BB962C8B-B14F-4D97-AF65-F5344CB8AC3E}">
        <p14:creationId xmlns:p14="http://schemas.microsoft.com/office/powerpoint/2010/main" val="23716405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30</a:t>
            </a:fld>
            <a:endParaRPr lang="en-US"/>
          </a:p>
        </p:txBody>
      </p:sp>
    </p:spTree>
    <p:extLst>
      <p:ext uri="{BB962C8B-B14F-4D97-AF65-F5344CB8AC3E}">
        <p14:creationId xmlns:p14="http://schemas.microsoft.com/office/powerpoint/2010/main" val="28855739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32</a:t>
            </a:fld>
            <a:endParaRPr lang="en-US"/>
          </a:p>
        </p:txBody>
      </p:sp>
    </p:spTree>
    <p:extLst>
      <p:ext uri="{BB962C8B-B14F-4D97-AF65-F5344CB8AC3E}">
        <p14:creationId xmlns:p14="http://schemas.microsoft.com/office/powerpoint/2010/main" val="8507813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34</a:t>
            </a:fld>
            <a:endParaRPr lang="en-US"/>
          </a:p>
        </p:txBody>
      </p:sp>
    </p:spTree>
    <p:extLst>
      <p:ext uri="{BB962C8B-B14F-4D97-AF65-F5344CB8AC3E}">
        <p14:creationId xmlns:p14="http://schemas.microsoft.com/office/powerpoint/2010/main" val="11730791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36</a:t>
            </a:fld>
            <a:endParaRPr lang="en-US"/>
          </a:p>
        </p:txBody>
      </p:sp>
    </p:spTree>
    <p:extLst>
      <p:ext uri="{BB962C8B-B14F-4D97-AF65-F5344CB8AC3E}">
        <p14:creationId xmlns:p14="http://schemas.microsoft.com/office/powerpoint/2010/main" val="13743911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38</a:t>
            </a:fld>
            <a:endParaRPr lang="en-US"/>
          </a:p>
        </p:txBody>
      </p:sp>
    </p:spTree>
    <p:extLst>
      <p:ext uri="{BB962C8B-B14F-4D97-AF65-F5344CB8AC3E}">
        <p14:creationId xmlns:p14="http://schemas.microsoft.com/office/powerpoint/2010/main" val="15936705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40</a:t>
            </a:fld>
            <a:endParaRPr lang="en-US"/>
          </a:p>
        </p:txBody>
      </p:sp>
    </p:spTree>
    <p:extLst>
      <p:ext uri="{BB962C8B-B14F-4D97-AF65-F5344CB8AC3E}">
        <p14:creationId xmlns:p14="http://schemas.microsoft.com/office/powerpoint/2010/main" val="1858767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42</a:t>
            </a:fld>
            <a:endParaRPr lang="en-US"/>
          </a:p>
        </p:txBody>
      </p:sp>
    </p:spTree>
    <p:extLst>
      <p:ext uri="{BB962C8B-B14F-4D97-AF65-F5344CB8AC3E}">
        <p14:creationId xmlns:p14="http://schemas.microsoft.com/office/powerpoint/2010/main" val="11175368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48</a:t>
            </a:fld>
            <a:endParaRPr lang="en-US"/>
          </a:p>
        </p:txBody>
      </p:sp>
    </p:spTree>
    <p:extLst>
      <p:ext uri="{BB962C8B-B14F-4D97-AF65-F5344CB8AC3E}">
        <p14:creationId xmlns:p14="http://schemas.microsoft.com/office/powerpoint/2010/main" val="2134133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122794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871261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70158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9191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06619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189</a:t>
            </a:fld>
            <a:endParaRPr lang="en-US"/>
          </a:p>
        </p:txBody>
      </p:sp>
    </p:spTree>
    <p:extLst>
      <p:ext uri="{BB962C8B-B14F-4D97-AF65-F5344CB8AC3E}">
        <p14:creationId xmlns:p14="http://schemas.microsoft.com/office/powerpoint/2010/main" val="30905606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5248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12</a:t>
            </a:fld>
            <a:endParaRPr lang="en-US" dirty="0"/>
          </a:p>
        </p:txBody>
      </p:sp>
    </p:spTree>
    <p:extLst>
      <p:ext uri="{BB962C8B-B14F-4D97-AF65-F5344CB8AC3E}">
        <p14:creationId xmlns:p14="http://schemas.microsoft.com/office/powerpoint/2010/main" val="28365167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26155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803958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42123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946"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4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594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2288981E-01EB-4090-B049-1CBA1FC2B829}" type="slidenum">
              <a:rPr lang="en-US" altLang="en-US" smtClean="0"/>
              <a:pPr/>
              <a:t>235</a:t>
            </a:fld>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970"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5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595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75BF30EB-E371-479C-A69A-E289F8E481B0}" type="slidenum">
              <a:rPr lang="en-US" altLang="en-US" smtClean="0"/>
              <a:pPr/>
              <a:t>241</a:t>
            </a:fld>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7014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1972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16</a:t>
            </a:fld>
            <a:endParaRPr lang="en-US" dirty="0"/>
          </a:p>
        </p:txBody>
      </p:sp>
    </p:spTree>
    <p:extLst>
      <p:ext uri="{BB962C8B-B14F-4D97-AF65-F5344CB8AC3E}">
        <p14:creationId xmlns:p14="http://schemas.microsoft.com/office/powerpoint/2010/main" val="249280140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373</a:t>
            </a:fld>
            <a:endParaRPr lang="en-US"/>
          </a:p>
        </p:txBody>
      </p:sp>
    </p:spTree>
    <p:extLst>
      <p:ext uri="{BB962C8B-B14F-4D97-AF65-F5344CB8AC3E}">
        <p14:creationId xmlns:p14="http://schemas.microsoft.com/office/powerpoint/2010/main" val="384639797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375</a:t>
            </a:fld>
            <a:endParaRPr lang="en-US"/>
          </a:p>
        </p:txBody>
      </p:sp>
    </p:spTree>
    <p:extLst>
      <p:ext uri="{BB962C8B-B14F-4D97-AF65-F5344CB8AC3E}">
        <p14:creationId xmlns:p14="http://schemas.microsoft.com/office/powerpoint/2010/main" val="426019938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377</a:t>
            </a:fld>
            <a:endParaRPr lang="en-US"/>
          </a:p>
        </p:txBody>
      </p:sp>
    </p:spTree>
    <p:extLst>
      <p:ext uri="{BB962C8B-B14F-4D97-AF65-F5344CB8AC3E}">
        <p14:creationId xmlns:p14="http://schemas.microsoft.com/office/powerpoint/2010/main" val="155689111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6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596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400">
                <a:solidFill>
                  <a:schemeClr val="tx1"/>
                </a:solidFill>
                <a:latin typeface="Calibri" pitchFamily="34" charset="0"/>
              </a:defRPr>
            </a:lvl1pPr>
            <a:lvl2pPr marL="742950" indent="-285750" eaLnBrk="0" hangingPunct="0">
              <a:spcBef>
                <a:spcPct val="30000"/>
              </a:spcBef>
              <a:defRPr sz="1400">
                <a:solidFill>
                  <a:schemeClr val="tx1"/>
                </a:solidFill>
                <a:latin typeface="Calibri" pitchFamily="34" charset="0"/>
              </a:defRPr>
            </a:lvl2pPr>
            <a:lvl3pPr marL="1143000" indent="-228600" eaLnBrk="0" hangingPunct="0">
              <a:spcBef>
                <a:spcPct val="30000"/>
              </a:spcBef>
              <a:defRPr sz="1400">
                <a:solidFill>
                  <a:schemeClr val="tx1"/>
                </a:solidFill>
                <a:latin typeface="Calibri" pitchFamily="34" charset="0"/>
              </a:defRPr>
            </a:lvl3pPr>
            <a:lvl4pPr marL="1600200" indent="-228600" eaLnBrk="0" hangingPunct="0">
              <a:spcBef>
                <a:spcPct val="30000"/>
              </a:spcBef>
              <a:defRPr sz="1400">
                <a:solidFill>
                  <a:schemeClr val="tx1"/>
                </a:solidFill>
                <a:latin typeface="Calibri" pitchFamily="34" charset="0"/>
              </a:defRPr>
            </a:lvl4pPr>
            <a:lvl5pPr marL="2057400" indent="-228600" eaLnBrk="0" hangingPunct="0">
              <a:spcBef>
                <a:spcPct val="30000"/>
              </a:spcBef>
              <a:defRPr sz="1400">
                <a:solidFill>
                  <a:schemeClr val="tx1"/>
                </a:solidFill>
                <a:latin typeface="Calibri" pitchFamily="34" charset="0"/>
              </a:defRPr>
            </a:lvl5pPr>
            <a:lvl6pPr marL="2514600" indent="-228600" eaLnBrk="0" fontAlgn="base" hangingPunct="0">
              <a:spcBef>
                <a:spcPct val="30000"/>
              </a:spcBef>
              <a:spcAft>
                <a:spcPct val="0"/>
              </a:spcAft>
              <a:defRPr sz="1400">
                <a:solidFill>
                  <a:schemeClr val="tx1"/>
                </a:solidFill>
                <a:latin typeface="Calibri" pitchFamily="34" charset="0"/>
              </a:defRPr>
            </a:lvl6pPr>
            <a:lvl7pPr marL="2971800" indent="-228600" eaLnBrk="0" fontAlgn="base" hangingPunct="0">
              <a:spcBef>
                <a:spcPct val="30000"/>
              </a:spcBef>
              <a:spcAft>
                <a:spcPct val="0"/>
              </a:spcAft>
              <a:defRPr sz="1400">
                <a:solidFill>
                  <a:schemeClr val="tx1"/>
                </a:solidFill>
                <a:latin typeface="Calibri" pitchFamily="34" charset="0"/>
              </a:defRPr>
            </a:lvl7pPr>
            <a:lvl8pPr marL="3429000" indent="-228600" eaLnBrk="0" fontAlgn="base" hangingPunct="0">
              <a:spcBef>
                <a:spcPct val="30000"/>
              </a:spcBef>
              <a:spcAft>
                <a:spcPct val="0"/>
              </a:spcAft>
              <a:defRPr sz="1400">
                <a:solidFill>
                  <a:schemeClr val="tx1"/>
                </a:solidFill>
                <a:latin typeface="Calibri" pitchFamily="34" charset="0"/>
              </a:defRPr>
            </a:lvl8pPr>
            <a:lvl9pPr marL="3886200" indent="-228600" eaLnBrk="0" fontAlgn="base" hangingPunct="0">
              <a:spcBef>
                <a:spcPct val="30000"/>
              </a:spcBef>
              <a:spcAft>
                <a:spcPct val="0"/>
              </a:spcAft>
              <a:defRPr sz="1400">
                <a:solidFill>
                  <a:schemeClr val="tx1"/>
                </a:solidFill>
                <a:latin typeface="Calibri" pitchFamily="34" charset="0"/>
              </a:defRPr>
            </a:lvl9pPr>
          </a:lstStyle>
          <a:p>
            <a:pPr eaLnBrk="1" hangingPunct="1">
              <a:spcBef>
                <a:spcPct val="0"/>
              </a:spcBef>
            </a:pPr>
            <a:fld id="{D0E073A4-0EFC-4534-9814-9E811721CC12}" type="slidenum">
              <a:rPr lang="en-US" altLang="en-US" sz="1200" smtClean="0">
                <a:latin typeface="Arial" charset="0"/>
              </a:rPr>
              <a:pPr eaLnBrk="1" hangingPunct="1">
                <a:spcBef>
                  <a:spcPct val="0"/>
                </a:spcBef>
              </a:pPr>
              <a:t>380</a:t>
            </a:fld>
            <a:endParaRPr lang="en-US" altLang="en-US" sz="1200">
              <a:latin typeface="Arial" charset="0"/>
            </a:endParaRPr>
          </a:p>
        </p:txBody>
      </p:sp>
    </p:spTree>
    <p:extLst>
      <p:ext uri="{BB962C8B-B14F-4D97-AF65-F5344CB8AC3E}">
        <p14:creationId xmlns:p14="http://schemas.microsoft.com/office/powerpoint/2010/main" val="26667364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385</a:t>
            </a:fld>
            <a:endParaRPr lang="en-US"/>
          </a:p>
        </p:txBody>
      </p:sp>
    </p:spTree>
    <p:extLst>
      <p:ext uri="{BB962C8B-B14F-4D97-AF65-F5344CB8AC3E}">
        <p14:creationId xmlns:p14="http://schemas.microsoft.com/office/powerpoint/2010/main" val="358964104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387</a:t>
            </a:fld>
            <a:endParaRPr lang="en-US"/>
          </a:p>
        </p:txBody>
      </p:sp>
    </p:spTree>
    <p:extLst>
      <p:ext uri="{BB962C8B-B14F-4D97-AF65-F5344CB8AC3E}">
        <p14:creationId xmlns:p14="http://schemas.microsoft.com/office/powerpoint/2010/main" val="424730426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389</a:t>
            </a:fld>
            <a:endParaRPr lang="en-US"/>
          </a:p>
        </p:txBody>
      </p:sp>
    </p:spTree>
    <p:extLst>
      <p:ext uri="{BB962C8B-B14F-4D97-AF65-F5344CB8AC3E}">
        <p14:creationId xmlns:p14="http://schemas.microsoft.com/office/powerpoint/2010/main" val="295743410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844334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168996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9857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18</a:t>
            </a:fld>
            <a:endParaRPr lang="en-US"/>
          </a:p>
        </p:txBody>
      </p:sp>
    </p:spTree>
    <p:extLst>
      <p:ext uri="{BB962C8B-B14F-4D97-AF65-F5344CB8AC3E}">
        <p14:creationId xmlns:p14="http://schemas.microsoft.com/office/powerpoint/2010/main" val="276465375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72418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8861258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9262692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752602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48418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20</a:t>
            </a:fld>
            <a:endParaRPr lang="en-US"/>
          </a:p>
        </p:txBody>
      </p:sp>
    </p:spTree>
    <p:extLst>
      <p:ext uri="{BB962C8B-B14F-4D97-AF65-F5344CB8AC3E}">
        <p14:creationId xmlns:p14="http://schemas.microsoft.com/office/powerpoint/2010/main" val="26312312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22</a:t>
            </a:fld>
            <a:endParaRPr lang="en-US"/>
          </a:p>
        </p:txBody>
      </p:sp>
    </p:spTree>
    <p:extLst>
      <p:ext uri="{BB962C8B-B14F-4D97-AF65-F5344CB8AC3E}">
        <p14:creationId xmlns:p14="http://schemas.microsoft.com/office/powerpoint/2010/main" val="37737077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24</a:t>
            </a:fld>
            <a:endParaRPr lang="en-US"/>
          </a:p>
        </p:txBody>
      </p:sp>
    </p:spTree>
    <p:extLst>
      <p:ext uri="{BB962C8B-B14F-4D97-AF65-F5344CB8AC3E}">
        <p14:creationId xmlns:p14="http://schemas.microsoft.com/office/powerpoint/2010/main" val="30940078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6F8F3A8-3050-415E-BFF6-FEA26B124B24}" type="slidenum">
              <a:rPr lang="en-US" smtClean="0"/>
              <a:pPr>
                <a:defRPr/>
              </a:pPr>
              <a:t>26</a:t>
            </a:fld>
            <a:endParaRPr lang="en-US"/>
          </a:p>
        </p:txBody>
      </p:sp>
    </p:spTree>
    <p:extLst>
      <p:ext uri="{BB962C8B-B14F-4D97-AF65-F5344CB8AC3E}">
        <p14:creationId xmlns:p14="http://schemas.microsoft.com/office/powerpoint/2010/main" val="40852121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9"/>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182" indent="0" algn="ctr">
              <a:buNone/>
              <a:defRPr>
                <a:solidFill>
                  <a:schemeClr val="tx1">
                    <a:tint val="75000"/>
                  </a:schemeClr>
                </a:solidFill>
              </a:defRPr>
            </a:lvl2pPr>
            <a:lvl3pPr marL="914364"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1"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45D2A4A4-949B-4579-B3EA-07F54A7D3DA1}" type="datetimeFigureOut">
              <a:rPr lang="en-US"/>
              <a:pPr>
                <a:defRPr/>
              </a:pPr>
              <a:t>8/23/2022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60FEE7-0BD3-4076-A06B-FB5967C80ED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AABA080-5CCB-4426-BD12-6429088C4529}" type="datetimeFigureOut">
              <a:rPr lang="en-US"/>
              <a:pPr>
                <a:defRPr/>
              </a:pPr>
              <a:t>8/23/2022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6529337-E5BC-4C08-89EC-51F2934CCBF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274641"/>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1"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37B282C-56ED-43AF-AC9B-5AAC6221CB87}" type="datetimeFigureOut">
              <a:rPr lang="en-US"/>
              <a:pPr>
                <a:defRPr/>
              </a:pPr>
              <a:t>8/23/2022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BD9954-4760-45A3-8E25-04DFDA492DC7}"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63363-4563-4B51-96D1-0D6B6104B63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CF7E222-83FD-4401-9BCB-E2AED6A6AA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C79E06C-F1D5-466E-9012-0055E8B7C9D9}"/>
              </a:ext>
            </a:extLst>
          </p:cNvPr>
          <p:cNvSpPr>
            <a:spLocks noGrp="1"/>
          </p:cNvSpPr>
          <p:nvPr>
            <p:ph type="dt" sz="half" idx="10"/>
          </p:nvPr>
        </p:nvSpPr>
        <p:spPr/>
        <p:txBody>
          <a:bodyPr/>
          <a:lstStyle/>
          <a:p>
            <a:fld id="{500EE79E-F533-4D1C-8438-AA35420C0B6C}" type="datetimeFigureOut">
              <a:rPr lang="en-US" smtClean="0"/>
              <a:t>8/23/2022</a:t>
            </a:fld>
            <a:endParaRPr lang="en-US"/>
          </a:p>
        </p:txBody>
      </p:sp>
      <p:sp>
        <p:nvSpPr>
          <p:cNvPr id="5" name="Footer Placeholder 4">
            <a:extLst>
              <a:ext uri="{FF2B5EF4-FFF2-40B4-BE49-F238E27FC236}">
                <a16:creationId xmlns:a16="http://schemas.microsoft.com/office/drawing/2014/main" id="{82549F7A-38D9-4551-8831-944D4267E4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EDF477-A853-449B-829F-D186F4743E13}"/>
              </a:ext>
            </a:extLst>
          </p:cNvPr>
          <p:cNvSpPr>
            <a:spLocks noGrp="1"/>
          </p:cNvSpPr>
          <p:nvPr>
            <p:ph type="sldNum" sz="quarter" idx="12"/>
          </p:nvPr>
        </p:nvSpPr>
        <p:spPr/>
        <p:txBody>
          <a:bodyPr/>
          <a:lstStyle/>
          <a:p>
            <a:fld id="{FF308595-993F-4CEF-8897-1FB9CE9B1EAA}" type="slidenum">
              <a:rPr lang="en-US" smtClean="0"/>
              <a:t>‹#›</a:t>
            </a:fld>
            <a:endParaRPr lang="en-US"/>
          </a:p>
        </p:txBody>
      </p:sp>
    </p:spTree>
    <p:extLst>
      <p:ext uri="{BB962C8B-B14F-4D97-AF65-F5344CB8AC3E}">
        <p14:creationId xmlns:p14="http://schemas.microsoft.com/office/powerpoint/2010/main" val="7799684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79347-9343-4820-9124-1D80A42A0A3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8E7DEE8-7E6C-4DF2-9C17-C2980B38D7A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C260B7-F3AF-4B8D-86BE-999279949244}"/>
              </a:ext>
            </a:extLst>
          </p:cNvPr>
          <p:cNvSpPr>
            <a:spLocks noGrp="1"/>
          </p:cNvSpPr>
          <p:nvPr>
            <p:ph type="dt" sz="half" idx="10"/>
          </p:nvPr>
        </p:nvSpPr>
        <p:spPr/>
        <p:txBody>
          <a:bodyPr/>
          <a:lstStyle/>
          <a:p>
            <a:fld id="{500EE79E-F533-4D1C-8438-AA35420C0B6C}" type="datetimeFigureOut">
              <a:rPr lang="en-US" smtClean="0"/>
              <a:t>8/23/2022</a:t>
            </a:fld>
            <a:endParaRPr lang="en-US"/>
          </a:p>
        </p:txBody>
      </p:sp>
      <p:sp>
        <p:nvSpPr>
          <p:cNvPr id="5" name="Footer Placeholder 4">
            <a:extLst>
              <a:ext uri="{FF2B5EF4-FFF2-40B4-BE49-F238E27FC236}">
                <a16:creationId xmlns:a16="http://schemas.microsoft.com/office/drawing/2014/main" id="{7976390B-0147-4B8F-93A9-DBBBC11C14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800419-7C89-4352-A160-5B4EDC2F8DA1}"/>
              </a:ext>
            </a:extLst>
          </p:cNvPr>
          <p:cNvSpPr>
            <a:spLocks noGrp="1"/>
          </p:cNvSpPr>
          <p:nvPr>
            <p:ph type="sldNum" sz="quarter" idx="12"/>
          </p:nvPr>
        </p:nvSpPr>
        <p:spPr/>
        <p:txBody>
          <a:bodyPr/>
          <a:lstStyle/>
          <a:p>
            <a:fld id="{FF308595-993F-4CEF-8897-1FB9CE9B1EAA}" type="slidenum">
              <a:rPr lang="en-US" smtClean="0"/>
              <a:t>‹#›</a:t>
            </a:fld>
            <a:endParaRPr lang="en-US"/>
          </a:p>
        </p:txBody>
      </p:sp>
    </p:spTree>
    <p:extLst>
      <p:ext uri="{BB962C8B-B14F-4D97-AF65-F5344CB8AC3E}">
        <p14:creationId xmlns:p14="http://schemas.microsoft.com/office/powerpoint/2010/main" val="38100769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F67F6-EEF0-4E5F-B917-162B8DCAD25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158BB89-45C8-49D3-8FD8-1FC94C1144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04BA2EC-286C-49E3-92CD-130F63A2FFAD}"/>
              </a:ext>
            </a:extLst>
          </p:cNvPr>
          <p:cNvSpPr>
            <a:spLocks noGrp="1"/>
          </p:cNvSpPr>
          <p:nvPr>
            <p:ph type="dt" sz="half" idx="10"/>
          </p:nvPr>
        </p:nvSpPr>
        <p:spPr/>
        <p:txBody>
          <a:bodyPr/>
          <a:lstStyle/>
          <a:p>
            <a:fld id="{500EE79E-F533-4D1C-8438-AA35420C0B6C}" type="datetimeFigureOut">
              <a:rPr lang="en-US" smtClean="0"/>
              <a:t>8/23/2022</a:t>
            </a:fld>
            <a:endParaRPr lang="en-US"/>
          </a:p>
        </p:txBody>
      </p:sp>
      <p:sp>
        <p:nvSpPr>
          <p:cNvPr id="5" name="Footer Placeholder 4">
            <a:extLst>
              <a:ext uri="{FF2B5EF4-FFF2-40B4-BE49-F238E27FC236}">
                <a16:creationId xmlns:a16="http://schemas.microsoft.com/office/drawing/2014/main" id="{B00DDA5C-888E-4D59-A97C-6FB733E628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B87370-AB13-47BD-B463-D8341E499606}"/>
              </a:ext>
            </a:extLst>
          </p:cNvPr>
          <p:cNvSpPr>
            <a:spLocks noGrp="1"/>
          </p:cNvSpPr>
          <p:nvPr>
            <p:ph type="sldNum" sz="quarter" idx="12"/>
          </p:nvPr>
        </p:nvSpPr>
        <p:spPr/>
        <p:txBody>
          <a:bodyPr/>
          <a:lstStyle/>
          <a:p>
            <a:fld id="{FF308595-993F-4CEF-8897-1FB9CE9B1EAA}" type="slidenum">
              <a:rPr lang="en-US" smtClean="0"/>
              <a:t>‹#›</a:t>
            </a:fld>
            <a:endParaRPr lang="en-US"/>
          </a:p>
        </p:txBody>
      </p:sp>
    </p:spTree>
    <p:extLst>
      <p:ext uri="{BB962C8B-B14F-4D97-AF65-F5344CB8AC3E}">
        <p14:creationId xmlns:p14="http://schemas.microsoft.com/office/powerpoint/2010/main" val="1225564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4EB51-0897-43C3-B146-BFA73A10780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6AB8A4A-EDFF-4EFB-ABC3-44314EE6BC9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873097A-0FC2-4519-B2A7-C6EBBB77F0D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98DA26B-B693-42EB-BA19-F9C685B66E84}"/>
              </a:ext>
            </a:extLst>
          </p:cNvPr>
          <p:cNvSpPr>
            <a:spLocks noGrp="1"/>
          </p:cNvSpPr>
          <p:nvPr>
            <p:ph type="dt" sz="half" idx="10"/>
          </p:nvPr>
        </p:nvSpPr>
        <p:spPr/>
        <p:txBody>
          <a:bodyPr/>
          <a:lstStyle/>
          <a:p>
            <a:fld id="{500EE79E-F533-4D1C-8438-AA35420C0B6C}" type="datetimeFigureOut">
              <a:rPr lang="en-US" smtClean="0"/>
              <a:t>8/23/2022</a:t>
            </a:fld>
            <a:endParaRPr lang="en-US"/>
          </a:p>
        </p:txBody>
      </p:sp>
      <p:sp>
        <p:nvSpPr>
          <p:cNvPr id="6" name="Footer Placeholder 5">
            <a:extLst>
              <a:ext uri="{FF2B5EF4-FFF2-40B4-BE49-F238E27FC236}">
                <a16:creationId xmlns:a16="http://schemas.microsoft.com/office/drawing/2014/main" id="{76EC286D-BBB0-4A6F-AD99-22D2BBDEA8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A06469A-DB53-43ED-B995-02AED5F283E5}"/>
              </a:ext>
            </a:extLst>
          </p:cNvPr>
          <p:cNvSpPr>
            <a:spLocks noGrp="1"/>
          </p:cNvSpPr>
          <p:nvPr>
            <p:ph type="sldNum" sz="quarter" idx="12"/>
          </p:nvPr>
        </p:nvSpPr>
        <p:spPr/>
        <p:txBody>
          <a:bodyPr/>
          <a:lstStyle/>
          <a:p>
            <a:fld id="{FF308595-993F-4CEF-8897-1FB9CE9B1EAA}" type="slidenum">
              <a:rPr lang="en-US" smtClean="0"/>
              <a:t>‹#›</a:t>
            </a:fld>
            <a:endParaRPr lang="en-US"/>
          </a:p>
        </p:txBody>
      </p:sp>
    </p:spTree>
    <p:extLst>
      <p:ext uri="{BB962C8B-B14F-4D97-AF65-F5344CB8AC3E}">
        <p14:creationId xmlns:p14="http://schemas.microsoft.com/office/powerpoint/2010/main" val="2101859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A7088-1A98-4C58-A71D-8D3CBD4F994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81E2309-4795-4E3A-8BD3-5EE42D7C35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AF228A6-DB71-4137-8A5D-C5BC8E4C1E2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2E4ECC3-C9AA-4CA5-BACE-2D2DF1433A0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C646ADD-8DE1-42DA-A80C-7C9CA200501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3E2762C-33C7-40C9-A29F-9282DF1179A8}"/>
              </a:ext>
            </a:extLst>
          </p:cNvPr>
          <p:cNvSpPr>
            <a:spLocks noGrp="1"/>
          </p:cNvSpPr>
          <p:nvPr>
            <p:ph type="dt" sz="half" idx="10"/>
          </p:nvPr>
        </p:nvSpPr>
        <p:spPr/>
        <p:txBody>
          <a:bodyPr/>
          <a:lstStyle/>
          <a:p>
            <a:fld id="{500EE79E-F533-4D1C-8438-AA35420C0B6C}" type="datetimeFigureOut">
              <a:rPr lang="en-US" smtClean="0"/>
              <a:t>8/23/2022</a:t>
            </a:fld>
            <a:endParaRPr lang="en-US"/>
          </a:p>
        </p:txBody>
      </p:sp>
      <p:sp>
        <p:nvSpPr>
          <p:cNvPr id="8" name="Footer Placeholder 7">
            <a:extLst>
              <a:ext uri="{FF2B5EF4-FFF2-40B4-BE49-F238E27FC236}">
                <a16:creationId xmlns:a16="http://schemas.microsoft.com/office/drawing/2014/main" id="{94B7C7DB-FF37-479A-A3C9-B967C482503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489C720-AEF8-43E7-9E39-2CDD0D0CC158}"/>
              </a:ext>
            </a:extLst>
          </p:cNvPr>
          <p:cNvSpPr>
            <a:spLocks noGrp="1"/>
          </p:cNvSpPr>
          <p:nvPr>
            <p:ph type="sldNum" sz="quarter" idx="12"/>
          </p:nvPr>
        </p:nvSpPr>
        <p:spPr/>
        <p:txBody>
          <a:bodyPr/>
          <a:lstStyle/>
          <a:p>
            <a:fld id="{FF308595-993F-4CEF-8897-1FB9CE9B1EAA}" type="slidenum">
              <a:rPr lang="en-US" smtClean="0"/>
              <a:t>‹#›</a:t>
            </a:fld>
            <a:endParaRPr lang="en-US"/>
          </a:p>
        </p:txBody>
      </p:sp>
    </p:spTree>
    <p:extLst>
      <p:ext uri="{BB962C8B-B14F-4D97-AF65-F5344CB8AC3E}">
        <p14:creationId xmlns:p14="http://schemas.microsoft.com/office/powerpoint/2010/main" val="16396184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6F383-D54B-489F-B1E2-145F2C14BC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910D05B-1CA3-49B2-ACCE-5A3A21012EA0}"/>
              </a:ext>
            </a:extLst>
          </p:cNvPr>
          <p:cNvSpPr>
            <a:spLocks noGrp="1"/>
          </p:cNvSpPr>
          <p:nvPr>
            <p:ph type="dt" sz="half" idx="10"/>
          </p:nvPr>
        </p:nvSpPr>
        <p:spPr/>
        <p:txBody>
          <a:bodyPr/>
          <a:lstStyle/>
          <a:p>
            <a:fld id="{500EE79E-F533-4D1C-8438-AA35420C0B6C}" type="datetimeFigureOut">
              <a:rPr lang="en-US" smtClean="0"/>
              <a:t>8/23/2022</a:t>
            </a:fld>
            <a:endParaRPr lang="en-US"/>
          </a:p>
        </p:txBody>
      </p:sp>
      <p:sp>
        <p:nvSpPr>
          <p:cNvPr id="4" name="Footer Placeholder 3">
            <a:extLst>
              <a:ext uri="{FF2B5EF4-FFF2-40B4-BE49-F238E27FC236}">
                <a16:creationId xmlns:a16="http://schemas.microsoft.com/office/drawing/2014/main" id="{897CEBA3-6339-4F19-B80D-7F6D6286B30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75BFAD9-CB37-4754-8526-539CD4984C89}"/>
              </a:ext>
            </a:extLst>
          </p:cNvPr>
          <p:cNvSpPr>
            <a:spLocks noGrp="1"/>
          </p:cNvSpPr>
          <p:nvPr>
            <p:ph type="sldNum" sz="quarter" idx="12"/>
          </p:nvPr>
        </p:nvSpPr>
        <p:spPr/>
        <p:txBody>
          <a:bodyPr/>
          <a:lstStyle/>
          <a:p>
            <a:fld id="{FF308595-993F-4CEF-8897-1FB9CE9B1EAA}" type="slidenum">
              <a:rPr lang="en-US" smtClean="0"/>
              <a:t>‹#›</a:t>
            </a:fld>
            <a:endParaRPr lang="en-US"/>
          </a:p>
        </p:txBody>
      </p:sp>
    </p:spTree>
    <p:extLst>
      <p:ext uri="{BB962C8B-B14F-4D97-AF65-F5344CB8AC3E}">
        <p14:creationId xmlns:p14="http://schemas.microsoft.com/office/powerpoint/2010/main" val="38268614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9E3C330-D6C4-4647-B7BE-B543647A1DBC}"/>
              </a:ext>
            </a:extLst>
          </p:cNvPr>
          <p:cNvSpPr>
            <a:spLocks noGrp="1"/>
          </p:cNvSpPr>
          <p:nvPr>
            <p:ph type="dt" sz="half" idx="10"/>
          </p:nvPr>
        </p:nvSpPr>
        <p:spPr/>
        <p:txBody>
          <a:bodyPr/>
          <a:lstStyle/>
          <a:p>
            <a:fld id="{500EE79E-F533-4D1C-8438-AA35420C0B6C}" type="datetimeFigureOut">
              <a:rPr lang="en-US" smtClean="0"/>
              <a:t>8/23/2022</a:t>
            </a:fld>
            <a:endParaRPr lang="en-US"/>
          </a:p>
        </p:txBody>
      </p:sp>
      <p:sp>
        <p:nvSpPr>
          <p:cNvPr id="3" name="Footer Placeholder 2">
            <a:extLst>
              <a:ext uri="{FF2B5EF4-FFF2-40B4-BE49-F238E27FC236}">
                <a16:creationId xmlns:a16="http://schemas.microsoft.com/office/drawing/2014/main" id="{C9D6BDD1-B6AA-4F7B-BAB5-9EC28AAF876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DEC6200-42C2-4373-87FE-8E55F52A9D05}"/>
              </a:ext>
            </a:extLst>
          </p:cNvPr>
          <p:cNvSpPr>
            <a:spLocks noGrp="1"/>
          </p:cNvSpPr>
          <p:nvPr>
            <p:ph type="sldNum" sz="quarter" idx="12"/>
          </p:nvPr>
        </p:nvSpPr>
        <p:spPr/>
        <p:txBody>
          <a:bodyPr/>
          <a:lstStyle/>
          <a:p>
            <a:fld id="{FF308595-993F-4CEF-8897-1FB9CE9B1EAA}" type="slidenum">
              <a:rPr lang="en-US" smtClean="0"/>
              <a:t>‹#›</a:t>
            </a:fld>
            <a:endParaRPr lang="en-US"/>
          </a:p>
        </p:txBody>
      </p:sp>
    </p:spTree>
    <p:extLst>
      <p:ext uri="{BB962C8B-B14F-4D97-AF65-F5344CB8AC3E}">
        <p14:creationId xmlns:p14="http://schemas.microsoft.com/office/powerpoint/2010/main" val="31185134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88371-A665-4F3D-965E-55FC6620B11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F08EB11-6B5D-48C4-8B6C-068DBAF9B7E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38FD91-3624-4D16-A705-68D5F04C3E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F360903-0F5F-49DE-A6F0-86CCC083F5E1}"/>
              </a:ext>
            </a:extLst>
          </p:cNvPr>
          <p:cNvSpPr>
            <a:spLocks noGrp="1"/>
          </p:cNvSpPr>
          <p:nvPr>
            <p:ph type="dt" sz="half" idx="10"/>
          </p:nvPr>
        </p:nvSpPr>
        <p:spPr/>
        <p:txBody>
          <a:bodyPr/>
          <a:lstStyle/>
          <a:p>
            <a:fld id="{500EE79E-F533-4D1C-8438-AA35420C0B6C}" type="datetimeFigureOut">
              <a:rPr lang="en-US" smtClean="0"/>
              <a:t>8/23/2022</a:t>
            </a:fld>
            <a:endParaRPr lang="en-US"/>
          </a:p>
        </p:txBody>
      </p:sp>
      <p:sp>
        <p:nvSpPr>
          <p:cNvPr id="6" name="Footer Placeholder 5">
            <a:extLst>
              <a:ext uri="{FF2B5EF4-FFF2-40B4-BE49-F238E27FC236}">
                <a16:creationId xmlns:a16="http://schemas.microsoft.com/office/drawing/2014/main" id="{B4CF9224-C4A6-48D0-A28C-616046B2187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A04C64-BF2A-4A96-8C25-A83C893B4F6F}"/>
              </a:ext>
            </a:extLst>
          </p:cNvPr>
          <p:cNvSpPr>
            <a:spLocks noGrp="1"/>
          </p:cNvSpPr>
          <p:nvPr>
            <p:ph type="sldNum" sz="quarter" idx="12"/>
          </p:nvPr>
        </p:nvSpPr>
        <p:spPr/>
        <p:txBody>
          <a:bodyPr/>
          <a:lstStyle/>
          <a:p>
            <a:fld id="{FF308595-993F-4CEF-8897-1FB9CE9B1EAA}" type="slidenum">
              <a:rPr lang="en-US" smtClean="0"/>
              <a:t>‹#›</a:t>
            </a:fld>
            <a:endParaRPr lang="en-US"/>
          </a:p>
        </p:txBody>
      </p:sp>
    </p:spTree>
    <p:extLst>
      <p:ext uri="{BB962C8B-B14F-4D97-AF65-F5344CB8AC3E}">
        <p14:creationId xmlns:p14="http://schemas.microsoft.com/office/powerpoint/2010/main" val="2620639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00E2C9E3-5C41-481A-96D0-FB21B5A57A19}" type="datetimeFigureOut">
              <a:rPr lang="en-US"/>
              <a:pPr>
                <a:defRPr/>
              </a:pPr>
              <a:t>8/23/2022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137A59-0034-407C-BBC2-0301B1C32E70}"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55636-8D0D-4EF8-94A4-A798BDE383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F12CF90-5B84-4DB9-B7CB-54695503E65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B813F1-5624-4A0A-A332-CD0F097E23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C22A989-4497-48A7-A06A-2971ACB4A48B}"/>
              </a:ext>
            </a:extLst>
          </p:cNvPr>
          <p:cNvSpPr>
            <a:spLocks noGrp="1"/>
          </p:cNvSpPr>
          <p:nvPr>
            <p:ph type="dt" sz="half" idx="10"/>
          </p:nvPr>
        </p:nvSpPr>
        <p:spPr/>
        <p:txBody>
          <a:bodyPr/>
          <a:lstStyle/>
          <a:p>
            <a:fld id="{500EE79E-F533-4D1C-8438-AA35420C0B6C}" type="datetimeFigureOut">
              <a:rPr lang="en-US" smtClean="0"/>
              <a:t>8/23/2022</a:t>
            </a:fld>
            <a:endParaRPr lang="en-US"/>
          </a:p>
        </p:txBody>
      </p:sp>
      <p:sp>
        <p:nvSpPr>
          <p:cNvPr id="6" name="Footer Placeholder 5">
            <a:extLst>
              <a:ext uri="{FF2B5EF4-FFF2-40B4-BE49-F238E27FC236}">
                <a16:creationId xmlns:a16="http://schemas.microsoft.com/office/drawing/2014/main" id="{003DFBBE-C5EE-48FE-A351-481085F33B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E369ED-0A81-481A-9E11-74F1233E30CE}"/>
              </a:ext>
            </a:extLst>
          </p:cNvPr>
          <p:cNvSpPr>
            <a:spLocks noGrp="1"/>
          </p:cNvSpPr>
          <p:nvPr>
            <p:ph type="sldNum" sz="quarter" idx="12"/>
          </p:nvPr>
        </p:nvSpPr>
        <p:spPr/>
        <p:txBody>
          <a:bodyPr/>
          <a:lstStyle/>
          <a:p>
            <a:fld id="{FF308595-993F-4CEF-8897-1FB9CE9B1EAA}" type="slidenum">
              <a:rPr lang="en-US" smtClean="0"/>
              <a:t>‹#›</a:t>
            </a:fld>
            <a:endParaRPr lang="en-US"/>
          </a:p>
        </p:txBody>
      </p:sp>
    </p:spTree>
    <p:extLst>
      <p:ext uri="{BB962C8B-B14F-4D97-AF65-F5344CB8AC3E}">
        <p14:creationId xmlns:p14="http://schemas.microsoft.com/office/powerpoint/2010/main" val="22722287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C15E5-EC8C-46CB-A758-CBA0E01EDC4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F66364A-93FC-4BB4-9699-F02CCC3E17D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459B62-15B9-4099-939A-3B5FD05E410A}"/>
              </a:ext>
            </a:extLst>
          </p:cNvPr>
          <p:cNvSpPr>
            <a:spLocks noGrp="1"/>
          </p:cNvSpPr>
          <p:nvPr>
            <p:ph type="dt" sz="half" idx="10"/>
          </p:nvPr>
        </p:nvSpPr>
        <p:spPr/>
        <p:txBody>
          <a:bodyPr/>
          <a:lstStyle/>
          <a:p>
            <a:fld id="{500EE79E-F533-4D1C-8438-AA35420C0B6C}" type="datetimeFigureOut">
              <a:rPr lang="en-US" smtClean="0"/>
              <a:t>8/23/2022</a:t>
            </a:fld>
            <a:endParaRPr lang="en-US"/>
          </a:p>
        </p:txBody>
      </p:sp>
      <p:sp>
        <p:nvSpPr>
          <p:cNvPr id="5" name="Footer Placeholder 4">
            <a:extLst>
              <a:ext uri="{FF2B5EF4-FFF2-40B4-BE49-F238E27FC236}">
                <a16:creationId xmlns:a16="http://schemas.microsoft.com/office/drawing/2014/main" id="{7ECBC3F0-0B8F-4E9A-8ECC-15EBA9CDB2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687E05-9C71-44B9-8311-DBD54B3BD731}"/>
              </a:ext>
            </a:extLst>
          </p:cNvPr>
          <p:cNvSpPr>
            <a:spLocks noGrp="1"/>
          </p:cNvSpPr>
          <p:nvPr>
            <p:ph type="sldNum" sz="quarter" idx="12"/>
          </p:nvPr>
        </p:nvSpPr>
        <p:spPr/>
        <p:txBody>
          <a:bodyPr/>
          <a:lstStyle/>
          <a:p>
            <a:fld id="{FF308595-993F-4CEF-8897-1FB9CE9B1EAA}" type="slidenum">
              <a:rPr lang="en-US" smtClean="0"/>
              <a:t>‹#›</a:t>
            </a:fld>
            <a:endParaRPr lang="en-US"/>
          </a:p>
        </p:txBody>
      </p:sp>
    </p:spTree>
    <p:extLst>
      <p:ext uri="{BB962C8B-B14F-4D97-AF65-F5344CB8AC3E}">
        <p14:creationId xmlns:p14="http://schemas.microsoft.com/office/powerpoint/2010/main" val="39962379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8297DD5-EDCE-4C39-9B6C-F5830A903D4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FE5E4ED-4822-46C3-9C7F-7D134F745CA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1BB4AF-EAF2-4D16-9F58-13E923441403}"/>
              </a:ext>
            </a:extLst>
          </p:cNvPr>
          <p:cNvSpPr>
            <a:spLocks noGrp="1"/>
          </p:cNvSpPr>
          <p:nvPr>
            <p:ph type="dt" sz="half" idx="10"/>
          </p:nvPr>
        </p:nvSpPr>
        <p:spPr/>
        <p:txBody>
          <a:bodyPr/>
          <a:lstStyle/>
          <a:p>
            <a:fld id="{500EE79E-F533-4D1C-8438-AA35420C0B6C}" type="datetimeFigureOut">
              <a:rPr lang="en-US" smtClean="0"/>
              <a:t>8/23/2022</a:t>
            </a:fld>
            <a:endParaRPr lang="en-US"/>
          </a:p>
        </p:txBody>
      </p:sp>
      <p:sp>
        <p:nvSpPr>
          <p:cNvPr id="5" name="Footer Placeholder 4">
            <a:extLst>
              <a:ext uri="{FF2B5EF4-FFF2-40B4-BE49-F238E27FC236}">
                <a16:creationId xmlns:a16="http://schemas.microsoft.com/office/drawing/2014/main" id="{FC82FDDE-8B9B-4A8D-834B-3E8CBBBC80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E61741-4501-4762-8323-6246EFDA8F8D}"/>
              </a:ext>
            </a:extLst>
          </p:cNvPr>
          <p:cNvSpPr>
            <a:spLocks noGrp="1"/>
          </p:cNvSpPr>
          <p:nvPr>
            <p:ph type="sldNum" sz="quarter" idx="12"/>
          </p:nvPr>
        </p:nvSpPr>
        <p:spPr/>
        <p:txBody>
          <a:bodyPr/>
          <a:lstStyle/>
          <a:p>
            <a:fld id="{FF308595-993F-4CEF-8897-1FB9CE9B1EAA}" type="slidenum">
              <a:rPr lang="en-US" smtClean="0"/>
              <a:t>‹#›</a:t>
            </a:fld>
            <a:endParaRPr lang="en-US"/>
          </a:p>
        </p:txBody>
      </p:sp>
    </p:spTree>
    <p:extLst>
      <p:ext uri="{BB962C8B-B14F-4D97-AF65-F5344CB8AC3E}">
        <p14:creationId xmlns:p14="http://schemas.microsoft.com/office/powerpoint/2010/main" val="2741611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182" indent="0">
              <a:buNone/>
              <a:defRPr sz="1800">
                <a:solidFill>
                  <a:schemeClr val="tx1">
                    <a:tint val="75000"/>
                  </a:schemeClr>
                </a:solidFill>
              </a:defRPr>
            </a:lvl2pPr>
            <a:lvl3pPr marL="914364" indent="0">
              <a:buNone/>
              <a:defRPr sz="1600">
                <a:solidFill>
                  <a:schemeClr val="tx1">
                    <a:tint val="75000"/>
                  </a:schemeClr>
                </a:solidFill>
              </a:defRPr>
            </a:lvl3pPr>
            <a:lvl4pPr marL="1371545" indent="0">
              <a:buNone/>
              <a:defRPr sz="1400">
                <a:solidFill>
                  <a:schemeClr val="tx1">
                    <a:tint val="75000"/>
                  </a:schemeClr>
                </a:solidFill>
              </a:defRPr>
            </a:lvl4pPr>
            <a:lvl5pPr marL="1828727" indent="0">
              <a:buNone/>
              <a:defRPr sz="1400">
                <a:solidFill>
                  <a:schemeClr val="tx1">
                    <a:tint val="75000"/>
                  </a:schemeClr>
                </a:solidFill>
              </a:defRPr>
            </a:lvl5pPr>
            <a:lvl6pPr marL="2285909" indent="0">
              <a:buNone/>
              <a:defRPr sz="1400">
                <a:solidFill>
                  <a:schemeClr val="tx1">
                    <a:tint val="75000"/>
                  </a:schemeClr>
                </a:solidFill>
              </a:defRPr>
            </a:lvl6pPr>
            <a:lvl7pPr marL="2743091" indent="0">
              <a:buNone/>
              <a:defRPr sz="1400">
                <a:solidFill>
                  <a:schemeClr val="tx1">
                    <a:tint val="75000"/>
                  </a:schemeClr>
                </a:solidFill>
              </a:defRPr>
            </a:lvl7pPr>
            <a:lvl8pPr marL="3200272" indent="0">
              <a:buNone/>
              <a:defRPr sz="1400">
                <a:solidFill>
                  <a:schemeClr val="tx1">
                    <a:tint val="75000"/>
                  </a:schemeClr>
                </a:solidFill>
              </a:defRPr>
            </a:lvl8pPr>
            <a:lvl9pPr marL="3657454"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41DA3520-00F1-41FE-8025-72ED5E90AAA0}" type="datetimeFigureOut">
              <a:rPr lang="en-US"/>
              <a:pPr>
                <a:defRPr/>
              </a:pPr>
              <a:t>8/23/2022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D129E1C-7A0C-4959-B307-AC781B15A7F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1"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C9E5C3E-68C5-4ACE-B991-1DB15545ADC8}" type="datetimeFigureOut">
              <a:rPr lang="en-US"/>
              <a:pPr>
                <a:defRPr/>
              </a:pPr>
              <a:t>8/23/2022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378A2AA-7B16-4CB8-8E8C-32F4E17E79D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4"/>
            <a:ext cx="5386918" cy="639763"/>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1" indent="0">
              <a:buNone/>
              <a:defRPr sz="1600" b="1"/>
            </a:lvl7pPr>
            <a:lvl8pPr marL="3200272" indent="0">
              <a:buNone/>
              <a:defRPr sz="1600" b="1"/>
            </a:lvl8pPr>
            <a:lvl9pPr marL="3657454"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4"/>
            <a:ext cx="5389033" cy="639763"/>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1" indent="0">
              <a:buNone/>
              <a:defRPr sz="1600" b="1"/>
            </a:lvl7pPr>
            <a:lvl8pPr marL="3200272" indent="0">
              <a:buNone/>
              <a:defRPr sz="1600" b="1"/>
            </a:lvl8pPr>
            <a:lvl9pPr marL="3657454"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01083B9E-4AE5-4B6F-8725-516F54FB5139}" type="datetimeFigureOut">
              <a:rPr lang="en-US"/>
              <a:pPr>
                <a:defRPr/>
              </a:pPr>
              <a:t>8/23/2022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B26E47F-ED3F-49D5-83D7-2C611EA7651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126423B6-E69A-4C77-821C-C54C43416526}" type="datetimeFigureOut">
              <a:rPr lang="en-US"/>
              <a:pPr>
                <a:defRPr/>
              </a:pPr>
              <a:t>8/23/2022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29D4A6C-675F-4712-B3CC-1BE7CF40C3E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America in Bible Prophec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A174DF3-0F1D-4165-A968-602D7CABE066}" type="datetimeFigureOut">
              <a:rPr lang="en-US"/>
              <a:pPr>
                <a:defRPr/>
              </a:pPr>
              <a:t>8/23/2022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AE3618D-E3C8-408C-8461-F14B7D6960C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1"/>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4" y="273054"/>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182" indent="0">
              <a:buNone/>
              <a:defRPr sz="1200"/>
            </a:lvl2pPr>
            <a:lvl3pPr marL="914364" indent="0">
              <a:buNone/>
              <a:defRPr sz="1000"/>
            </a:lvl3pPr>
            <a:lvl4pPr marL="1371545" indent="0">
              <a:buNone/>
              <a:defRPr sz="800"/>
            </a:lvl4pPr>
            <a:lvl5pPr marL="1828727" indent="0">
              <a:buNone/>
              <a:defRPr sz="800"/>
            </a:lvl5pPr>
            <a:lvl6pPr marL="2285909" indent="0">
              <a:buNone/>
              <a:defRPr sz="800"/>
            </a:lvl6pPr>
            <a:lvl7pPr marL="2743091" indent="0">
              <a:buNone/>
              <a:defRPr sz="800"/>
            </a:lvl7pPr>
            <a:lvl8pPr marL="3200272" indent="0">
              <a:buNone/>
              <a:defRPr sz="800"/>
            </a:lvl8pPr>
            <a:lvl9pPr marL="3657454" indent="0">
              <a:buNone/>
              <a:defRPr sz="8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1B23F365-ABC3-4346-96D1-760A91325F99}" type="datetimeFigureOut">
              <a:rPr lang="en-US"/>
              <a:pPr>
                <a:defRPr/>
              </a:pPr>
              <a:t>8/23/2022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215F8BF-EA6C-4B34-8AAF-E89313237CA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9"/>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1" indent="0">
              <a:buNone/>
              <a:defRPr sz="2000"/>
            </a:lvl7pPr>
            <a:lvl8pPr marL="3200272" indent="0">
              <a:buNone/>
              <a:defRPr sz="2000"/>
            </a:lvl8pPr>
            <a:lvl9pPr marL="3657454" indent="0">
              <a:buNone/>
              <a:defRPr sz="2000"/>
            </a:lvl9pPr>
          </a:lstStyle>
          <a:p>
            <a:pPr lvl="0"/>
            <a:endParaRPr lang="en-US" noProof="0"/>
          </a:p>
        </p:txBody>
      </p:sp>
      <p:sp>
        <p:nvSpPr>
          <p:cNvPr id="4" name="Text Placeholder 3"/>
          <p:cNvSpPr>
            <a:spLocks noGrp="1"/>
          </p:cNvSpPr>
          <p:nvPr>
            <p:ph type="body" sz="half" idx="2"/>
          </p:nvPr>
        </p:nvSpPr>
        <p:spPr>
          <a:xfrm>
            <a:off x="2389717" y="5367339"/>
            <a:ext cx="7315200" cy="804863"/>
          </a:xfrm>
        </p:spPr>
        <p:txBody>
          <a:bodyPr/>
          <a:lstStyle>
            <a:lvl1pPr marL="0" indent="0">
              <a:buNone/>
              <a:defRPr sz="1400"/>
            </a:lvl1pPr>
            <a:lvl2pPr marL="457182" indent="0">
              <a:buNone/>
              <a:defRPr sz="1200"/>
            </a:lvl2pPr>
            <a:lvl3pPr marL="914364" indent="0">
              <a:buNone/>
              <a:defRPr sz="1000"/>
            </a:lvl3pPr>
            <a:lvl4pPr marL="1371545" indent="0">
              <a:buNone/>
              <a:defRPr sz="800"/>
            </a:lvl4pPr>
            <a:lvl5pPr marL="1828727" indent="0">
              <a:buNone/>
              <a:defRPr sz="800"/>
            </a:lvl5pPr>
            <a:lvl6pPr marL="2285909" indent="0">
              <a:buNone/>
              <a:defRPr sz="800"/>
            </a:lvl6pPr>
            <a:lvl7pPr marL="2743091" indent="0">
              <a:buNone/>
              <a:defRPr sz="800"/>
            </a:lvl7pPr>
            <a:lvl8pPr marL="3200272" indent="0">
              <a:buNone/>
              <a:defRPr sz="800"/>
            </a:lvl8pPr>
            <a:lvl9pPr marL="3657454" indent="0">
              <a:buNone/>
              <a:defRPr sz="8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44ED0A6-671A-4B7A-A62C-915B7EFF9D8E}" type="datetimeFigureOut">
              <a:rPr lang="en-US"/>
              <a:pPr>
                <a:defRPr/>
              </a:pPr>
              <a:t>8/23/2022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561FD-BA33-4861-91CE-C5FBB5011CC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9"/>
            <a:ext cx="10972800" cy="1143000"/>
          </a:xfrm>
          <a:prstGeom prst="rect">
            <a:avLst/>
          </a:prstGeom>
          <a:noFill/>
          <a:ln w="9525">
            <a:noFill/>
            <a:miter lim="800000"/>
            <a:headEnd/>
            <a:tailEnd/>
          </a:ln>
        </p:spPr>
        <p:txBody>
          <a:bodyPr vert="horz" wrap="square" lIns="91436" tIns="45718" rIns="91436" bIns="45718"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609600" y="1600202"/>
            <a:ext cx="10972800" cy="4525963"/>
          </a:xfrm>
          <a:prstGeom prst="rect">
            <a:avLst/>
          </a:prstGeom>
          <a:noFill/>
          <a:ln w="9525">
            <a:noFill/>
            <a:miter lim="800000"/>
            <a:headEnd/>
            <a:tailEnd/>
          </a:ln>
        </p:spPr>
        <p:txBody>
          <a:bodyPr vert="horz" wrap="square" lIns="91436" tIns="45718" rIns="91436" bIns="4571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2"/>
            <a:ext cx="2844800" cy="365125"/>
          </a:xfrm>
          <a:prstGeom prst="rect">
            <a:avLst/>
          </a:prstGeom>
        </p:spPr>
        <p:txBody>
          <a:bodyPr vert="horz" lIns="91436" tIns="45718" rIns="91436" bIns="45718"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3C0B1B0-12C2-4A32-B12E-475D0A54D7FE}" type="datetimeFigureOut">
              <a:rPr lang="en-US"/>
              <a:pPr>
                <a:defRPr/>
              </a:pPr>
              <a:t>8/23/2022</a:t>
            </a:fld>
            <a:endParaRPr lang="en-US"/>
          </a:p>
        </p:txBody>
      </p:sp>
      <p:sp>
        <p:nvSpPr>
          <p:cNvPr id="5" name="Footer Placeholder 4"/>
          <p:cNvSpPr>
            <a:spLocks noGrp="1"/>
          </p:cNvSpPr>
          <p:nvPr>
            <p:ph type="ftr" sz="quarter" idx="3"/>
          </p:nvPr>
        </p:nvSpPr>
        <p:spPr>
          <a:xfrm>
            <a:off x="4165600" y="6356352"/>
            <a:ext cx="3860800" cy="365125"/>
          </a:xfrm>
          <a:prstGeom prst="rect">
            <a:avLst/>
          </a:prstGeom>
        </p:spPr>
        <p:txBody>
          <a:bodyPr vert="horz" lIns="91436" tIns="45718" rIns="91436" bIns="45718"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737600" y="6356352"/>
            <a:ext cx="2844800" cy="365125"/>
          </a:xfrm>
          <a:prstGeom prst="rect">
            <a:avLst/>
          </a:prstGeom>
        </p:spPr>
        <p:txBody>
          <a:bodyPr vert="horz" lIns="91436" tIns="45718" rIns="91436" bIns="45718"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C1ABABE-7D37-422E-949A-921CFBA4EEF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182" algn="ctr" rtl="0" fontAlgn="base">
        <a:spcBef>
          <a:spcPct val="0"/>
        </a:spcBef>
        <a:spcAft>
          <a:spcPct val="0"/>
        </a:spcAft>
        <a:defRPr sz="4400">
          <a:solidFill>
            <a:schemeClr val="tx1"/>
          </a:solidFill>
          <a:latin typeface="Calibri" pitchFamily="34" charset="0"/>
        </a:defRPr>
      </a:lvl6pPr>
      <a:lvl7pPr marL="914364" algn="ctr" rtl="0" fontAlgn="base">
        <a:spcBef>
          <a:spcPct val="0"/>
        </a:spcBef>
        <a:spcAft>
          <a:spcPct val="0"/>
        </a:spcAft>
        <a:defRPr sz="4400">
          <a:solidFill>
            <a:schemeClr val="tx1"/>
          </a:solidFill>
          <a:latin typeface="Calibri" pitchFamily="34" charset="0"/>
        </a:defRPr>
      </a:lvl7pPr>
      <a:lvl8pPr marL="1371545" algn="ctr" rtl="0" fontAlgn="base">
        <a:spcBef>
          <a:spcPct val="0"/>
        </a:spcBef>
        <a:spcAft>
          <a:spcPct val="0"/>
        </a:spcAft>
        <a:defRPr sz="4400">
          <a:solidFill>
            <a:schemeClr val="tx1"/>
          </a:solidFill>
          <a:latin typeface="Calibri" pitchFamily="34" charset="0"/>
        </a:defRPr>
      </a:lvl8pPr>
      <a:lvl9pPr marL="1828727" algn="ctr" rtl="0" fontAlgn="base">
        <a:spcBef>
          <a:spcPct val="0"/>
        </a:spcBef>
        <a:spcAft>
          <a:spcPct val="0"/>
        </a:spcAft>
        <a:defRPr sz="4400">
          <a:solidFill>
            <a:schemeClr val="tx1"/>
          </a:solidFill>
          <a:latin typeface="Calibri" pitchFamily="34" charset="0"/>
        </a:defRPr>
      </a:lvl9pPr>
    </p:titleStyle>
    <p:bodyStyle>
      <a:lvl1pPr marL="342887" indent="-342887"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20" indent="-285738"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2954" indent="-22859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136" indent="-22859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317" indent="-22859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499" indent="-228590" algn="l" defTabSz="91436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0" algn="l" defTabSz="91436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0" algn="l" defTabSz="91436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4" indent="-228590" algn="l" defTabSz="91436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4" rtl="0" eaLnBrk="1" latinLnBrk="0" hangingPunct="1">
        <a:defRPr sz="1800" kern="1200">
          <a:solidFill>
            <a:schemeClr val="tx1"/>
          </a:solidFill>
          <a:latin typeface="+mn-lt"/>
          <a:ea typeface="+mn-ea"/>
          <a:cs typeface="+mn-cs"/>
        </a:defRPr>
      </a:lvl1pPr>
      <a:lvl2pPr marL="457182" algn="l" defTabSz="914364" rtl="0" eaLnBrk="1" latinLnBrk="0" hangingPunct="1">
        <a:defRPr sz="1800" kern="1200">
          <a:solidFill>
            <a:schemeClr val="tx1"/>
          </a:solidFill>
          <a:latin typeface="+mn-lt"/>
          <a:ea typeface="+mn-ea"/>
          <a:cs typeface="+mn-cs"/>
        </a:defRPr>
      </a:lvl2pPr>
      <a:lvl3pPr marL="914364" algn="l" defTabSz="914364" rtl="0" eaLnBrk="1" latinLnBrk="0" hangingPunct="1">
        <a:defRPr sz="1800" kern="1200">
          <a:solidFill>
            <a:schemeClr val="tx1"/>
          </a:solidFill>
          <a:latin typeface="+mn-lt"/>
          <a:ea typeface="+mn-ea"/>
          <a:cs typeface="+mn-cs"/>
        </a:defRPr>
      </a:lvl3pPr>
      <a:lvl4pPr marL="1371545" algn="l" defTabSz="914364" rtl="0" eaLnBrk="1" latinLnBrk="0" hangingPunct="1">
        <a:defRPr sz="1800" kern="1200">
          <a:solidFill>
            <a:schemeClr val="tx1"/>
          </a:solidFill>
          <a:latin typeface="+mn-lt"/>
          <a:ea typeface="+mn-ea"/>
          <a:cs typeface="+mn-cs"/>
        </a:defRPr>
      </a:lvl4pPr>
      <a:lvl5pPr marL="1828727" algn="l" defTabSz="914364" rtl="0" eaLnBrk="1" latinLnBrk="0" hangingPunct="1">
        <a:defRPr sz="1800" kern="1200">
          <a:solidFill>
            <a:schemeClr val="tx1"/>
          </a:solidFill>
          <a:latin typeface="+mn-lt"/>
          <a:ea typeface="+mn-ea"/>
          <a:cs typeface="+mn-cs"/>
        </a:defRPr>
      </a:lvl5pPr>
      <a:lvl6pPr marL="2285909" algn="l" defTabSz="914364" rtl="0" eaLnBrk="1" latinLnBrk="0" hangingPunct="1">
        <a:defRPr sz="1800" kern="1200">
          <a:solidFill>
            <a:schemeClr val="tx1"/>
          </a:solidFill>
          <a:latin typeface="+mn-lt"/>
          <a:ea typeface="+mn-ea"/>
          <a:cs typeface="+mn-cs"/>
        </a:defRPr>
      </a:lvl6pPr>
      <a:lvl7pPr marL="2743091" algn="l" defTabSz="914364" rtl="0" eaLnBrk="1" latinLnBrk="0" hangingPunct="1">
        <a:defRPr sz="1800" kern="1200">
          <a:solidFill>
            <a:schemeClr val="tx1"/>
          </a:solidFill>
          <a:latin typeface="+mn-lt"/>
          <a:ea typeface="+mn-ea"/>
          <a:cs typeface="+mn-cs"/>
        </a:defRPr>
      </a:lvl7pPr>
      <a:lvl8pPr marL="3200272" algn="l" defTabSz="914364" rtl="0" eaLnBrk="1" latinLnBrk="0" hangingPunct="1">
        <a:defRPr sz="1800" kern="1200">
          <a:solidFill>
            <a:schemeClr val="tx1"/>
          </a:solidFill>
          <a:latin typeface="+mn-lt"/>
          <a:ea typeface="+mn-ea"/>
          <a:cs typeface="+mn-cs"/>
        </a:defRPr>
      </a:lvl8pPr>
      <a:lvl9pPr marL="3657454" algn="l" defTabSz="91436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7E2037-7B0D-4B57-A68E-50736303B3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America in Bible Prophecy</a:t>
            </a:r>
          </a:p>
        </p:txBody>
      </p:sp>
      <p:sp>
        <p:nvSpPr>
          <p:cNvPr id="3" name="Text Placeholder 2">
            <a:extLst>
              <a:ext uri="{FF2B5EF4-FFF2-40B4-BE49-F238E27FC236}">
                <a16:creationId xmlns:a16="http://schemas.microsoft.com/office/drawing/2014/main" id="{822B7147-3583-4565-AA3E-7608E9F4D9D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3DF14E-C8D4-4A93-8CE9-992DFCD023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0EE79E-F533-4D1C-8438-AA35420C0B6C}" type="datetimeFigureOut">
              <a:rPr lang="en-US" smtClean="0"/>
              <a:t>8/23/2022</a:t>
            </a:fld>
            <a:endParaRPr lang="en-US"/>
          </a:p>
        </p:txBody>
      </p:sp>
      <p:sp>
        <p:nvSpPr>
          <p:cNvPr id="5" name="Footer Placeholder 4">
            <a:extLst>
              <a:ext uri="{FF2B5EF4-FFF2-40B4-BE49-F238E27FC236}">
                <a16:creationId xmlns:a16="http://schemas.microsoft.com/office/drawing/2014/main" id="{59488F57-F83C-48F4-843B-629A8EDE8E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7F49435-1175-4F73-A00C-92B3A906099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308595-993F-4CEF-8897-1FB9CE9B1EAA}" type="slidenum">
              <a:rPr lang="en-US" smtClean="0"/>
              <a:t>‹#›</a:t>
            </a:fld>
            <a:endParaRPr lang="en-US"/>
          </a:p>
        </p:txBody>
      </p:sp>
    </p:spTree>
    <p:extLst>
      <p:ext uri="{BB962C8B-B14F-4D97-AF65-F5344CB8AC3E}">
        <p14:creationId xmlns:p14="http://schemas.microsoft.com/office/powerpoint/2010/main" val="29985987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hyperlink" Target="https://biblehub.com/revelation/17-3.htm" TargetMode="External"/><Relationship Id="rId2" Type="http://schemas.openxmlformats.org/officeDocument/2006/relationships/image" Target="../media/image50.png"/><Relationship Id="rId1" Type="http://schemas.openxmlformats.org/officeDocument/2006/relationships/slideLayout" Target="../slideLayouts/slideLayout7.xml"/><Relationship Id="rId6" Type="http://schemas.openxmlformats.org/officeDocument/2006/relationships/hyperlink" Target="https://biblehub.com/revelation/17-6.htm" TargetMode="External"/><Relationship Id="rId5" Type="http://schemas.openxmlformats.org/officeDocument/2006/relationships/hyperlink" Target="https://biblehub.com/revelation/17-5.htm" TargetMode="External"/><Relationship Id="rId4" Type="http://schemas.openxmlformats.org/officeDocument/2006/relationships/hyperlink" Target="https://biblehub.com/revelation/17-4.htm" TargetMode="Externa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g"/><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g"/><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g"/><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2" Type="http://schemas.openxmlformats.org/officeDocument/2006/relationships/image" Target="../media/image57.gif"/><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7.xml"/><Relationship Id="rId4" Type="http://schemas.openxmlformats.org/officeDocument/2006/relationships/image" Target="../media/image58.jpeg"/></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60.xml.rels><?xml version="1.0" encoding="UTF-8" standalone="yes"?>
<Relationships xmlns="http://schemas.openxmlformats.org/package/2006/relationships"><Relationship Id="rId3" Type="http://schemas.openxmlformats.org/officeDocument/2006/relationships/hyperlink" Target="https://biblehub.com/revelation/17-3.htm" TargetMode="External"/><Relationship Id="rId2" Type="http://schemas.openxmlformats.org/officeDocument/2006/relationships/image" Target="../media/image50.png"/><Relationship Id="rId1" Type="http://schemas.openxmlformats.org/officeDocument/2006/relationships/slideLayout" Target="../slideLayouts/slideLayout7.xml"/><Relationship Id="rId6" Type="http://schemas.openxmlformats.org/officeDocument/2006/relationships/hyperlink" Target="https://biblehub.com/revelation/17-6.htm" TargetMode="External"/><Relationship Id="rId5" Type="http://schemas.openxmlformats.org/officeDocument/2006/relationships/hyperlink" Target="https://biblehub.com/revelation/17-5.htm" TargetMode="External"/><Relationship Id="rId4" Type="http://schemas.openxmlformats.org/officeDocument/2006/relationships/hyperlink" Target="https://biblehub.com/revelation/17-4.htm" TargetMode="Externa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7.xml"/><Relationship Id="rId4" Type="http://schemas.openxmlformats.org/officeDocument/2006/relationships/image" Target="../media/image59.jpeg"/></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4.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6.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8.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70.xml.rels><?xml version="1.0" encoding="UTF-8" standalone="yes"?>
<Relationships xmlns="http://schemas.openxmlformats.org/package/2006/relationships"><Relationship Id="rId2" Type="http://schemas.openxmlformats.org/officeDocument/2006/relationships/image" Target="../media/image75.jpg"/><Relationship Id="rId1" Type="http://schemas.openxmlformats.org/officeDocument/2006/relationships/slideLayout" Target="../slideLayouts/slideLayout7.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2.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7.xml"/><Relationship Id="rId4" Type="http://schemas.openxmlformats.org/officeDocument/2006/relationships/image" Target="../media/image58.jpeg"/></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4.xml.rels><?xml version="1.0" encoding="UTF-8" standalone="yes"?>
<Relationships xmlns="http://schemas.openxmlformats.org/package/2006/relationships"><Relationship Id="rId8" Type="http://schemas.openxmlformats.org/officeDocument/2006/relationships/image" Target="../media/image82.jpeg"/><Relationship Id="rId3" Type="http://schemas.openxmlformats.org/officeDocument/2006/relationships/image" Target="../media/image77.jpeg"/><Relationship Id="rId7" Type="http://schemas.openxmlformats.org/officeDocument/2006/relationships/image" Target="../media/image81.jpeg"/><Relationship Id="rId2" Type="http://schemas.openxmlformats.org/officeDocument/2006/relationships/image" Target="../media/image76.jpeg"/><Relationship Id="rId1" Type="http://schemas.openxmlformats.org/officeDocument/2006/relationships/slideLayout" Target="../slideLayouts/slideLayout7.xml"/><Relationship Id="rId6" Type="http://schemas.openxmlformats.org/officeDocument/2006/relationships/image" Target="../media/image80.jpeg"/><Relationship Id="rId5" Type="http://schemas.openxmlformats.org/officeDocument/2006/relationships/image" Target="../media/image79.jpeg"/><Relationship Id="rId4" Type="http://schemas.openxmlformats.org/officeDocument/2006/relationships/image" Target="../media/image78.jpeg"/><Relationship Id="rId9" Type="http://schemas.openxmlformats.org/officeDocument/2006/relationships/image" Target="../media/image83.jpeg"/></Relationships>
</file>

<file path=ppt/slides/_rels/slide17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17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80.xml.rels><?xml version="1.0" encoding="UTF-8" standalone="yes"?>
<Relationships xmlns="http://schemas.openxmlformats.org/package/2006/relationships"><Relationship Id="rId2" Type="http://schemas.openxmlformats.org/officeDocument/2006/relationships/image" Target="../media/image84.jpg"/><Relationship Id="rId1" Type="http://schemas.openxmlformats.org/officeDocument/2006/relationships/slideLayout" Target="../slideLayouts/slideLayout7.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18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18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18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18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90.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7.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4.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7.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47.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9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0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20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20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47.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6.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8.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7.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10.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7.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2.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7.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4.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7.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6.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jpeg"/><Relationship Id="rId1" Type="http://schemas.openxmlformats.org/officeDocument/2006/relationships/slideLayout" Target="../slideLayouts/slideLayout7.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20.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6.xml.rels><?xml version="1.0" encoding="UTF-8" standalone="yes"?>
<Relationships xmlns="http://schemas.openxmlformats.org/package/2006/relationships"><Relationship Id="rId2" Type="http://schemas.openxmlformats.org/officeDocument/2006/relationships/image" Target="../media/image93.jpg"/><Relationship Id="rId1" Type="http://schemas.openxmlformats.org/officeDocument/2006/relationships/slideLayout" Target="../slideLayouts/slideLayout7.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236.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7.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242.xml.rels><?xml version="1.0" encoding="UTF-8" standalone="yes"?>
<Relationships xmlns="http://schemas.openxmlformats.org/package/2006/relationships"><Relationship Id="rId2" Type="http://schemas.openxmlformats.org/officeDocument/2006/relationships/image" Target="../media/image95.jpg"/><Relationship Id="rId1" Type="http://schemas.openxmlformats.org/officeDocument/2006/relationships/slideLayout" Target="../slideLayouts/slideLayout7.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4.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6.xml.rels><?xml version="1.0" encoding="UTF-8" standalone="yes"?>
<Relationships xmlns="http://schemas.openxmlformats.org/package/2006/relationships"><Relationship Id="rId2" Type="http://schemas.openxmlformats.org/officeDocument/2006/relationships/image" Target="../media/image97.jpeg"/><Relationship Id="rId1" Type="http://schemas.openxmlformats.org/officeDocument/2006/relationships/slideLayout" Target="../slideLayouts/slideLayout7.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8.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50.xml.rels><?xml version="1.0" encoding="UTF-8" standalone="yes"?>
<Relationships xmlns="http://schemas.openxmlformats.org/package/2006/relationships"><Relationship Id="rId2" Type="http://schemas.openxmlformats.org/officeDocument/2006/relationships/image" Target="../media/image99.jpeg"/><Relationship Id="rId1" Type="http://schemas.openxmlformats.org/officeDocument/2006/relationships/slideLayout" Target="../slideLayouts/slideLayout7.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2.xml.rels><?xml version="1.0" encoding="UTF-8" standalone="yes"?>
<Relationships xmlns="http://schemas.openxmlformats.org/package/2006/relationships"><Relationship Id="rId2" Type="http://schemas.openxmlformats.org/officeDocument/2006/relationships/image" Target="../media/image100.jpeg"/><Relationship Id="rId1" Type="http://schemas.openxmlformats.org/officeDocument/2006/relationships/slideLayout" Target="../slideLayouts/slideLayout7.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4.xml.rels><?xml version="1.0" encoding="UTF-8" standalone="yes"?>
<Relationships xmlns="http://schemas.openxmlformats.org/package/2006/relationships"><Relationship Id="rId2" Type="http://schemas.openxmlformats.org/officeDocument/2006/relationships/image" Target="../media/image101.jpg"/><Relationship Id="rId1" Type="http://schemas.openxmlformats.org/officeDocument/2006/relationships/slideLayout" Target="../slideLayouts/slideLayout7.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6.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7.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8.xml.rels><?xml version="1.0" encoding="UTF-8" standalone="yes"?>
<Relationships xmlns="http://schemas.openxmlformats.org/package/2006/relationships"><Relationship Id="rId2" Type="http://schemas.openxmlformats.org/officeDocument/2006/relationships/image" Target="../media/image103.jpeg"/><Relationship Id="rId1" Type="http://schemas.openxmlformats.org/officeDocument/2006/relationships/slideLayout" Target="../slideLayouts/slideLayout7.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60.xml.rels><?xml version="1.0" encoding="UTF-8" standalone="yes"?>
<Relationships xmlns="http://schemas.openxmlformats.org/package/2006/relationships"><Relationship Id="rId3" Type="http://schemas.openxmlformats.org/officeDocument/2006/relationships/image" Target="../media/image105.jpg"/><Relationship Id="rId2" Type="http://schemas.openxmlformats.org/officeDocument/2006/relationships/image" Target="../media/image104.jpg"/><Relationship Id="rId1" Type="http://schemas.openxmlformats.org/officeDocument/2006/relationships/slideLayout" Target="../slideLayouts/slideLayout7.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2.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4.xml.rels><?xml version="1.0" encoding="UTF-8" standalone="yes"?>
<Relationships xmlns="http://schemas.openxmlformats.org/package/2006/relationships"><Relationship Id="rId2" Type="http://schemas.openxmlformats.org/officeDocument/2006/relationships/image" Target="../media/image107.jpeg"/><Relationship Id="rId1" Type="http://schemas.openxmlformats.org/officeDocument/2006/relationships/slideLayout" Target="../slideLayouts/slideLayout7.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6.xml.rels><?xml version="1.0" encoding="UTF-8" standalone="yes"?>
<Relationships xmlns="http://schemas.openxmlformats.org/package/2006/relationships"><Relationship Id="rId2" Type="http://schemas.openxmlformats.org/officeDocument/2006/relationships/image" Target="../media/image108.jpeg"/><Relationship Id="rId1" Type="http://schemas.openxmlformats.org/officeDocument/2006/relationships/slideLayout" Target="../slideLayouts/slideLayout7.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8.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image" Target="../media/image109.jpg"/><Relationship Id="rId1" Type="http://schemas.openxmlformats.org/officeDocument/2006/relationships/slideLayout" Target="../slideLayouts/slideLayout7.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70.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2.xml.rels><?xml version="1.0" encoding="UTF-8" standalone="yes"?>
<Relationships xmlns="http://schemas.openxmlformats.org/package/2006/relationships"><Relationship Id="rId8" Type="http://schemas.openxmlformats.org/officeDocument/2006/relationships/image" Target="../media/image118.png"/><Relationship Id="rId3" Type="http://schemas.openxmlformats.org/officeDocument/2006/relationships/image" Target="../media/image113.jpeg"/><Relationship Id="rId7" Type="http://schemas.openxmlformats.org/officeDocument/2006/relationships/image" Target="../media/image117.jpeg"/><Relationship Id="rId2" Type="http://schemas.openxmlformats.org/officeDocument/2006/relationships/image" Target="../media/image112.jpg"/><Relationship Id="rId1" Type="http://schemas.openxmlformats.org/officeDocument/2006/relationships/slideLayout" Target="../slideLayouts/slideLayout7.xml"/><Relationship Id="rId6" Type="http://schemas.openxmlformats.org/officeDocument/2006/relationships/image" Target="../media/image116.jpg"/><Relationship Id="rId5" Type="http://schemas.openxmlformats.org/officeDocument/2006/relationships/image" Target="../media/image115.jpg"/><Relationship Id="rId4" Type="http://schemas.openxmlformats.org/officeDocument/2006/relationships/image" Target="../media/image114.jpg"/><Relationship Id="rId9" Type="http://schemas.openxmlformats.org/officeDocument/2006/relationships/image" Target="../media/image119.jpg"/></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4.xml.rels><?xml version="1.0" encoding="UTF-8" standalone="yes"?>
<Relationships xmlns="http://schemas.openxmlformats.org/package/2006/relationships"><Relationship Id="rId3" Type="http://schemas.openxmlformats.org/officeDocument/2006/relationships/image" Target="../media/image121.jpeg"/><Relationship Id="rId2" Type="http://schemas.openxmlformats.org/officeDocument/2006/relationships/image" Target="../media/image120.jpg"/><Relationship Id="rId1" Type="http://schemas.openxmlformats.org/officeDocument/2006/relationships/slideLayout" Target="../slideLayouts/slideLayout7.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6.xml.rels><?xml version="1.0" encoding="UTF-8" standalone="yes"?>
<Relationships xmlns="http://schemas.openxmlformats.org/package/2006/relationships"><Relationship Id="rId2" Type="http://schemas.openxmlformats.org/officeDocument/2006/relationships/image" Target="../media/image122.jpeg"/><Relationship Id="rId1" Type="http://schemas.openxmlformats.org/officeDocument/2006/relationships/slideLayout" Target="../slideLayouts/slideLayout7.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8.xml.rels><?xml version="1.0" encoding="UTF-8" standalone="yes"?>
<Relationships xmlns="http://schemas.openxmlformats.org/package/2006/relationships"><Relationship Id="rId2" Type="http://schemas.openxmlformats.org/officeDocument/2006/relationships/image" Target="../media/image123.jpg"/><Relationship Id="rId1" Type="http://schemas.openxmlformats.org/officeDocument/2006/relationships/slideLayout" Target="../slideLayouts/slideLayout7.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80.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7.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2.xml.rels><?xml version="1.0" encoding="UTF-8" standalone="yes"?>
<Relationships xmlns="http://schemas.openxmlformats.org/package/2006/relationships"><Relationship Id="rId2" Type="http://schemas.openxmlformats.org/officeDocument/2006/relationships/image" Target="../media/image125.jpeg"/><Relationship Id="rId1" Type="http://schemas.openxmlformats.org/officeDocument/2006/relationships/slideLayout" Target="../slideLayouts/slideLayout7.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4.xml.rels><?xml version="1.0" encoding="UTF-8" standalone="yes"?>
<Relationships xmlns="http://schemas.openxmlformats.org/package/2006/relationships"><Relationship Id="rId2" Type="http://schemas.openxmlformats.org/officeDocument/2006/relationships/image" Target="../media/image126.jpeg"/><Relationship Id="rId1" Type="http://schemas.openxmlformats.org/officeDocument/2006/relationships/slideLayout" Target="../slideLayouts/slideLayout7.xml"/></Relationships>
</file>

<file path=ppt/slides/_rels/slide28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286.xml.rels><?xml version="1.0" encoding="UTF-8" standalone="yes"?>
<Relationships xmlns="http://schemas.openxmlformats.org/package/2006/relationships"><Relationship Id="rId3" Type="http://schemas.openxmlformats.org/officeDocument/2006/relationships/image" Target="../media/image128.jpg"/><Relationship Id="rId2" Type="http://schemas.openxmlformats.org/officeDocument/2006/relationships/image" Target="../media/image127.jpe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8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288.xml.rels><?xml version="1.0" encoding="UTF-8" standalone="yes"?>
<Relationships xmlns="http://schemas.openxmlformats.org/package/2006/relationships"><Relationship Id="rId2" Type="http://schemas.openxmlformats.org/officeDocument/2006/relationships/image" Target="../media/image129.jpg"/><Relationship Id="rId1" Type="http://schemas.openxmlformats.org/officeDocument/2006/relationships/slideLayout" Target="../slideLayouts/slideLayout7.xml"/></Relationships>
</file>

<file path=ppt/slides/_rels/slide28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90.xml.rels><?xml version="1.0" encoding="UTF-8" standalone="yes"?>
<Relationships xmlns="http://schemas.openxmlformats.org/package/2006/relationships"><Relationship Id="rId3" Type="http://schemas.openxmlformats.org/officeDocument/2006/relationships/image" Target="../media/image131.jpg"/><Relationship Id="rId2" Type="http://schemas.openxmlformats.org/officeDocument/2006/relationships/image" Target="../media/image130.png"/><Relationship Id="rId1" Type="http://schemas.openxmlformats.org/officeDocument/2006/relationships/slideLayout" Target="../slideLayouts/slideLayout7.xml"/></Relationships>
</file>

<file path=ppt/slides/_rels/slide29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29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9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294.xml.rels><?xml version="1.0" encoding="UTF-8" standalone="yes"?>
<Relationships xmlns="http://schemas.openxmlformats.org/package/2006/relationships"><Relationship Id="rId2" Type="http://schemas.openxmlformats.org/officeDocument/2006/relationships/image" Target="../media/image132.jpeg"/><Relationship Id="rId1" Type="http://schemas.openxmlformats.org/officeDocument/2006/relationships/slideLayout" Target="../slideLayouts/slideLayout7.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3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4.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3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10.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3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2.xml.rels><?xml version="1.0" encoding="UTF-8" standalone="yes"?>
<Relationships xmlns="http://schemas.openxmlformats.org/package/2006/relationships"><Relationship Id="rId3" Type="http://schemas.openxmlformats.org/officeDocument/2006/relationships/hyperlink" Target="https://biblehub.com/revelation/17-2.htm" TargetMode="External"/><Relationship Id="rId7" Type="http://schemas.openxmlformats.org/officeDocument/2006/relationships/hyperlink" Target="https://biblehub.com/revelation/17-6.htm" TargetMode="External"/><Relationship Id="rId2" Type="http://schemas.openxmlformats.org/officeDocument/2006/relationships/image" Target="../media/image134.png"/><Relationship Id="rId1" Type="http://schemas.openxmlformats.org/officeDocument/2006/relationships/slideLayout" Target="../slideLayouts/slideLayout7.xml"/><Relationship Id="rId6" Type="http://schemas.openxmlformats.org/officeDocument/2006/relationships/hyperlink" Target="https://biblehub.com/revelation/17-5.htm" TargetMode="External"/><Relationship Id="rId5" Type="http://schemas.openxmlformats.org/officeDocument/2006/relationships/hyperlink" Target="https://biblehub.com/revelation/17-4.htm" TargetMode="External"/><Relationship Id="rId4" Type="http://schemas.openxmlformats.org/officeDocument/2006/relationships/hyperlink" Target="https://biblehub.com/revelation/17-3.htm" TargetMode="External"/></Relationships>
</file>

<file path=ppt/slides/_rels/slide3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4.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135.jpg"/><Relationship Id="rId1" Type="http://schemas.openxmlformats.org/officeDocument/2006/relationships/slideLayout" Target="../slideLayouts/slideLayout7.xml"/></Relationships>
</file>

<file path=ppt/slides/_rels/slide3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134.png"/><Relationship Id="rId1" Type="http://schemas.openxmlformats.org/officeDocument/2006/relationships/slideLayout" Target="../slideLayouts/slideLayout7.xml"/></Relationships>
</file>

<file path=ppt/slides/_rels/slide3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8.xml.rels><?xml version="1.0" encoding="UTF-8" standalone="yes"?>
<Relationships xmlns="http://schemas.openxmlformats.org/package/2006/relationships"><Relationship Id="rId3" Type="http://schemas.openxmlformats.org/officeDocument/2006/relationships/image" Target="../media/image105.jpg"/><Relationship Id="rId2" Type="http://schemas.openxmlformats.org/officeDocument/2006/relationships/image" Target="../media/image104.jpg"/><Relationship Id="rId1" Type="http://schemas.openxmlformats.org/officeDocument/2006/relationships/slideLayout" Target="../slideLayouts/slideLayout7.xml"/></Relationships>
</file>

<file path=ppt/slides/_rels/slide3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20.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3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2.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3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6.xml.rels><?xml version="1.0" encoding="UTF-8" standalone="yes"?>
<Relationships xmlns="http://schemas.openxmlformats.org/package/2006/relationships"><Relationship Id="rId2" Type="http://schemas.openxmlformats.org/officeDocument/2006/relationships/image" Target="../media/image136.jpeg"/><Relationship Id="rId1" Type="http://schemas.openxmlformats.org/officeDocument/2006/relationships/slideLayout" Target="../slideLayouts/slideLayout7.xml"/></Relationships>
</file>

<file path=ppt/slides/_rels/slide3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4.xml.rels><?xml version="1.0" encoding="UTF-8" standalone="yes"?>
<Relationships xmlns="http://schemas.openxmlformats.org/package/2006/relationships"><Relationship Id="rId2" Type="http://schemas.openxmlformats.org/officeDocument/2006/relationships/image" Target="../media/image137.jpeg"/><Relationship Id="rId1" Type="http://schemas.openxmlformats.org/officeDocument/2006/relationships/slideLayout" Target="../slideLayouts/slideLayout7.xml"/></Relationships>
</file>

<file path=ppt/slides/_rels/slide3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6.xml.rels><?xml version="1.0" encoding="UTF-8" standalone="yes"?>
<Relationships xmlns="http://schemas.openxmlformats.org/package/2006/relationships"><Relationship Id="rId2" Type="http://schemas.openxmlformats.org/officeDocument/2006/relationships/image" Target="../media/image138.jpg"/><Relationship Id="rId1" Type="http://schemas.openxmlformats.org/officeDocument/2006/relationships/slideLayout" Target="../slideLayouts/slideLayout7.xml"/></Relationships>
</file>

<file path=ppt/slides/_rels/slide3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8.xml.rels><?xml version="1.0" encoding="UTF-8" standalone="yes"?>
<Relationships xmlns="http://schemas.openxmlformats.org/package/2006/relationships"><Relationship Id="rId2" Type="http://schemas.openxmlformats.org/officeDocument/2006/relationships/image" Target="../media/image139.jpg"/><Relationship Id="rId1" Type="http://schemas.openxmlformats.org/officeDocument/2006/relationships/slideLayout" Target="../slideLayouts/slideLayout7.xml"/></Relationships>
</file>

<file path=ppt/slides/_rels/slide3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40.xml.rels><?xml version="1.0" encoding="UTF-8" standalone="yes"?>
<Relationships xmlns="http://schemas.openxmlformats.org/package/2006/relationships"><Relationship Id="rId2" Type="http://schemas.openxmlformats.org/officeDocument/2006/relationships/image" Target="../media/image140.jpg"/><Relationship Id="rId1" Type="http://schemas.openxmlformats.org/officeDocument/2006/relationships/slideLayout" Target="../slideLayouts/slideLayout7.xml"/></Relationships>
</file>

<file path=ppt/slides/_rels/slide3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2.xml.rels><?xml version="1.0" encoding="UTF-8" standalone="yes"?>
<Relationships xmlns="http://schemas.openxmlformats.org/package/2006/relationships"><Relationship Id="rId2" Type="http://schemas.openxmlformats.org/officeDocument/2006/relationships/image" Target="../media/image141.jpg"/><Relationship Id="rId1" Type="http://schemas.openxmlformats.org/officeDocument/2006/relationships/slideLayout" Target="../slideLayouts/slideLayout7.xml"/></Relationships>
</file>

<file path=ppt/slides/_rels/slide3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4.xml.rels><?xml version="1.0" encoding="UTF-8" standalone="yes"?>
<Relationships xmlns="http://schemas.openxmlformats.org/package/2006/relationships"><Relationship Id="rId2" Type="http://schemas.openxmlformats.org/officeDocument/2006/relationships/image" Target="../media/image142.jpeg"/><Relationship Id="rId1" Type="http://schemas.openxmlformats.org/officeDocument/2006/relationships/slideLayout" Target="../slideLayouts/slideLayout7.xml"/></Relationships>
</file>

<file path=ppt/slides/_rels/slide3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6.xml.rels><?xml version="1.0" encoding="UTF-8" standalone="yes"?>
<Relationships xmlns="http://schemas.openxmlformats.org/package/2006/relationships"><Relationship Id="rId2" Type="http://schemas.openxmlformats.org/officeDocument/2006/relationships/image" Target="../media/image143.jpg"/><Relationship Id="rId1" Type="http://schemas.openxmlformats.org/officeDocument/2006/relationships/slideLayout" Target="../slideLayouts/slideLayout7.xml"/></Relationships>
</file>

<file path=ppt/slides/_rels/slide3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8.xml.rels><?xml version="1.0" encoding="UTF-8" standalone="yes"?>
<Relationships xmlns="http://schemas.openxmlformats.org/package/2006/relationships"><Relationship Id="rId3" Type="http://schemas.openxmlformats.org/officeDocument/2006/relationships/image" Target="../media/image145.jpg"/><Relationship Id="rId2" Type="http://schemas.openxmlformats.org/officeDocument/2006/relationships/image" Target="../media/image144.jpg"/><Relationship Id="rId1" Type="http://schemas.openxmlformats.org/officeDocument/2006/relationships/slideLayout" Target="../slideLayouts/slideLayout7.xml"/></Relationships>
</file>

<file path=ppt/slides/_rels/slide3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50.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3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46.jpg"/><Relationship Id="rId1" Type="http://schemas.openxmlformats.org/officeDocument/2006/relationships/slideLayout" Target="../slideLayouts/slideLayout7.xml"/></Relationships>
</file>

<file path=ppt/slides/_rels/slide3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46.jpg"/><Relationship Id="rId1" Type="http://schemas.openxmlformats.org/officeDocument/2006/relationships/slideLayout" Target="../slideLayouts/slideLayout7.xml"/></Relationships>
</file>

<file path=ppt/slides/_rels/slide3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6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46.jpg"/><Relationship Id="rId1" Type="http://schemas.openxmlformats.org/officeDocument/2006/relationships/slideLayout" Target="../slideLayouts/slideLayout7.xml"/></Relationships>
</file>

<file path=ppt/slides/_rels/slide3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2.xml.rels><?xml version="1.0" encoding="UTF-8" standalone="yes"?>
<Relationships xmlns="http://schemas.openxmlformats.org/package/2006/relationships"><Relationship Id="rId3" Type="http://schemas.openxmlformats.org/officeDocument/2006/relationships/image" Target="../media/image148.jpeg"/><Relationship Id="rId2" Type="http://schemas.openxmlformats.org/officeDocument/2006/relationships/image" Target="../media/image147.png"/><Relationship Id="rId1" Type="http://schemas.openxmlformats.org/officeDocument/2006/relationships/slideLayout" Target="../slideLayouts/slideLayout7.xml"/></Relationships>
</file>

<file path=ppt/slides/_rels/slide3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6.xml.rels><?xml version="1.0" encoding="UTF-8" standalone="yes"?>
<Relationships xmlns="http://schemas.openxmlformats.org/package/2006/relationships"><Relationship Id="rId2" Type="http://schemas.openxmlformats.org/officeDocument/2006/relationships/image" Target="../media/image145.jpg"/><Relationship Id="rId1" Type="http://schemas.openxmlformats.org/officeDocument/2006/relationships/slideLayout" Target="../slideLayouts/slideLayout7.xml"/></Relationships>
</file>

<file path=ppt/slides/_rels/slide3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8.xml.rels><?xml version="1.0" encoding="UTF-8" standalone="yes"?>
<Relationships xmlns="http://schemas.openxmlformats.org/package/2006/relationships"><Relationship Id="rId2" Type="http://schemas.openxmlformats.org/officeDocument/2006/relationships/image" Target="../media/image149.jpg"/><Relationship Id="rId1" Type="http://schemas.openxmlformats.org/officeDocument/2006/relationships/slideLayout" Target="../slideLayouts/slideLayout7.xml"/></Relationships>
</file>

<file path=ppt/slides/_rels/slide3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70.xml.rels><?xml version="1.0" encoding="UTF-8" standalone="yes"?>
<Relationships xmlns="http://schemas.openxmlformats.org/package/2006/relationships"><Relationship Id="rId2" Type="http://schemas.openxmlformats.org/officeDocument/2006/relationships/image" Target="../media/image150.jpg"/><Relationship Id="rId1" Type="http://schemas.openxmlformats.org/officeDocument/2006/relationships/slideLayout" Target="../slideLayouts/slideLayout7.xml"/></Relationships>
</file>

<file path=ppt/slides/_rels/slide3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2.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7.xml"/></Relationships>
</file>

<file path=ppt/slides/_rels/slide37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374.xml.rels><?xml version="1.0" encoding="UTF-8" standalone="yes"?>
<Relationships xmlns="http://schemas.openxmlformats.org/package/2006/relationships"><Relationship Id="rId2" Type="http://schemas.openxmlformats.org/officeDocument/2006/relationships/image" Target="../media/image152.jpeg"/><Relationship Id="rId1" Type="http://schemas.openxmlformats.org/officeDocument/2006/relationships/slideLayout" Target="../slideLayouts/slideLayout7.xml"/></Relationships>
</file>

<file path=ppt/slides/_rels/slide37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37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7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378.xml.rels><?xml version="1.0" encoding="UTF-8" standalone="yes"?>
<Relationships xmlns="http://schemas.openxmlformats.org/package/2006/relationships"><Relationship Id="rId2" Type="http://schemas.openxmlformats.org/officeDocument/2006/relationships/image" Target="../media/image153.jpg"/><Relationship Id="rId1" Type="http://schemas.openxmlformats.org/officeDocument/2006/relationships/slideLayout" Target="../slideLayouts/slideLayout7.xml"/></Relationships>
</file>

<file path=ppt/slides/_rels/slide3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80.xml.rels><?xml version="1.0" encoding="UTF-8" standalone="yes"?>
<Relationships xmlns="http://schemas.openxmlformats.org/package/2006/relationships"><Relationship Id="rId3" Type="http://schemas.openxmlformats.org/officeDocument/2006/relationships/image" Target="../media/image154.jpeg"/><Relationship Id="rId2" Type="http://schemas.openxmlformats.org/officeDocument/2006/relationships/notesSlide" Target="../notesSlides/notesSlide43.xml"/><Relationship Id="rId1" Type="http://schemas.openxmlformats.org/officeDocument/2006/relationships/slideLayout" Target="../slideLayouts/slideLayout7.xml"/><Relationship Id="rId5" Type="http://schemas.openxmlformats.org/officeDocument/2006/relationships/image" Target="../media/image156.jpeg"/><Relationship Id="rId4" Type="http://schemas.openxmlformats.org/officeDocument/2006/relationships/image" Target="../media/image155.jpeg"/></Relationships>
</file>

<file path=ppt/slides/_rels/slide3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2.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157.jpg"/><Relationship Id="rId1" Type="http://schemas.openxmlformats.org/officeDocument/2006/relationships/slideLayout" Target="../slideLayouts/slideLayout7.xml"/></Relationships>
</file>

<file path=ppt/slides/_rels/slide3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4.xml.rels><?xml version="1.0" encoding="UTF-8" standalone="yes"?>
<Relationships xmlns="http://schemas.openxmlformats.org/package/2006/relationships"><Relationship Id="rId2" Type="http://schemas.openxmlformats.org/officeDocument/2006/relationships/image" Target="../media/image159.jpg"/><Relationship Id="rId1" Type="http://schemas.openxmlformats.org/officeDocument/2006/relationships/slideLayout" Target="../slideLayouts/slideLayout7.xml"/></Relationships>
</file>

<file path=ppt/slides/_rels/slide38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386.xml.rels><?xml version="1.0" encoding="UTF-8" standalone="yes"?>
<Relationships xmlns="http://schemas.openxmlformats.org/package/2006/relationships"><Relationship Id="rId2" Type="http://schemas.openxmlformats.org/officeDocument/2006/relationships/image" Target="../media/image160.jpg"/><Relationship Id="rId1" Type="http://schemas.openxmlformats.org/officeDocument/2006/relationships/slideLayout" Target="../slideLayouts/slideLayout7.xml"/></Relationships>
</file>

<file path=ppt/slides/_rels/slide38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388.xml.rels><?xml version="1.0" encoding="UTF-8" standalone="yes"?>
<Relationships xmlns="http://schemas.openxmlformats.org/package/2006/relationships"><Relationship Id="rId2" Type="http://schemas.openxmlformats.org/officeDocument/2006/relationships/image" Target="../media/image161.gif"/><Relationship Id="rId1" Type="http://schemas.openxmlformats.org/officeDocument/2006/relationships/slideLayout" Target="../slideLayouts/slideLayout7.xml"/></Relationships>
</file>

<file path=ppt/slides/_rels/slide38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90.xml.rels><?xml version="1.0" encoding="UTF-8" standalone="yes"?>
<Relationships xmlns="http://schemas.openxmlformats.org/package/2006/relationships"><Relationship Id="rId3" Type="http://schemas.openxmlformats.org/officeDocument/2006/relationships/image" Target="../media/image129.jpg"/><Relationship Id="rId2" Type="http://schemas.openxmlformats.org/officeDocument/2006/relationships/image" Target="../media/image162.jpg"/><Relationship Id="rId1" Type="http://schemas.openxmlformats.org/officeDocument/2006/relationships/slideLayout" Target="../slideLayouts/slideLayout7.xml"/></Relationships>
</file>

<file path=ppt/slides/_rels/slide3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2.xml.rels><?xml version="1.0" encoding="UTF-8" standalone="yes"?>
<Relationships xmlns="http://schemas.openxmlformats.org/package/2006/relationships"><Relationship Id="rId3" Type="http://schemas.openxmlformats.org/officeDocument/2006/relationships/image" Target="../media/image164.jpeg"/><Relationship Id="rId2" Type="http://schemas.openxmlformats.org/officeDocument/2006/relationships/image" Target="../media/image163.jpeg"/><Relationship Id="rId1" Type="http://schemas.openxmlformats.org/officeDocument/2006/relationships/slideLayout" Target="../slideLayouts/slideLayout7.xml"/></Relationships>
</file>

<file path=ppt/slides/_rels/slide3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4.xml.rels><?xml version="1.0" encoding="UTF-8" standalone="yes"?>
<Relationships xmlns="http://schemas.openxmlformats.org/package/2006/relationships"><Relationship Id="rId3" Type="http://schemas.openxmlformats.org/officeDocument/2006/relationships/image" Target="../media/image129.jpg"/><Relationship Id="rId2" Type="http://schemas.openxmlformats.org/officeDocument/2006/relationships/image" Target="../media/image165.jpeg"/><Relationship Id="rId1" Type="http://schemas.openxmlformats.org/officeDocument/2006/relationships/slideLayout" Target="../slideLayouts/slideLayout7.xml"/><Relationship Id="rId4" Type="http://schemas.openxmlformats.org/officeDocument/2006/relationships/image" Target="../media/image164.jpeg"/></Relationships>
</file>

<file path=ppt/slides/_rels/slide3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6.xml.rels><?xml version="1.0" encoding="UTF-8" standalone="yes"?>
<Relationships xmlns="http://schemas.openxmlformats.org/package/2006/relationships"><Relationship Id="rId3" Type="http://schemas.openxmlformats.org/officeDocument/2006/relationships/image" Target="../media/image164.jpeg"/><Relationship Id="rId2" Type="http://schemas.openxmlformats.org/officeDocument/2006/relationships/image" Target="../media/image165.jpeg"/><Relationship Id="rId1" Type="http://schemas.openxmlformats.org/officeDocument/2006/relationships/slideLayout" Target="../slideLayouts/slideLayout7.xml"/></Relationships>
</file>

<file path=ppt/slides/_rels/slide3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8.xml.rels><?xml version="1.0" encoding="UTF-8" standalone="yes"?>
<Relationships xmlns="http://schemas.openxmlformats.org/package/2006/relationships"><Relationship Id="rId3" Type="http://schemas.openxmlformats.org/officeDocument/2006/relationships/image" Target="../media/image164.jpeg"/><Relationship Id="rId2" Type="http://schemas.openxmlformats.org/officeDocument/2006/relationships/image" Target="../media/image165.jpeg"/><Relationship Id="rId1" Type="http://schemas.openxmlformats.org/officeDocument/2006/relationships/slideLayout" Target="../slideLayouts/slideLayout7.xml"/></Relationships>
</file>

<file path=ppt/slides/_rels/slide39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400.xml.rels><?xml version="1.0" encoding="UTF-8" standalone="yes"?>
<Relationships xmlns="http://schemas.openxmlformats.org/package/2006/relationships"><Relationship Id="rId2" Type="http://schemas.openxmlformats.org/officeDocument/2006/relationships/image" Target="../media/image166.jpg"/><Relationship Id="rId1" Type="http://schemas.openxmlformats.org/officeDocument/2006/relationships/slideLayout" Target="../slideLayouts/slideLayout7.xml"/></Relationships>
</file>

<file path=ppt/slides/_rels/slide40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02.xml.rels><?xml version="1.0" encoding="UTF-8" standalone="yes"?>
<Relationships xmlns="http://schemas.openxmlformats.org/package/2006/relationships"><Relationship Id="rId2" Type="http://schemas.openxmlformats.org/officeDocument/2006/relationships/image" Target="../media/image167.jpg"/><Relationship Id="rId1" Type="http://schemas.openxmlformats.org/officeDocument/2006/relationships/slideLayout" Target="../slideLayouts/slideLayout7.xml"/></Relationships>
</file>

<file path=ppt/slides/_rels/slide40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404.xml.rels><?xml version="1.0" encoding="UTF-8" standalone="yes"?>
<Relationships xmlns="http://schemas.openxmlformats.org/package/2006/relationships"><Relationship Id="rId2" Type="http://schemas.openxmlformats.org/officeDocument/2006/relationships/image" Target="../media/image168.jpg"/><Relationship Id="rId1" Type="http://schemas.openxmlformats.org/officeDocument/2006/relationships/slideLayout" Target="../slideLayouts/slideLayout7.xml"/></Relationships>
</file>

<file path=ppt/slides/_rels/slide40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406.xml.rels><?xml version="1.0" encoding="UTF-8" standalone="yes"?>
<Relationships xmlns="http://schemas.openxmlformats.org/package/2006/relationships"><Relationship Id="rId2" Type="http://schemas.openxmlformats.org/officeDocument/2006/relationships/image" Target="../media/image169.jpg"/><Relationship Id="rId1" Type="http://schemas.openxmlformats.org/officeDocument/2006/relationships/slideLayout" Target="../slideLayouts/slideLayout7.xml"/></Relationships>
</file>

<file path=ppt/slides/_rels/slide40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408.xml.rels><?xml version="1.0" encoding="UTF-8" standalone="yes"?>
<Relationships xmlns="http://schemas.openxmlformats.org/package/2006/relationships"><Relationship Id="rId2" Type="http://schemas.openxmlformats.org/officeDocument/2006/relationships/image" Target="../media/image170.jpg"/><Relationship Id="rId1" Type="http://schemas.openxmlformats.org/officeDocument/2006/relationships/slideLayout" Target="../slideLayouts/slideLayout7.xml"/></Relationships>
</file>

<file path=ppt/slides/_rels/slide40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410.xml.rels><?xml version="1.0" encoding="UTF-8" standalone="yes"?>
<Relationships xmlns="http://schemas.openxmlformats.org/package/2006/relationships"><Relationship Id="rId2" Type="http://schemas.openxmlformats.org/officeDocument/2006/relationships/image" Target="../media/image171.jpeg"/><Relationship Id="rId1" Type="http://schemas.openxmlformats.org/officeDocument/2006/relationships/slideLayout" Target="../slideLayouts/slideLayout7.xml"/></Relationships>
</file>

<file path=ppt/slides/_rels/slide41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412.xml.rels><?xml version="1.0" encoding="UTF-8" standalone="yes"?>
<Relationships xmlns="http://schemas.openxmlformats.org/package/2006/relationships"><Relationship Id="rId2" Type="http://schemas.openxmlformats.org/officeDocument/2006/relationships/image" Target="../media/image172.jpeg"/><Relationship Id="rId1" Type="http://schemas.openxmlformats.org/officeDocument/2006/relationships/slideLayout" Target="../slideLayouts/slideLayout7.xml"/></Relationships>
</file>

<file path=ppt/slides/_rels/slide41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414.xml.rels><?xml version="1.0" encoding="UTF-8" standalone="yes"?>
<Relationships xmlns="http://schemas.openxmlformats.org/package/2006/relationships"><Relationship Id="rId2" Type="http://schemas.openxmlformats.org/officeDocument/2006/relationships/image" Target="../media/image173.jpg"/><Relationship Id="rId1" Type="http://schemas.openxmlformats.org/officeDocument/2006/relationships/slideLayout" Target="../slideLayouts/slideLayout7.xml"/></Relationships>
</file>

<file path=ppt/slides/_rels/slide4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6.xml.rels><?xml version="1.0" encoding="UTF-8" standalone="yes"?>
<Relationships xmlns="http://schemas.openxmlformats.org/package/2006/relationships"><Relationship Id="rId2" Type="http://schemas.openxmlformats.org/officeDocument/2006/relationships/image" Target="../media/image174.png"/><Relationship Id="rId1" Type="http://schemas.openxmlformats.org/officeDocument/2006/relationships/slideLayout" Target="../slideLayouts/slideLayout7.xml"/></Relationships>
</file>

<file path=ppt/slides/_rels/slide417.xml.rels><?xml version="1.0" encoding="UTF-8" standalone="yes"?>
<Relationships xmlns="http://schemas.openxmlformats.org/package/2006/relationships"><Relationship Id="rId2" Type="http://schemas.openxmlformats.org/officeDocument/2006/relationships/image" Target="../media/image175.JPG"/><Relationship Id="rId1" Type="http://schemas.openxmlformats.org/officeDocument/2006/relationships/slideLayout" Target="../slideLayouts/slideLayout7.xml"/></Relationships>
</file>

<file path=ppt/slides/_rels/slide418.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image" Target="../media/image176.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1" y="481175"/>
            <a:ext cx="7810500" cy="5882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5683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457200" y="605766"/>
            <a:ext cx="11277600" cy="564646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dirty="0">
                <a:solidFill>
                  <a:srgbClr val="FFC000"/>
                </a:solidFill>
              </a:rPr>
              <a:t>So then, is America to be found anywhere in the pages of Bible prophecy? Will the USA be involved in end-time drama? And if so, then in what ways might we expect this future world history to play out?</a:t>
            </a:r>
          </a:p>
        </p:txBody>
      </p:sp>
    </p:spTree>
    <p:extLst>
      <p:ext uri="{BB962C8B-B14F-4D97-AF65-F5344CB8AC3E}">
        <p14:creationId xmlns:p14="http://schemas.microsoft.com/office/powerpoint/2010/main" val="61437391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5300" y="428180"/>
            <a:ext cx="11201400" cy="6001639"/>
          </a:xfrm>
          <a:prstGeom prst="rect">
            <a:avLst/>
          </a:prstGeom>
          <a:solidFill>
            <a:schemeClr val="tx2">
              <a:lumMod val="50000"/>
            </a:schemeClr>
          </a:solidFill>
        </p:spPr>
        <p:txBody>
          <a:bodyPr wrap="square" lIns="91436" tIns="45718" rIns="91436" bIns="45718">
            <a:spAutoFit/>
          </a:bodyPr>
          <a:lstStyle/>
          <a:p>
            <a:pPr algn="ctr"/>
            <a:r>
              <a:rPr lang="en-US" sz="4800" baseline="30000" dirty="0">
                <a:solidFill>
                  <a:srgbClr val="FFC000"/>
                </a:solidFill>
              </a:rPr>
              <a:t>7 </a:t>
            </a:r>
            <a:r>
              <a:rPr lang="en-US" sz="4800" dirty="0">
                <a:solidFill>
                  <a:srgbClr val="FFC000"/>
                </a:solidFill>
              </a:rPr>
              <a:t>After this I saw in the night visions, </a:t>
            </a:r>
          </a:p>
          <a:p>
            <a:pPr algn="ctr"/>
            <a:r>
              <a:rPr lang="en-US" sz="4800" dirty="0">
                <a:solidFill>
                  <a:srgbClr val="FFC000"/>
                </a:solidFill>
              </a:rPr>
              <a:t>and behold </a:t>
            </a:r>
            <a:r>
              <a:rPr lang="en-US" sz="4800" dirty="0">
                <a:solidFill>
                  <a:srgbClr val="FFFF00"/>
                </a:solidFill>
              </a:rPr>
              <a:t>a fourth beast, dreadful and terrible, and strong exceedingly</a:t>
            </a:r>
            <a:r>
              <a:rPr lang="en-US" sz="4800" dirty="0">
                <a:solidFill>
                  <a:srgbClr val="FFC000"/>
                </a:solidFill>
              </a:rPr>
              <a:t>; and it had </a:t>
            </a:r>
            <a:r>
              <a:rPr lang="en-US" sz="4800" b="1" i="1" dirty="0">
                <a:solidFill>
                  <a:srgbClr val="FFFF00"/>
                </a:solidFill>
              </a:rPr>
              <a:t>great iron teeth</a:t>
            </a:r>
            <a:r>
              <a:rPr lang="en-US" sz="4800" dirty="0">
                <a:solidFill>
                  <a:srgbClr val="FFC000"/>
                </a:solidFill>
              </a:rPr>
              <a:t>: it devoured and brake in pieces, and stamped the residue with the feet of it: and it was </a:t>
            </a:r>
            <a:r>
              <a:rPr lang="en-US" sz="4800" b="1" i="1" dirty="0">
                <a:solidFill>
                  <a:srgbClr val="FFFF00"/>
                </a:solidFill>
              </a:rPr>
              <a:t>diverse</a:t>
            </a:r>
            <a:r>
              <a:rPr lang="en-US" sz="4800" dirty="0">
                <a:solidFill>
                  <a:srgbClr val="FFC000"/>
                </a:solidFill>
              </a:rPr>
              <a:t> from all the beasts that were </a:t>
            </a:r>
            <a:r>
              <a:rPr lang="en-US" sz="4800" b="1" i="1" dirty="0">
                <a:solidFill>
                  <a:srgbClr val="FFFF00"/>
                </a:solidFill>
              </a:rPr>
              <a:t>BEFORE IT</a:t>
            </a:r>
            <a:r>
              <a:rPr lang="en-US" sz="4800" dirty="0">
                <a:solidFill>
                  <a:srgbClr val="FFC000"/>
                </a:solidFill>
              </a:rPr>
              <a:t>; and it had </a:t>
            </a:r>
            <a:r>
              <a:rPr lang="en-US" sz="4800" b="1" i="1" dirty="0">
                <a:solidFill>
                  <a:srgbClr val="FFFF00"/>
                </a:solidFill>
              </a:rPr>
              <a:t>ten horns</a:t>
            </a:r>
            <a:r>
              <a:rPr lang="en-US" sz="4800" dirty="0">
                <a:solidFill>
                  <a:srgbClr val="FFC000"/>
                </a:solidFill>
              </a:rPr>
              <a:t>.</a:t>
            </a:r>
          </a:p>
        </p:txBody>
      </p:sp>
    </p:spTree>
    <p:extLst>
      <p:ext uri="{BB962C8B-B14F-4D97-AF65-F5344CB8AC3E}">
        <p14:creationId xmlns:p14="http://schemas.microsoft.com/office/powerpoint/2010/main" val="221397447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fourth beast of daniel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52400"/>
            <a:ext cx="5981700" cy="38354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1F32BDE2-6DF1-48C1-9840-5F82FD3D6E83}"/>
              </a:ext>
            </a:extLst>
          </p:cNvPr>
          <p:cNvSpPr/>
          <p:nvPr/>
        </p:nvSpPr>
        <p:spPr>
          <a:xfrm>
            <a:off x="152400" y="152400"/>
            <a:ext cx="5981700" cy="3785648"/>
          </a:xfrm>
          <a:prstGeom prst="rect">
            <a:avLst/>
          </a:prstGeom>
          <a:solidFill>
            <a:schemeClr val="tx2">
              <a:lumMod val="50000"/>
            </a:schemeClr>
          </a:solidFill>
        </p:spPr>
        <p:txBody>
          <a:bodyPr wrap="square" lIns="91436" tIns="45718" rIns="91436" bIns="45718">
            <a:spAutoFit/>
          </a:bodyPr>
          <a:lstStyle/>
          <a:p>
            <a:pPr algn="ctr"/>
            <a:r>
              <a:rPr lang="en-US" sz="4000" baseline="30000" dirty="0">
                <a:solidFill>
                  <a:srgbClr val="FFC000"/>
                </a:solidFill>
              </a:rPr>
              <a:t>7 </a:t>
            </a:r>
            <a:r>
              <a:rPr lang="en-US" sz="4000" dirty="0">
                <a:solidFill>
                  <a:srgbClr val="FFC000"/>
                </a:solidFill>
              </a:rPr>
              <a:t>After this I saw in the night visions, and behold </a:t>
            </a:r>
            <a:r>
              <a:rPr lang="en-US" sz="4000" dirty="0">
                <a:solidFill>
                  <a:srgbClr val="FFFF00"/>
                </a:solidFill>
              </a:rPr>
              <a:t>a fourth beast, dreadful and terrible, and strong exceedingly</a:t>
            </a:r>
            <a:r>
              <a:rPr lang="en-US" sz="4000" dirty="0">
                <a:solidFill>
                  <a:srgbClr val="FFC000"/>
                </a:solidFill>
              </a:rPr>
              <a:t>; and it had </a:t>
            </a:r>
            <a:r>
              <a:rPr lang="en-US" sz="4000" b="1" i="1" dirty="0">
                <a:solidFill>
                  <a:srgbClr val="FFFF00"/>
                </a:solidFill>
              </a:rPr>
              <a:t>great iron teeth</a:t>
            </a:r>
            <a:r>
              <a:rPr lang="en-US" sz="4000" dirty="0">
                <a:solidFill>
                  <a:srgbClr val="FFC000"/>
                </a:solidFill>
              </a:rPr>
              <a:t>: </a:t>
            </a:r>
          </a:p>
        </p:txBody>
      </p:sp>
      <p:sp>
        <p:nvSpPr>
          <p:cNvPr id="4" name="Rectangle 3">
            <a:extLst>
              <a:ext uri="{FF2B5EF4-FFF2-40B4-BE49-F238E27FC236}">
                <a16:creationId xmlns:a16="http://schemas.microsoft.com/office/drawing/2014/main" id="{6721881F-8E97-4352-AF6D-0B05EB2C52B0}"/>
              </a:ext>
            </a:extLst>
          </p:cNvPr>
          <p:cNvSpPr/>
          <p:nvPr/>
        </p:nvSpPr>
        <p:spPr>
          <a:xfrm>
            <a:off x="2247900" y="4027948"/>
            <a:ext cx="9829800" cy="2677652"/>
          </a:xfrm>
          <a:prstGeom prst="rect">
            <a:avLst/>
          </a:prstGeom>
          <a:solidFill>
            <a:schemeClr val="tx2">
              <a:lumMod val="50000"/>
            </a:schemeClr>
          </a:solidFill>
        </p:spPr>
        <p:txBody>
          <a:bodyPr wrap="square" lIns="91436" tIns="45718" rIns="91436" bIns="45718">
            <a:spAutoFit/>
          </a:bodyPr>
          <a:lstStyle/>
          <a:p>
            <a:r>
              <a:rPr lang="en-US" sz="4200" dirty="0">
                <a:solidFill>
                  <a:srgbClr val="FFC000"/>
                </a:solidFill>
              </a:rPr>
              <a:t>It devoured and brake in pieces, and stamped the residue with the feet of it. </a:t>
            </a:r>
          </a:p>
          <a:p>
            <a:r>
              <a:rPr lang="en-US" sz="4200" dirty="0">
                <a:solidFill>
                  <a:srgbClr val="FFC000"/>
                </a:solidFill>
              </a:rPr>
              <a:t>It was </a:t>
            </a:r>
            <a:r>
              <a:rPr lang="en-US" sz="4200" b="1" i="1" dirty="0">
                <a:solidFill>
                  <a:srgbClr val="FFFF00"/>
                </a:solidFill>
              </a:rPr>
              <a:t>diverse</a:t>
            </a:r>
            <a:r>
              <a:rPr lang="en-US" sz="4200" dirty="0">
                <a:solidFill>
                  <a:srgbClr val="FFC000"/>
                </a:solidFill>
              </a:rPr>
              <a:t> from all the beasts that were </a:t>
            </a:r>
            <a:r>
              <a:rPr lang="en-US" sz="4200" b="1" i="1" dirty="0">
                <a:solidFill>
                  <a:srgbClr val="FFFF00"/>
                </a:solidFill>
              </a:rPr>
              <a:t>BEFORE IT</a:t>
            </a:r>
            <a:r>
              <a:rPr lang="en-US" sz="4200" dirty="0">
                <a:solidFill>
                  <a:srgbClr val="FFC000"/>
                </a:solidFill>
              </a:rPr>
              <a:t>; and it had </a:t>
            </a:r>
            <a:r>
              <a:rPr lang="en-US" sz="4200" b="1" i="1" dirty="0">
                <a:solidFill>
                  <a:srgbClr val="FFFF00"/>
                </a:solidFill>
              </a:rPr>
              <a:t>ten horns</a:t>
            </a:r>
            <a:r>
              <a:rPr lang="en-US" sz="4200" dirty="0">
                <a:solidFill>
                  <a:srgbClr val="FFC000"/>
                </a:solidFill>
              </a:rPr>
              <a:t>.</a:t>
            </a:r>
          </a:p>
        </p:txBody>
      </p:sp>
    </p:spTree>
    <p:extLst>
      <p:ext uri="{BB962C8B-B14F-4D97-AF65-F5344CB8AC3E}">
        <p14:creationId xmlns:p14="http://schemas.microsoft.com/office/powerpoint/2010/main" val="2678070200"/>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582069"/>
            <a:ext cx="11430000" cy="5693862"/>
          </a:xfrm>
          <a:prstGeom prst="rect">
            <a:avLst/>
          </a:prstGeom>
          <a:solidFill>
            <a:schemeClr val="tx2">
              <a:lumMod val="50000"/>
            </a:schemeClr>
          </a:solidFill>
        </p:spPr>
        <p:txBody>
          <a:bodyPr wrap="square" lIns="91436" tIns="45718" rIns="91436" bIns="45718">
            <a:spAutoFit/>
          </a:bodyPr>
          <a:lstStyle/>
          <a:p>
            <a:pPr algn="ctr"/>
            <a:r>
              <a:rPr lang="en-US" sz="5200" dirty="0">
                <a:solidFill>
                  <a:srgbClr val="FFC000"/>
                </a:solidFill>
              </a:rPr>
              <a:t>We now move on to the late first Century and the two related visions of the </a:t>
            </a:r>
            <a:r>
              <a:rPr lang="en-US" sz="5200" dirty="0">
                <a:solidFill>
                  <a:srgbClr val="FFFF00"/>
                </a:solidFill>
              </a:rPr>
              <a:t>apostle John</a:t>
            </a:r>
            <a:r>
              <a:rPr lang="en-US" sz="5200" dirty="0">
                <a:solidFill>
                  <a:srgbClr val="FFC000"/>
                </a:solidFill>
              </a:rPr>
              <a:t>. Exiled on the Island of Patmos John sees in vision the very same </a:t>
            </a:r>
            <a:r>
              <a:rPr lang="en-US" sz="5200" b="1" i="1" dirty="0">
                <a:solidFill>
                  <a:srgbClr val="FFC000"/>
                </a:solidFill>
              </a:rPr>
              <a:t>seven headed </a:t>
            </a:r>
            <a:r>
              <a:rPr lang="en-US" sz="5200" b="1" i="1" dirty="0">
                <a:solidFill>
                  <a:srgbClr val="FFFF00"/>
                </a:solidFill>
              </a:rPr>
              <a:t>ten horned beast </a:t>
            </a:r>
            <a:r>
              <a:rPr lang="en-US" sz="5200" dirty="0">
                <a:solidFill>
                  <a:srgbClr val="FFC000"/>
                </a:solidFill>
              </a:rPr>
              <a:t>that the </a:t>
            </a:r>
            <a:r>
              <a:rPr lang="en-US" sz="5200" dirty="0">
                <a:solidFill>
                  <a:srgbClr val="FFFF00"/>
                </a:solidFill>
              </a:rPr>
              <a:t>prophet Daniel </a:t>
            </a:r>
            <a:r>
              <a:rPr lang="en-US" sz="5200" dirty="0">
                <a:solidFill>
                  <a:srgbClr val="FFC000"/>
                </a:solidFill>
              </a:rPr>
              <a:t>had seen well over 600 years before! </a:t>
            </a:r>
          </a:p>
        </p:txBody>
      </p:sp>
    </p:spTree>
    <p:extLst>
      <p:ext uri="{BB962C8B-B14F-4D97-AF65-F5344CB8AC3E}">
        <p14:creationId xmlns:p14="http://schemas.microsoft.com/office/powerpoint/2010/main" val="222026644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346AA02-D74C-4001-8EFF-EB5769A80D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8694" y="139914"/>
            <a:ext cx="5199830" cy="6578172"/>
          </a:xfrm>
          <a:prstGeom prst="rect">
            <a:avLst/>
          </a:prstGeom>
        </p:spPr>
      </p:pic>
      <p:pic>
        <p:nvPicPr>
          <p:cNvPr id="7" name="Picture 2" descr="https://zestwriter.files.wordpress.com/2014/06/rh-johnonpatmos-kr.jpg?w=698">
            <a:extLst>
              <a:ext uri="{FF2B5EF4-FFF2-40B4-BE49-F238E27FC236}">
                <a16:creationId xmlns:a16="http://schemas.microsoft.com/office/drawing/2014/main" id="{5B1F1400-53EB-4814-B1F5-F6BA62FE68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476" y="139914"/>
            <a:ext cx="5053556" cy="657817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861AACB-66FC-477A-9651-9E2439DC3BD5}"/>
              </a:ext>
            </a:extLst>
          </p:cNvPr>
          <p:cNvSpPr txBox="1"/>
          <p:nvPr/>
        </p:nvSpPr>
        <p:spPr>
          <a:xfrm>
            <a:off x="8458200" y="6096000"/>
            <a:ext cx="2971263" cy="523220"/>
          </a:xfrm>
          <a:prstGeom prst="rect">
            <a:avLst/>
          </a:prstGeom>
          <a:noFill/>
        </p:spPr>
        <p:txBody>
          <a:bodyPr wrap="none" rtlCol="0">
            <a:spAutoFit/>
          </a:bodyPr>
          <a:lstStyle/>
          <a:p>
            <a:r>
              <a:rPr lang="en-US" sz="2800" b="1" dirty="0"/>
              <a:t>REVELATION 17</a:t>
            </a:r>
          </a:p>
        </p:txBody>
      </p:sp>
    </p:spTree>
    <p:extLst>
      <p:ext uri="{BB962C8B-B14F-4D97-AF65-F5344CB8AC3E}">
        <p14:creationId xmlns:p14="http://schemas.microsoft.com/office/powerpoint/2010/main" val="123141257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6750" y="635929"/>
            <a:ext cx="10858500" cy="5586141"/>
          </a:xfrm>
          <a:prstGeom prst="rect">
            <a:avLst/>
          </a:prstGeom>
          <a:solidFill>
            <a:schemeClr val="tx2">
              <a:lumMod val="50000"/>
            </a:schemeClr>
          </a:solidFill>
        </p:spPr>
        <p:txBody>
          <a:bodyPr wrap="square" lIns="91436" tIns="45718" rIns="91436" bIns="45718">
            <a:spAutoFit/>
          </a:bodyPr>
          <a:lstStyle/>
          <a:p>
            <a:pPr algn="ctr"/>
            <a:r>
              <a:rPr lang="en-US" sz="5100" dirty="0">
                <a:solidFill>
                  <a:srgbClr val="FFC000"/>
                </a:solidFill>
              </a:rPr>
              <a:t>In this end-time vision from </a:t>
            </a:r>
            <a:r>
              <a:rPr lang="en-US" sz="5100" dirty="0">
                <a:solidFill>
                  <a:schemeClr val="bg1"/>
                </a:solidFill>
              </a:rPr>
              <a:t>Revelation chapter 17</a:t>
            </a:r>
            <a:r>
              <a:rPr lang="en-US" sz="5100" dirty="0">
                <a:solidFill>
                  <a:srgbClr val="FFC000"/>
                </a:solidFill>
              </a:rPr>
              <a:t> John saw </a:t>
            </a:r>
          </a:p>
          <a:p>
            <a:pPr algn="ctr"/>
            <a:r>
              <a:rPr lang="en-US" sz="5100" dirty="0">
                <a:solidFill>
                  <a:srgbClr val="FFC000"/>
                </a:solidFill>
              </a:rPr>
              <a:t>the beast with a </a:t>
            </a:r>
            <a:r>
              <a:rPr lang="en-US" sz="5100" i="1" dirty="0">
                <a:solidFill>
                  <a:srgbClr val="FFFF00"/>
                </a:solidFill>
              </a:rPr>
              <a:t>red body </a:t>
            </a:r>
            <a:r>
              <a:rPr lang="en-US" sz="5100" dirty="0">
                <a:solidFill>
                  <a:srgbClr val="FFC000"/>
                </a:solidFill>
              </a:rPr>
              <a:t>with a </a:t>
            </a:r>
            <a:r>
              <a:rPr lang="en-US" sz="5100" i="1" dirty="0">
                <a:solidFill>
                  <a:srgbClr val="FFFF00"/>
                </a:solidFill>
              </a:rPr>
              <a:t>blaspheming character</a:t>
            </a:r>
            <a:r>
              <a:rPr lang="en-US" sz="5100" dirty="0">
                <a:solidFill>
                  <a:srgbClr val="FFC000"/>
                </a:solidFill>
              </a:rPr>
              <a:t>. This is an early vision of the </a:t>
            </a:r>
            <a:r>
              <a:rPr lang="en-US" sz="5100" dirty="0">
                <a:solidFill>
                  <a:srgbClr val="FFFF00"/>
                </a:solidFill>
              </a:rPr>
              <a:t>New World Order </a:t>
            </a:r>
            <a:r>
              <a:rPr lang="en-US" sz="5100" dirty="0">
                <a:solidFill>
                  <a:srgbClr val="FFC000"/>
                </a:solidFill>
              </a:rPr>
              <a:t>with a </a:t>
            </a:r>
            <a:r>
              <a:rPr lang="en-US" sz="5100" dirty="0">
                <a:solidFill>
                  <a:srgbClr val="FFFF00"/>
                </a:solidFill>
              </a:rPr>
              <a:t>harlot woman </a:t>
            </a:r>
            <a:r>
              <a:rPr lang="en-US" sz="5100" dirty="0">
                <a:solidFill>
                  <a:srgbClr val="FFC000"/>
                </a:solidFill>
              </a:rPr>
              <a:t>of compromise </a:t>
            </a:r>
            <a:r>
              <a:rPr lang="en-US" sz="5100" dirty="0">
                <a:solidFill>
                  <a:srgbClr val="FFFF00"/>
                </a:solidFill>
              </a:rPr>
              <a:t>riding the beast</a:t>
            </a:r>
            <a:r>
              <a:rPr lang="en-US" sz="5100" dirty="0">
                <a:solidFill>
                  <a:srgbClr val="FFC000"/>
                </a:solidFill>
              </a:rPr>
              <a:t>, (or trying to ride it).</a:t>
            </a:r>
          </a:p>
        </p:txBody>
      </p:sp>
    </p:spTree>
    <p:extLst>
      <p:ext uri="{BB962C8B-B14F-4D97-AF65-F5344CB8AC3E}">
        <p14:creationId xmlns:p14="http://schemas.microsoft.com/office/powerpoint/2010/main" val="1427612740"/>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346AA02-D74C-4001-8EFF-EB5769A80D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62800" y="139914"/>
            <a:ext cx="4818830" cy="6578172"/>
          </a:xfrm>
          <a:prstGeom prst="rect">
            <a:avLst/>
          </a:prstGeom>
        </p:spPr>
      </p:pic>
      <p:sp>
        <p:nvSpPr>
          <p:cNvPr id="2" name="TextBox 1">
            <a:extLst>
              <a:ext uri="{FF2B5EF4-FFF2-40B4-BE49-F238E27FC236}">
                <a16:creationId xmlns:a16="http://schemas.microsoft.com/office/drawing/2014/main" id="{F861AACB-66FC-477A-9651-9E2439DC3BD5}"/>
              </a:ext>
            </a:extLst>
          </p:cNvPr>
          <p:cNvSpPr txBox="1"/>
          <p:nvPr/>
        </p:nvSpPr>
        <p:spPr>
          <a:xfrm>
            <a:off x="8458200" y="6096000"/>
            <a:ext cx="2971263" cy="523220"/>
          </a:xfrm>
          <a:prstGeom prst="rect">
            <a:avLst/>
          </a:prstGeom>
          <a:noFill/>
        </p:spPr>
        <p:txBody>
          <a:bodyPr wrap="none" rtlCol="0">
            <a:spAutoFit/>
          </a:bodyPr>
          <a:lstStyle/>
          <a:p>
            <a:r>
              <a:rPr lang="en-US" sz="2800" b="1" dirty="0"/>
              <a:t>REVELATION 17</a:t>
            </a:r>
          </a:p>
        </p:txBody>
      </p:sp>
      <p:sp>
        <p:nvSpPr>
          <p:cNvPr id="4" name="TextBox 3">
            <a:extLst>
              <a:ext uri="{FF2B5EF4-FFF2-40B4-BE49-F238E27FC236}">
                <a16:creationId xmlns:a16="http://schemas.microsoft.com/office/drawing/2014/main" id="{C0E0B559-1BAD-4FF4-88D7-799D3E41D65E}"/>
              </a:ext>
            </a:extLst>
          </p:cNvPr>
          <p:cNvSpPr txBox="1"/>
          <p:nvPr/>
        </p:nvSpPr>
        <p:spPr>
          <a:xfrm>
            <a:off x="134815" y="151179"/>
            <a:ext cx="7086600" cy="6555641"/>
          </a:xfrm>
          <a:prstGeom prst="rect">
            <a:avLst/>
          </a:prstGeom>
          <a:noFill/>
        </p:spPr>
        <p:txBody>
          <a:bodyPr wrap="square" rtlCol="0">
            <a:spAutoFit/>
          </a:bodyPr>
          <a:lstStyle/>
          <a:p>
            <a:r>
              <a:rPr lang="en-US" dirty="0"/>
              <a:t> </a:t>
            </a:r>
            <a:r>
              <a:rPr lang="en-US" sz="2800" b="1" dirty="0">
                <a:solidFill>
                  <a:srgbClr val="FFC000"/>
                </a:solidFill>
                <a:hlinkClick r:id="rId3">
                  <a:extLst>
                    <a:ext uri="{A12FA001-AC4F-418D-AE19-62706E023703}">
                      <ahyp:hlinkClr xmlns:ahyp="http://schemas.microsoft.com/office/drawing/2018/hyperlinkcolor" val="tx"/>
                    </a:ext>
                  </a:extLst>
                </a:hlinkClick>
              </a:rPr>
              <a:t>3</a:t>
            </a:r>
            <a:r>
              <a:rPr lang="en-US" sz="2800" b="1" dirty="0">
                <a:solidFill>
                  <a:srgbClr val="FFC000"/>
                </a:solidFill>
              </a:rPr>
              <a:t> </a:t>
            </a:r>
            <a:r>
              <a:rPr lang="en-US" sz="2800" dirty="0">
                <a:solidFill>
                  <a:srgbClr val="FFC000"/>
                </a:solidFill>
              </a:rPr>
              <a:t>I saw a woman sit upon a scarlet colored beast, full of names of blasphemy, having seven heads and ten horns. </a:t>
            </a:r>
          </a:p>
          <a:p>
            <a:r>
              <a:rPr lang="en-US" sz="2800" b="1" dirty="0">
                <a:solidFill>
                  <a:srgbClr val="FFC000"/>
                </a:solidFill>
                <a:hlinkClick r:id="rId4">
                  <a:extLst>
                    <a:ext uri="{A12FA001-AC4F-418D-AE19-62706E023703}">
                      <ahyp:hlinkClr xmlns:ahyp="http://schemas.microsoft.com/office/drawing/2018/hyperlinkcolor" val="tx"/>
                    </a:ext>
                  </a:extLst>
                </a:hlinkClick>
              </a:rPr>
              <a:t>4</a:t>
            </a:r>
            <a:r>
              <a:rPr lang="en-US" sz="2800" b="1" dirty="0">
                <a:solidFill>
                  <a:srgbClr val="FFC000"/>
                </a:solidFill>
              </a:rPr>
              <a:t> </a:t>
            </a:r>
            <a:r>
              <a:rPr lang="en-US" sz="2800" dirty="0">
                <a:solidFill>
                  <a:srgbClr val="FFC000"/>
                </a:solidFill>
              </a:rPr>
              <a:t>And the woman was arrayed in purple </a:t>
            </a:r>
          </a:p>
          <a:p>
            <a:r>
              <a:rPr lang="en-US" sz="2800" dirty="0">
                <a:solidFill>
                  <a:srgbClr val="FFC000"/>
                </a:solidFill>
              </a:rPr>
              <a:t>and scarlet color, and decked with gold and precious stones and pearls, having a golden cup in her hand full of abominations and filthiness of her fornication: </a:t>
            </a:r>
            <a:r>
              <a:rPr lang="en-US" sz="2800" b="1" dirty="0">
                <a:solidFill>
                  <a:srgbClr val="FFC000"/>
                </a:solidFill>
                <a:hlinkClick r:id="rId5">
                  <a:extLst>
                    <a:ext uri="{A12FA001-AC4F-418D-AE19-62706E023703}">
                      <ahyp:hlinkClr xmlns:ahyp="http://schemas.microsoft.com/office/drawing/2018/hyperlinkcolor" val="tx"/>
                    </a:ext>
                  </a:extLst>
                </a:hlinkClick>
              </a:rPr>
              <a:t>5</a:t>
            </a:r>
            <a:r>
              <a:rPr lang="en-US" sz="2800" b="1" dirty="0">
                <a:solidFill>
                  <a:srgbClr val="FFC000"/>
                </a:solidFill>
              </a:rPr>
              <a:t> </a:t>
            </a:r>
            <a:r>
              <a:rPr lang="en-US" sz="2800" dirty="0">
                <a:solidFill>
                  <a:srgbClr val="FFC000"/>
                </a:solidFill>
              </a:rPr>
              <a:t>And </a:t>
            </a:r>
          </a:p>
          <a:p>
            <a:r>
              <a:rPr lang="en-US" sz="2800" dirty="0">
                <a:solidFill>
                  <a:srgbClr val="FFC000"/>
                </a:solidFill>
              </a:rPr>
              <a:t>upon her forehead </a:t>
            </a:r>
            <a:r>
              <a:rPr lang="en-US" sz="2800" i="1" dirty="0">
                <a:solidFill>
                  <a:srgbClr val="FFC000"/>
                </a:solidFill>
              </a:rPr>
              <a:t>was</a:t>
            </a:r>
            <a:r>
              <a:rPr lang="en-US" sz="2800" dirty="0">
                <a:solidFill>
                  <a:srgbClr val="FFC000"/>
                </a:solidFill>
              </a:rPr>
              <a:t> a name written, MYSTERY, BABYLON THE GREAT, </a:t>
            </a:r>
          </a:p>
          <a:p>
            <a:r>
              <a:rPr lang="en-US" sz="2800" dirty="0">
                <a:solidFill>
                  <a:srgbClr val="FFC000"/>
                </a:solidFill>
              </a:rPr>
              <a:t>THE MOTHER OF HARLOTS AND ABOMINATIONS OF THE EARTH. </a:t>
            </a:r>
          </a:p>
          <a:p>
            <a:r>
              <a:rPr lang="en-US" sz="2800" b="1" dirty="0">
                <a:solidFill>
                  <a:srgbClr val="FFC000"/>
                </a:solidFill>
                <a:hlinkClick r:id="rId6">
                  <a:extLst>
                    <a:ext uri="{A12FA001-AC4F-418D-AE19-62706E023703}">
                      <ahyp:hlinkClr xmlns:ahyp="http://schemas.microsoft.com/office/drawing/2018/hyperlinkcolor" val="tx"/>
                    </a:ext>
                  </a:extLst>
                </a:hlinkClick>
              </a:rPr>
              <a:t>6</a:t>
            </a:r>
            <a:r>
              <a:rPr lang="en-US" sz="2800" b="1" dirty="0">
                <a:solidFill>
                  <a:srgbClr val="FFC000"/>
                </a:solidFill>
              </a:rPr>
              <a:t> </a:t>
            </a:r>
            <a:r>
              <a:rPr lang="en-US" sz="2800" dirty="0">
                <a:solidFill>
                  <a:srgbClr val="FFC000"/>
                </a:solidFill>
              </a:rPr>
              <a:t>And I saw the woman drunken with </a:t>
            </a:r>
          </a:p>
          <a:p>
            <a:r>
              <a:rPr lang="en-US" sz="2800" dirty="0">
                <a:solidFill>
                  <a:srgbClr val="FFC000"/>
                </a:solidFill>
              </a:rPr>
              <a:t>the blood of the saints, and with the </a:t>
            </a:r>
          </a:p>
          <a:p>
            <a:r>
              <a:rPr lang="en-US" sz="2800" dirty="0">
                <a:solidFill>
                  <a:srgbClr val="FFC000"/>
                </a:solidFill>
              </a:rPr>
              <a:t>blood of the martyrs of Jesus:</a:t>
            </a:r>
          </a:p>
        </p:txBody>
      </p:sp>
    </p:spTree>
    <p:extLst>
      <p:ext uri="{BB962C8B-B14F-4D97-AF65-F5344CB8AC3E}">
        <p14:creationId xmlns:p14="http://schemas.microsoft.com/office/powerpoint/2010/main" val="3846768126"/>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7700" y="305070"/>
            <a:ext cx="10896600" cy="6247860"/>
          </a:xfrm>
          <a:prstGeom prst="rect">
            <a:avLst/>
          </a:prstGeom>
          <a:solidFill>
            <a:schemeClr val="tx2">
              <a:lumMod val="50000"/>
            </a:schemeClr>
          </a:solidFill>
        </p:spPr>
        <p:txBody>
          <a:bodyPr wrap="square" lIns="91436" tIns="45718" rIns="91436" bIns="45718">
            <a:spAutoFit/>
          </a:bodyPr>
          <a:lstStyle/>
          <a:p>
            <a:pPr algn="ctr"/>
            <a:r>
              <a:rPr lang="en-US" sz="4000" dirty="0">
                <a:solidFill>
                  <a:srgbClr val="FFC000"/>
                </a:solidFill>
              </a:rPr>
              <a:t>In the vision recorded in </a:t>
            </a:r>
            <a:r>
              <a:rPr lang="en-US" sz="4000" dirty="0">
                <a:solidFill>
                  <a:schemeClr val="bg1"/>
                </a:solidFill>
              </a:rPr>
              <a:t>Revelation 13 </a:t>
            </a:r>
            <a:r>
              <a:rPr lang="en-US" sz="4000" dirty="0">
                <a:solidFill>
                  <a:srgbClr val="FFC000"/>
                </a:solidFill>
              </a:rPr>
              <a:t>John sees </a:t>
            </a:r>
            <a:r>
              <a:rPr lang="en-US" sz="4000" dirty="0">
                <a:solidFill>
                  <a:srgbClr val="FFFF00"/>
                </a:solidFill>
              </a:rPr>
              <a:t>the same ten horned beast</a:t>
            </a:r>
            <a:r>
              <a:rPr lang="en-US" sz="4000" dirty="0">
                <a:solidFill>
                  <a:srgbClr val="FFC000"/>
                </a:solidFill>
              </a:rPr>
              <a:t>. This time it is coming up out of the sea of nations. The harlot is no longer riding. This appears to be a later time period after the harlot is thrown off and the false messiah is </a:t>
            </a:r>
            <a:r>
              <a:rPr lang="en-US" sz="4000" b="1" i="1" dirty="0">
                <a:solidFill>
                  <a:srgbClr val="FFFF00"/>
                </a:solidFill>
              </a:rPr>
              <a:t>revealed for the 666 beast he really is</a:t>
            </a:r>
            <a:r>
              <a:rPr lang="en-US" sz="4000" dirty="0">
                <a:solidFill>
                  <a:srgbClr val="FFC000"/>
                </a:solidFill>
              </a:rPr>
              <a:t> at the midweek </a:t>
            </a:r>
            <a:r>
              <a:rPr lang="en-US" sz="4000" dirty="0">
                <a:solidFill>
                  <a:srgbClr val="FFFF00"/>
                </a:solidFill>
              </a:rPr>
              <a:t>abomination of desolation</a:t>
            </a:r>
            <a:r>
              <a:rPr lang="en-US" sz="4000" dirty="0">
                <a:solidFill>
                  <a:srgbClr val="FFC000"/>
                </a:solidFill>
              </a:rPr>
              <a:t>. In this end-time vision John saw the </a:t>
            </a:r>
            <a:r>
              <a:rPr lang="en-US" sz="4000" b="1" i="1" dirty="0">
                <a:solidFill>
                  <a:srgbClr val="FFFF00"/>
                </a:solidFill>
              </a:rPr>
              <a:t>blaspheming character</a:t>
            </a:r>
            <a:r>
              <a:rPr lang="en-US" sz="4000" dirty="0">
                <a:solidFill>
                  <a:srgbClr val="FFC000"/>
                </a:solidFill>
              </a:rPr>
              <a:t> and name was now situated on the </a:t>
            </a:r>
            <a:r>
              <a:rPr lang="en-US" sz="4000" b="1" i="1" dirty="0">
                <a:solidFill>
                  <a:srgbClr val="FFFF00"/>
                </a:solidFill>
              </a:rPr>
              <a:t>heads</a:t>
            </a:r>
            <a:r>
              <a:rPr lang="en-US" sz="4000" dirty="0">
                <a:solidFill>
                  <a:srgbClr val="FFC000"/>
                </a:solidFill>
              </a:rPr>
              <a:t> of the beast. </a:t>
            </a:r>
          </a:p>
        </p:txBody>
      </p:sp>
    </p:spTree>
    <p:extLst>
      <p:ext uri="{BB962C8B-B14F-4D97-AF65-F5344CB8AC3E}">
        <p14:creationId xmlns:p14="http://schemas.microsoft.com/office/powerpoint/2010/main" val="2385841570"/>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s://zestwriter.files.wordpress.com/2014/06/rh-johnonpatmos-kr.jpg?w=69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053556"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ttp://www.travelingmonkministries.com/img/upload/13_28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6643" y="183601"/>
            <a:ext cx="6408322" cy="408359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328581" y="4404439"/>
            <a:ext cx="6644446" cy="2246769"/>
          </a:xfrm>
          <a:prstGeom prst="rect">
            <a:avLst/>
          </a:prstGeom>
          <a:solidFill>
            <a:schemeClr val="tx2">
              <a:lumMod val="50000"/>
            </a:schemeClr>
          </a:solidFill>
        </p:spPr>
        <p:txBody>
          <a:bodyPr wrap="square" rtlCol="0">
            <a:spAutoFit/>
          </a:bodyPr>
          <a:lstStyle/>
          <a:p>
            <a:pPr algn="ctr"/>
            <a:r>
              <a:rPr lang="en-US" sz="2800" dirty="0">
                <a:solidFill>
                  <a:srgbClr val="FFC000"/>
                </a:solidFill>
              </a:rPr>
              <a:t>“Then I [John] stood on the sand of the sea.  And I saw a beast rising up out of the sea, having </a:t>
            </a:r>
            <a:r>
              <a:rPr lang="en-US" sz="2800" dirty="0">
                <a:solidFill>
                  <a:srgbClr val="FFFF00"/>
                </a:solidFill>
              </a:rPr>
              <a:t>seven heads </a:t>
            </a:r>
            <a:r>
              <a:rPr lang="en-US" sz="2800" dirty="0">
                <a:solidFill>
                  <a:srgbClr val="FFC000"/>
                </a:solidFill>
              </a:rPr>
              <a:t>and </a:t>
            </a:r>
            <a:r>
              <a:rPr lang="en-US" sz="2800" dirty="0">
                <a:solidFill>
                  <a:srgbClr val="FFFF00"/>
                </a:solidFill>
              </a:rPr>
              <a:t>ten horns</a:t>
            </a:r>
            <a:r>
              <a:rPr lang="en-US" sz="2800" dirty="0">
                <a:solidFill>
                  <a:srgbClr val="FFC000"/>
                </a:solidFill>
              </a:rPr>
              <a:t>, and on his horns </a:t>
            </a:r>
            <a:r>
              <a:rPr lang="en-US" sz="2800" dirty="0">
                <a:solidFill>
                  <a:srgbClr val="FFFF00"/>
                </a:solidFill>
              </a:rPr>
              <a:t>ten crowns</a:t>
            </a:r>
            <a:r>
              <a:rPr lang="en-US" sz="2800" dirty="0">
                <a:solidFill>
                  <a:srgbClr val="FFC000"/>
                </a:solidFill>
              </a:rPr>
              <a:t>, and on </a:t>
            </a:r>
            <a:r>
              <a:rPr lang="en-US" sz="2800" b="1" i="1" dirty="0">
                <a:solidFill>
                  <a:srgbClr val="FFFF00"/>
                </a:solidFill>
              </a:rPr>
              <a:t>his heads </a:t>
            </a:r>
            <a:r>
              <a:rPr lang="en-US" sz="2800" dirty="0">
                <a:solidFill>
                  <a:srgbClr val="FFC000"/>
                </a:solidFill>
              </a:rPr>
              <a:t>a </a:t>
            </a:r>
            <a:r>
              <a:rPr lang="en-US" sz="2800" b="1" i="1" dirty="0">
                <a:solidFill>
                  <a:srgbClr val="FFFF00"/>
                </a:solidFill>
              </a:rPr>
              <a:t>blasphemous name</a:t>
            </a:r>
            <a:r>
              <a:rPr lang="en-US" sz="2800" dirty="0">
                <a:solidFill>
                  <a:srgbClr val="FFC000"/>
                </a:solidFill>
              </a:rPr>
              <a:t>.” </a:t>
            </a:r>
          </a:p>
        </p:txBody>
      </p:sp>
      <p:sp>
        <p:nvSpPr>
          <p:cNvPr id="5" name="TextBox 4">
            <a:extLst>
              <a:ext uri="{FF2B5EF4-FFF2-40B4-BE49-F238E27FC236}">
                <a16:creationId xmlns:a16="http://schemas.microsoft.com/office/drawing/2014/main" id="{DDA0ACC2-2322-49CF-966E-7E9D8E3AF8C9}"/>
              </a:ext>
            </a:extLst>
          </p:cNvPr>
          <p:cNvSpPr txBox="1"/>
          <p:nvPr/>
        </p:nvSpPr>
        <p:spPr>
          <a:xfrm>
            <a:off x="8206787" y="183600"/>
            <a:ext cx="2971263" cy="523220"/>
          </a:xfrm>
          <a:prstGeom prst="rect">
            <a:avLst/>
          </a:prstGeom>
          <a:noFill/>
        </p:spPr>
        <p:txBody>
          <a:bodyPr wrap="none" rtlCol="0">
            <a:spAutoFit/>
          </a:bodyPr>
          <a:lstStyle/>
          <a:p>
            <a:r>
              <a:rPr lang="en-US" sz="2800" b="1" dirty="0"/>
              <a:t>REVELATION 13</a:t>
            </a:r>
          </a:p>
        </p:txBody>
      </p:sp>
    </p:spTree>
    <p:extLst>
      <p:ext uri="{BB962C8B-B14F-4D97-AF65-F5344CB8AC3E}">
        <p14:creationId xmlns:p14="http://schemas.microsoft.com/office/powerpoint/2010/main" val="349541027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1109662" y="384167"/>
            <a:ext cx="9972675" cy="6089666"/>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buNone/>
            </a:pPr>
            <a:r>
              <a:rPr lang="en-US" sz="5400" dirty="0">
                <a:solidFill>
                  <a:srgbClr val="FFC000"/>
                </a:solidFill>
                <a:cs typeface="Calibri" panose="020F0502020204030204" pitchFamily="34" charset="0"/>
              </a:rPr>
              <a:t>In this vision from </a:t>
            </a:r>
            <a:r>
              <a:rPr lang="en-US" sz="5400" dirty="0">
                <a:solidFill>
                  <a:schemeClr val="bg1"/>
                </a:solidFill>
                <a:cs typeface="Calibri" panose="020F0502020204030204" pitchFamily="34" charset="0"/>
              </a:rPr>
              <a:t>Revelation 13 </a:t>
            </a:r>
            <a:r>
              <a:rPr lang="en-US" sz="5400" dirty="0">
                <a:solidFill>
                  <a:srgbClr val="FFC000"/>
                </a:solidFill>
                <a:cs typeface="Calibri" panose="020F0502020204030204" pitchFamily="34" charset="0"/>
              </a:rPr>
              <a:t>John also sees something very curious. He saw that the beast had certain features of the </a:t>
            </a:r>
            <a:r>
              <a:rPr lang="en-US" sz="5400" dirty="0">
                <a:solidFill>
                  <a:srgbClr val="FFFF00"/>
                </a:solidFill>
                <a:cs typeface="Calibri" panose="020F0502020204030204" pitchFamily="34" charset="0"/>
              </a:rPr>
              <a:t>very same first three beasts that </a:t>
            </a:r>
            <a:r>
              <a:rPr lang="en-US" sz="5400" b="1" i="1" dirty="0">
                <a:solidFill>
                  <a:srgbClr val="FFFF00"/>
                </a:solidFill>
                <a:cs typeface="Calibri" panose="020F0502020204030204" pitchFamily="34" charset="0"/>
              </a:rPr>
              <a:t>Daniel had seen </a:t>
            </a:r>
            <a:r>
              <a:rPr lang="en-US" sz="5400" dirty="0">
                <a:solidFill>
                  <a:srgbClr val="FFC000"/>
                </a:solidFill>
                <a:cs typeface="Calibri" panose="020F0502020204030204" pitchFamily="34" charset="0"/>
              </a:rPr>
              <a:t>over</a:t>
            </a:r>
            <a:r>
              <a:rPr lang="en-US" sz="5400" b="1" i="1" dirty="0">
                <a:solidFill>
                  <a:srgbClr val="FFC000"/>
                </a:solidFill>
                <a:cs typeface="Calibri" panose="020F0502020204030204" pitchFamily="34" charset="0"/>
              </a:rPr>
              <a:t> </a:t>
            </a:r>
            <a:r>
              <a:rPr lang="en-US" sz="5400" dirty="0">
                <a:solidFill>
                  <a:srgbClr val="FFC000"/>
                </a:solidFill>
                <a:cs typeface="Calibri" panose="020F0502020204030204" pitchFamily="34" charset="0"/>
              </a:rPr>
              <a:t>600 years earlier and had written about in </a:t>
            </a:r>
            <a:r>
              <a:rPr lang="en-US" sz="5400" dirty="0">
                <a:solidFill>
                  <a:schemeClr val="bg1"/>
                </a:solidFill>
                <a:cs typeface="Calibri" panose="020F0502020204030204" pitchFamily="34" charset="0"/>
              </a:rPr>
              <a:t>Daniel 7</a:t>
            </a:r>
            <a:r>
              <a:rPr lang="en-US" sz="5400" dirty="0">
                <a:solidFill>
                  <a:srgbClr val="FFC000"/>
                </a:solidFill>
                <a:cs typeface="Calibri" panose="020F0502020204030204" pitchFamily="34" charset="0"/>
              </a:rPr>
              <a:t>. </a:t>
            </a:r>
            <a:endParaRPr lang="en-US" sz="5400" dirty="0">
              <a:solidFill>
                <a:schemeClr val="bg1">
                  <a:lumMod val="95000"/>
                </a:schemeClr>
              </a:solidFill>
              <a:cs typeface="Calibri" panose="020F0502020204030204" pitchFamily="34" charset="0"/>
            </a:endParaRPr>
          </a:p>
        </p:txBody>
      </p:sp>
    </p:spTree>
    <p:extLst>
      <p:ext uri="{BB962C8B-B14F-4D97-AF65-F5344CB8AC3E}">
        <p14:creationId xmlns:p14="http://schemas.microsoft.com/office/powerpoint/2010/main" val="233617717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www.travelingmonkministries.com/img/upload/13_286.jpg">
            <a:extLst>
              <a:ext uri="{FF2B5EF4-FFF2-40B4-BE49-F238E27FC236}">
                <a16:creationId xmlns:a16="http://schemas.microsoft.com/office/drawing/2014/main" id="{BCB0B3AF-DA6F-4241-BEB3-0A749AF9A5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5666445" cy="384347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gwfin_000.Samsung-Laptop\Desktop\three-beasts.png">
            <a:extLst>
              <a:ext uri="{FF2B5EF4-FFF2-40B4-BE49-F238E27FC236}">
                <a16:creationId xmlns:a16="http://schemas.microsoft.com/office/drawing/2014/main" id="{C3C503F1-0D69-4022-B866-9481449C10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180" y="2695957"/>
            <a:ext cx="6304620" cy="399059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5D1020D-A615-4DC6-96A4-8D948A73940B}"/>
              </a:ext>
            </a:extLst>
          </p:cNvPr>
          <p:cNvSpPr txBox="1"/>
          <p:nvPr/>
        </p:nvSpPr>
        <p:spPr>
          <a:xfrm>
            <a:off x="96180" y="200025"/>
            <a:ext cx="3647152" cy="2308324"/>
          </a:xfrm>
          <a:prstGeom prst="rect">
            <a:avLst/>
          </a:prstGeom>
          <a:noFill/>
        </p:spPr>
        <p:txBody>
          <a:bodyPr wrap="none" rtlCol="0">
            <a:spAutoFit/>
          </a:bodyPr>
          <a:lstStyle/>
          <a:p>
            <a:r>
              <a:rPr lang="en-US" sz="3600" dirty="0">
                <a:solidFill>
                  <a:srgbClr val="FFC000"/>
                </a:solidFill>
              </a:rPr>
              <a:t>Daniel’s vision of</a:t>
            </a:r>
          </a:p>
          <a:p>
            <a:r>
              <a:rPr lang="en-US" sz="3600" dirty="0">
                <a:solidFill>
                  <a:srgbClr val="FFC000"/>
                </a:solidFill>
              </a:rPr>
              <a:t>the three beasts </a:t>
            </a:r>
          </a:p>
          <a:p>
            <a:r>
              <a:rPr lang="en-US" sz="3600" dirty="0">
                <a:solidFill>
                  <a:srgbClr val="FFC000"/>
                </a:solidFill>
              </a:rPr>
              <a:t>in 550 B.C. from </a:t>
            </a:r>
          </a:p>
          <a:p>
            <a:r>
              <a:rPr lang="en-US" sz="3600" dirty="0">
                <a:solidFill>
                  <a:schemeClr val="bg1"/>
                </a:solidFill>
              </a:rPr>
              <a:t>Daniel 7</a:t>
            </a:r>
          </a:p>
        </p:txBody>
      </p:sp>
      <p:sp>
        <p:nvSpPr>
          <p:cNvPr id="6" name="TextBox 5">
            <a:extLst>
              <a:ext uri="{FF2B5EF4-FFF2-40B4-BE49-F238E27FC236}">
                <a16:creationId xmlns:a16="http://schemas.microsoft.com/office/drawing/2014/main" id="{7B21683F-AA5E-4EB7-82A5-B93FC294984B}"/>
              </a:ext>
            </a:extLst>
          </p:cNvPr>
          <p:cNvSpPr txBox="1"/>
          <p:nvPr/>
        </p:nvSpPr>
        <p:spPr>
          <a:xfrm>
            <a:off x="8291852" y="4114800"/>
            <a:ext cx="3775393" cy="2308324"/>
          </a:xfrm>
          <a:prstGeom prst="rect">
            <a:avLst/>
          </a:prstGeom>
          <a:noFill/>
        </p:spPr>
        <p:txBody>
          <a:bodyPr wrap="none" rtlCol="0">
            <a:spAutoFit/>
          </a:bodyPr>
          <a:lstStyle/>
          <a:p>
            <a:pPr algn="r"/>
            <a:r>
              <a:rPr lang="en-US" sz="3600" dirty="0">
                <a:solidFill>
                  <a:srgbClr val="FFC000"/>
                </a:solidFill>
              </a:rPr>
              <a:t>John’s vision of</a:t>
            </a:r>
          </a:p>
          <a:p>
            <a:pPr algn="r"/>
            <a:r>
              <a:rPr lang="en-US" sz="3600" dirty="0">
                <a:solidFill>
                  <a:srgbClr val="FFC000"/>
                </a:solidFill>
              </a:rPr>
              <a:t>ten horned beast </a:t>
            </a:r>
          </a:p>
          <a:p>
            <a:pPr algn="r"/>
            <a:r>
              <a:rPr lang="en-US" sz="3600" dirty="0">
                <a:solidFill>
                  <a:srgbClr val="FFC000"/>
                </a:solidFill>
              </a:rPr>
              <a:t>around 95 A.D.</a:t>
            </a:r>
          </a:p>
          <a:p>
            <a:pPr algn="r"/>
            <a:r>
              <a:rPr lang="en-US" sz="3600" dirty="0">
                <a:solidFill>
                  <a:schemeClr val="bg1"/>
                </a:solidFill>
              </a:rPr>
              <a:t>Revelation 13</a:t>
            </a:r>
          </a:p>
        </p:txBody>
      </p:sp>
    </p:spTree>
    <p:extLst>
      <p:ext uri="{BB962C8B-B14F-4D97-AF65-F5344CB8AC3E}">
        <p14:creationId xmlns:p14="http://schemas.microsoft.com/office/powerpoint/2010/main" val="30521827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ytimg.com/vi/FwlPZ6jMolg/maxresdefau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
            <a:ext cx="12191999"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597246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628650" y="144101"/>
            <a:ext cx="10934700" cy="656979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buNone/>
            </a:pPr>
            <a:r>
              <a:rPr lang="en-US" sz="6000" dirty="0">
                <a:solidFill>
                  <a:srgbClr val="FFC000"/>
                </a:solidFill>
                <a:cs typeface="Calibri" panose="020F0502020204030204" pitchFamily="34" charset="0"/>
              </a:rPr>
              <a:t>In </a:t>
            </a:r>
            <a:r>
              <a:rPr lang="en-US" sz="6000" dirty="0">
                <a:solidFill>
                  <a:schemeClr val="bg1"/>
                </a:solidFill>
                <a:cs typeface="Calibri" panose="020F0502020204030204" pitchFamily="34" charset="0"/>
              </a:rPr>
              <a:t>Revelation 13 </a:t>
            </a:r>
            <a:r>
              <a:rPr lang="en-US" sz="6000" dirty="0">
                <a:solidFill>
                  <a:srgbClr val="FFC000"/>
                </a:solidFill>
                <a:cs typeface="Calibri" panose="020F0502020204030204" pitchFamily="34" charset="0"/>
              </a:rPr>
              <a:t>John writes, “Now the beast which I saw was </a:t>
            </a:r>
            <a:r>
              <a:rPr lang="en-US" sz="6000" u="sng" dirty="0">
                <a:solidFill>
                  <a:srgbClr val="FFFF00"/>
                </a:solidFill>
                <a:cs typeface="Calibri" panose="020F0502020204030204" pitchFamily="34" charset="0"/>
              </a:rPr>
              <a:t>like a </a:t>
            </a:r>
            <a:r>
              <a:rPr lang="en-US" sz="6000" b="1" i="1" u="sng" dirty="0">
                <a:solidFill>
                  <a:srgbClr val="FFFF00"/>
                </a:solidFill>
                <a:cs typeface="Calibri" panose="020F0502020204030204" pitchFamily="34" charset="0"/>
              </a:rPr>
              <a:t>leopard</a:t>
            </a:r>
            <a:r>
              <a:rPr lang="en-US" sz="6000" dirty="0">
                <a:solidFill>
                  <a:srgbClr val="FFC000"/>
                </a:solidFill>
                <a:cs typeface="Calibri" panose="020F0502020204030204" pitchFamily="34" charset="0"/>
              </a:rPr>
              <a:t>, his feet were like the </a:t>
            </a:r>
            <a:r>
              <a:rPr lang="en-US" sz="6000" u="sng" dirty="0">
                <a:solidFill>
                  <a:srgbClr val="FFFF00"/>
                </a:solidFill>
                <a:cs typeface="Calibri" panose="020F0502020204030204" pitchFamily="34" charset="0"/>
              </a:rPr>
              <a:t>feet of a </a:t>
            </a:r>
            <a:r>
              <a:rPr lang="en-US" sz="6000" b="1" i="1" u="sng" dirty="0">
                <a:solidFill>
                  <a:srgbClr val="FFFF00"/>
                </a:solidFill>
                <a:cs typeface="Calibri" panose="020F0502020204030204" pitchFamily="34" charset="0"/>
              </a:rPr>
              <a:t>bear</a:t>
            </a:r>
            <a:r>
              <a:rPr lang="en-US" sz="6000" dirty="0">
                <a:solidFill>
                  <a:srgbClr val="FFC000"/>
                </a:solidFill>
                <a:cs typeface="Calibri" panose="020F0502020204030204" pitchFamily="34" charset="0"/>
              </a:rPr>
              <a:t>, and his mouth like </a:t>
            </a:r>
            <a:r>
              <a:rPr lang="en-US" sz="6000" u="sng" dirty="0">
                <a:solidFill>
                  <a:srgbClr val="FFFF00"/>
                </a:solidFill>
                <a:cs typeface="Calibri" panose="020F0502020204030204" pitchFamily="34" charset="0"/>
              </a:rPr>
              <a:t>the mouth of a </a:t>
            </a:r>
            <a:r>
              <a:rPr lang="en-US" sz="6000" b="1" i="1" u="sng" dirty="0">
                <a:solidFill>
                  <a:srgbClr val="FFFF00"/>
                </a:solidFill>
                <a:cs typeface="Calibri" panose="020F0502020204030204" pitchFamily="34" charset="0"/>
              </a:rPr>
              <a:t>lion</a:t>
            </a:r>
            <a:r>
              <a:rPr lang="en-US" sz="6000" dirty="0">
                <a:solidFill>
                  <a:srgbClr val="FFC000"/>
                </a:solidFill>
                <a:cs typeface="Calibri" panose="020F0502020204030204" pitchFamily="34" charset="0"/>
              </a:rPr>
              <a:t>. The </a:t>
            </a:r>
            <a:r>
              <a:rPr lang="en-US" sz="6000" dirty="0">
                <a:solidFill>
                  <a:srgbClr val="FFFF00"/>
                </a:solidFill>
                <a:cs typeface="Calibri" panose="020F0502020204030204" pitchFamily="34" charset="0"/>
              </a:rPr>
              <a:t>dragon</a:t>
            </a:r>
            <a:r>
              <a:rPr lang="en-US" sz="6000" dirty="0">
                <a:solidFill>
                  <a:srgbClr val="FFC000"/>
                </a:solidFill>
                <a:cs typeface="Calibri" panose="020F0502020204030204" pitchFamily="34" charset="0"/>
              </a:rPr>
              <a:t> gave him his </a:t>
            </a:r>
            <a:r>
              <a:rPr lang="en-US" sz="6000" dirty="0">
                <a:solidFill>
                  <a:srgbClr val="FFFF00"/>
                </a:solidFill>
                <a:cs typeface="Calibri" panose="020F0502020204030204" pitchFamily="34" charset="0"/>
              </a:rPr>
              <a:t>power</a:t>
            </a:r>
            <a:r>
              <a:rPr lang="en-US" sz="6000" dirty="0">
                <a:solidFill>
                  <a:srgbClr val="FFC000"/>
                </a:solidFill>
                <a:cs typeface="Calibri" panose="020F0502020204030204" pitchFamily="34" charset="0"/>
              </a:rPr>
              <a:t>, his </a:t>
            </a:r>
            <a:r>
              <a:rPr lang="en-US" sz="6000" dirty="0">
                <a:solidFill>
                  <a:srgbClr val="FFFF00"/>
                </a:solidFill>
                <a:cs typeface="Calibri" panose="020F0502020204030204" pitchFamily="34" charset="0"/>
              </a:rPr>
              <a:t>throne</a:t>
            </a:r>
            <a:r>
              <a:rPr lang="en-US" sz="6000" dirty="0">
                <a:solidFill>
                  <a:srgbClr val="FFC000"/>
                </a:solidFill>
                <a:cs typeface="Calibri" panose="020F0502020204030204" pitchFamily="34" charset="0"/>
              </a:rPr>
              <a:t>, and </a:t>
            </a:r>
            <a:r>
              <a:rPr lang="en-US" sz="6000" dirty="0">
                <a:solidFill>
                  <a:srgbClr val="FFFF00"/>
                </a:solidFill>
                <a:cs typeface="Calibri" panose="020F0502020204030204" pitchFamily="34" charset="0"/>
              </a:rPr>
              <a:t>great authority</a:t>
            </a:r>
            <a:r>
              <a:rPr lang="en-US" sz="6000" dirty="0">
                <a:solidFill>
                  <a:srgbClr val="FFC000"/>
                </a:solidFill>
                <a:cs typeface="Calibri" panose="020F0502020204030204" pitchFamily="34" charset="0"/>
              </a:rPr>
              <a:t>.” </a:t>
            </a:r>
            <a:endParaRPr lang="en-US" sz="6000" dirty="0">
              <a:solidFill>
                <a:schemeClr val="bg1">
                  <a:lumMod val="95000"/>
                </a:schemeClr>
              </a:solidFill>
              <a:cs typeface="Calibri" panose="020F0502020204030204" pitchFamily="34" charset="0"/>
            </a:endParaRPr>
          </a:p>
        </p:txBody>
      </p:sp>
    </p:spTree>
    <p:extLst>
      <p:ext uri="{BB962C8B-B14F-4D97-AF65-F5344CB8AC3E}">
        <p14:creationId xmlns:p14="http://schemas.microsoft.com/office/powerpoint/2010/main" val="2587554076"/>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s://zestwriter.files.wordpress.com/2014/06/rh-johnonpatmos-kr.jpg?w=69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2448" y="280738"/>
            <a:ext cx="2642670" cy="361033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ttp://www.travelingmonkministries.com/img/upload/13_28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2994" y="280737"/>
            <a:ext cx="5526505" cy="361033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174076" y="3996744"/>
            <a:ext cx="6065423" cy="523220"/>
          </a:xfrm>
          <a:prstGeom prst="rect">
            <a:avLst/>
          </a:prstGeom>
          <a:solidFill>
            <a:schemeClr val="tx2">
              <a:lumMod val="50000"/>
            </a:schemeClr>
          </a:solidFill>
        </p:spPr>
        <p:txBody>
          <a:bodyPr wrap="square" rtlCol="0">
            <a:spAutoFit/>
          </a:bodyPr>
          <a:lstStyle/>
          <a:p>
            <a:pPr algn="ctr"/>
            <a:endParaRPr lang="en-US" sz="2800" dirty="0">
              <a:solidFill>
                <a:srgbClr val="FFC000"/>
              </a:solidFill>
            </a:endParaRPr>
          </a:p>
        </p:txBody>
      </p:sp>
      <p:sp>
        <p:nvSpPr>
          <p:cNvPr id="2" name="TextBox 1">
            <a:extLst>
              <a:ext uri="{FF2B5EF4-FFF2-40B4-BE49-F238E27FC236}">
                <a16:creationId xmlns:a16="http://schemas.microsoft.com/office/drawing/2014/main" id="{DCFA0AC5-0170-4227-A469-1283C39ED373}"/>
              </a:ext>
            </a:extLst>
          </p:cNvPr>
          <p:cNvSpPr txBox="1"/>
          <p:nvPr/>
        </p:nvSpPr>
        <p:spPr>
          <a:xfrm>
            <a:off x="342900" y="4022717"/>
            <a:ext cx="11506200" cy="2554545"/>
          </a:xfrm>
          <a:prstGeom prst="rect">
            <a:avLst/>
          </a:prstGeom>
          <a:noFill/>
        </p:spPr>
        <p:txBody>
          <a:bodyPr wrap="square" rtlCol="0">
            <a:spAutoFit/>
          </a:bodyPr>
          <a:lstStyle/>
          <a:p>
            <a:pPr algn="ctr"/>
            <a:r>
              <a:rPr lang="en-US" sz="4000" dirty="0">
                <a:solidFill>
                  <a:srgbClr val="FFC000"/>
                </a:solidFill>
              </a:rPr>
              <a:t>“Now the beast which I saw was </a:t>
            </a:r>
            <a:r>
              <a:rPr lang="en-US" sz="4000" u="sng" dirty="0">
                <a:solidFill>
                  <a:srgbClr val="FFFF00"/>
                </a:solidFill>
              </a:rPr>
              <a:t>like a leopard</a:t>
            </a:r>
            <a:r>
              <a:rPr lang="en-US" sz="4000" dirty="0">
                <a:solidFill>
                  <a:srgbClr val="FFC000"/>
                </a:solidFill>
              </a:rPr>
              <a:t>, </a:t>
            </a:r>
          </a:p>
          <a:p>
            <a:pPr algn="ctr"/>
            <a:r>
              <a:rPr lang="en-US" sz="4000" dirty="0">
                <a:solidFill>
                  <a:srgbClr val="FFC000"/>
                </a:solidFill>
              </a:rPr>
              <a:t>his feet were like the </a:t>
            </a:r>
            <a:r>
              <a:rPr lang="en-US" sz="4000" u="sng" dirty="0">
                <a:solidFill>
                  <a:srgbClr val="FFFF00"/>
                </a:solidFill>
              </a:rPr>
              <a:t>feet of a bear</a:t>
            </a:r>
            <a:r>
              <a:rPr lang="en-US" sz="4000" dirty="0">
                <a:solidFill>
                  <a:srgbClr val="FFC000"/>
                </a:solidFill>
              </a:rPr>
              <a:t>, and his mouth </a:t>
            </a:r>
          </a:p>
          <a:p>
            <a:pPr algn="ctr"/>
            <a:r>
              <a:rPr lang="en-US" sz="4000" dirty="0">
                <a:solidFill>
                  <a:srgbClr val="FFC000"/>
                </a:solidFill>
              </a:rPr>
              <a:t>like </a:t>
            </a:r>
            <a:r>
              <a:rPr lang="en-US" sz="4000" u="sng" dirty="0">
                <a:solidFill>
                  <a:srgbClr val="FFFF00"/>
                </a:solidFill>
              </a:rPr>
              <a:t>the mouth of a lion</a:t>
            </a:r>
            <a:r>
              <a:rPr lang="en-US" sz="4000" dirty="0">
                <a:solidFill>
                  <a:srgbClr val="FFC000"/>
                </a:solidFill>
              </a:rPr>
              <a:t>. The </a:t>
            </a:r>
            <a:r>
              <a:rPr lang="en-US" sz="4000" dirty="0">
                <a:solidFill>
                  <a:srgbClr val="FFFF00"/>
                </a:solidFill>
              </a:rPr>
              <a:t>dragon</a:t>
            </a:r>
            <a:r>
              <a:rPr lang="en-US" sz="4000" dirty="0">
                <a:solidFill>
                  <a:srgbClr val="FFC000"/>
                </a:solidFill>
              </a:rPr>
              <a:t> gave him his </a:t>
            </a:r>
          </a:p>
          <a:p>
            <a:pPr algn="ctr"/>
            <a:r>
              <a:rPr lang="en-US" sz="4000" dirty="0">
                <a:solidFill>
                  <a:srgbClr val="FFFF00"/>
                </a:solidFill>
              </a:rPr>
              <a:t>power</a:t>
            </a:r>
            <a:r>
              <a:rPr lang="en-US" sz="4000" dirty="0">
                <a:solidFill>
                  <a:srgbClr val="FFC000"/>
                </a:solidFill>
              </a:rPr>
              <a:t>, his </a:t>
            </a:r>
            <a:r>
              <a:rPr lang="en-US" sz="4000" dirty="0">
                <a:solidFill>
                  <a:srgbClr val="FFFF00"/>
                </a:solidFill>
              </a:rPr>
              <a:t>throne</a:t>
            </a:r>
            <a:r>
              <a:rPr lang="en-US" sz="4000" dirty="0">
                <a:solidFill>
                  <a:srgbClr val="FFC000"/>
                </a:solidFill>
              </a:rPr>
              <a:t>, and </a:t>
            </a:r>
            <a:r>
              <a:rPr lang="en-US" sz="4000" dirty="0">
                <a:solidFill>
                  <a:srgbClr val="FFFF00"/>
                </a:solidFill>
              </a:rPr>
              <a:t>great authority</a:t>
            </a:r>
            <a:r>
              <a:rPr lang="en-US" sz="4000" dirty="0">
                <a:solidFill>
                  <a:srgbClr val="FFC000"/>
                </a:solidFill>
              </a:rPr>
              <a:t>.” </a:t>
            </a:r>
            <a:r>
              <a:rPr lang="en-US" sz="4000" dirty="0">
                <a:solidFill>
                  <a:schemeClr val="bg1">
                    <a:lumMod val="95000"/>
                  </a:schemeClr>
                </a:solidFill>
              </a:rPr>
              <a:t>- Rev. 13:</a:t>
            </a:r>
            <a:endParaRPr lang="en-US" sz="4000" dirty="0"/>
          </a:p>
        </p:txBody>
      </p:sp>
    </p:spTree>
    <p:extLst>
      <p:ext uri="{BB962C8B-B14F-4D97-AF65-F5344CB8AC3E}">
        <p14:creationId xmlns:p14="http://schemas.microsoft.com/office/powerpoint/2010/main" val="341859306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885824" y="513433"/>
            <a:ext cx="10420351" cy="5831134"/>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buNone/>
            </a:pPr>
            <a:r>
              <a:rPr lang="en-US" sz="6000" dirty="0">
                <a:solidFill>
                  <a:srgbClr val="FFC000"/>
                </a:solidFill>
                <a:cs typeface="Calibri" panose="020F0502020204030204" pitchFamily="34" charset="0"/>
              </a:rPr>
              <a:t>So the beast John saw was </a:t>
            </a:r>
          </a:p>
          <a:p>
            <a:pPr algn="ctr">
              <a:buNone/>
            </a:pPr>
            <a:r>
              <a:rPr lang="en-US" sz="6000" u="sng" dirty="0">
                <a:solidFill>
                  <a:srgbClr val="FFFF00"/>
                </a:solidFill>
                <a:cs typeface="Calibri" panose="020F0502020204030204" pitchFamily="34" charset="0"/>
              </a:rPr>
              <a:t>like a </a:t>
            </a:r>
            <a:r>
              <a:rPr lang="en-US" sz="6000" b="1" i="1" u="sng" dirty="0">
                <a:solidFill>
                  <a:srgbClr val="FFFF00"/>
                </a:solidFill>
                <a:cs typeface="Calibri" panose="020F0502020204030204" pitchFamily="34" charset="0"/>
              </a:rPr>
              <a:t>leopard</a:t>
            </a:r>
            <a:r>
              <a:rPr lang="en-US" sz="6000" dirty="0">
                <a:solidFill>
                  <a:srgbClr val="FFC000"/>
                </a:solidFill>
                <a:cs typeface="Calibri" panose="020F0502020204030204" pitchFamily="34" charset="0"/>
              </a:rPr>
              <a:t>, his feet were like the </a:t>
            </a:r>
            <a:r>
              <a:rPr lang="en-US" sz="6000" u="sng" dirty="0">
                <a:solidFill>
                  <a:srgbClr val="FFFF00"/>
                </a:solidFill>
                <a:cs typeface="Calibri" panose="020F0502020204030204" pitchFamily="34" charset="0"/>
              </a:rPr>
              <a:t>feet of a </a:t>
            </a:r>
            <a:r>
              <a:rPr lang="en-US" sz="6000" b="1" i="1" u="sng" dirty="0">
                <a:solidFill>
                  <a:srgbClr val="FFFF00"/>
                </a:solidFill>
                <a:cs typeface="Calibri" panose="020F0502020204030204" pitchFamily="34" charset="0"/>
              </a:rPr>
              <a:t>bear</a:t>
            </a:r>
            <a:r>
              <a:rPr lang="en-US" sz="6000" dirty="0">
                <a:solidFill>
                  <a:srgbClr val="FFC000"/>
                </a:solidFill>
                <a:cs typeface="Calibri" panose="020F0502020204030204" pitchFamily="34" charset="0"/>
              </a:rPr>
              <a:t>, and his mouth like </a:t>
            </a:r>
            <a:r>
              <a:rPr lang="en-US" sz="6000" u="sng" dirty="0">
                <a:solidFill>
                  <a:srgbClr val="FFFF00"/>
                </a:solidFill>
                <a:cs typeface="Calibri" panose="020F0502020204030204" pitchFamily="34" charset="0"/>
              </a:rPr>
              <a:t>the mouth of a </a:t>
            </a:r>
            <a:r>
              <a:rPr lang="en-US" sz="6000" b="1" i="1" u="sng" dirty="0">
                <a:solidFill>
                  <a:srgbClr val="FFFF00"/>
                </a:solidFill>
                <a:cs typeface="Calibri" panose="020F0502020204030204" pitchFamily="34" charset="0"/>
              </a:rPr>
              <a:t>lion</a:t>
            </a:r>
            <a:r>
              <a:rPr lang="en-US" sz="6000" dirty="0">
                <a:solidFill>
                  <a:srgbClr val="FFC000"/>
                </a:solidFill>
                <a:cs typeface="Calibri" panose="020F0502020204030204" pitchFamily="34" charset="0"/>
              </a:rPr>
              <a:t>. The </a:t>
            </a:r>
            <a:r>
              <a:rPr lang="en-US" sz="6000" dirty="0">
                <a:solidFill>
                  <a:srgbClr val="FFFF00"/>
                </a:solidFill>
                <a:cs typeface="Calibri" panose="020F0502020204030204" pitchFamily="34" charset="0"/>
              </a:rPr>
              <a:t>dragon</a:t>
            </a:r>
            <a:r>
              <a:rPr lang="en-US" sz="6000" dirty="0">
                <a:solidFill>
                  <a:srgbClr val="FFC000"/>
                </a:solidFill>
                <a:cs typeface="Calibri" panose="020F0502020204030204" pitchFamily="34" charset="0"/>
              </a:rPr>
              <a:t> gave him his </a:t>
            </a:r>
            <a:r>
              <a:rPr lang="en-US" sz="6000" dirty="0">
                <a:solidFill>
                  <a:srgbClr val="FFFF00"/>
                </a:solidFill>
                <a:cs typeface="Calibri" panose="020F0502020204030204" pitchFamily="34" charset="0"/>
              </a:rPr>
              <a:t>power</a:t>
            </a:r>
            <a:r>
              <a:rPr lang="en-US" sz="6000" dirty="0">
                <a:solidFill>
                  <a:srgbClr val="FFC000"/>
                </a:solidFill>
                <a:cs typeface="Calibri" panose="020F0502020204030204" pitchFamily="34" charset="0"/>
              </a:rPr>
              <a:t>, his </a:t>
            </a:r>
            <a:r>
              <a:rPr lang="en-US" sz="6000" dirty="0">
                <a:solidFill>
                  <a:srgbClr val="FFFF00"/>
                </a:solidFill>
                <a:cs typeface="Calibri" panose="020F0502020204030204" pitchFamily="34" charset="0"/>
              </a:rPr>
              <a:t>throne</a:t>
            </a:r>
            <a:r>
              <a:rPr lang="en-US" sz="6000" dirty="0">
                <a:solidFill>
                  <a:srgbClr val="FFC000"/>
                </a:solidFill>
                <a:cs typeface="Calibri" panose="020F0502020204030204" pitchFamily="34" charset="0"/>
              </a:rPr>
              <a:t>, and </a:t>
            </a:r>
            <a:r>
              <a:rPr lang="en-US" sz="6000" dirty="0">
                <a:solidFill>
                  <a:srgbClr val="FFFF00"/>
                </a:solidFill>
                <a:cs typeface="Calibri" panose="020F0502020204030204" pitchFamily="34" charset="0"/>
              </a:rPr>
              <a:t>great authority</a:t>
            </a:r>
            <a:r>
              <a:rPr lang="en-US" sz="6000" dirty="0">
                <a:solidFill>
                  <a:srgbClr val="FFC000"/>
                </a:solidFill>
                <a:cs typeface="Calibri" panose="020F0502020204030204" pitchFamily="34" charset="0"/>
              </a:rPr>
              <a:t>.” </a:t>
            </a:r>
            <a:endParaRPr lang="en-US" sz="6000" dirty="0">
              <a:solidFill>
                <a:schemeClr val="bg1">
                  <a:lumMod val="95000"/>
                </a:schemeClr>
              </a:solidFill>
              <a:cs typeface="Calibri" panose="020F0502020204030204" pitchFamily="34" charset="0"/>
            </a:endParaRPr>
          </a:p>
        </p:txBody>
      </p:sp>
    </p:spTree>
    <p:extLst>
      <p:ext uri="{BB962C8B-B14F-4D97-AF65-F5344CB8AC3E}">
        <p14:creationId xmlns:p14="http://schemas.microsoft.com/office/powerpoint/2010/main" val="2855035876"/>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www.travelingmonkministries.com/img/upload/13_286.jpg">
            <a:extLst>
              <a:ext uri="{FF2B5EF4-FFF2-40B4-BE49-F238E27FC236}">
                <a16:creationId xmlns:a16="http://schemas.microsoft.com/office/drawing/2014/main" id="{BCB0B3AF-DA6F-4241-BEB3-0A749AF9A5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5666445" cy="384347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gwfin_000.Samsung-Laptop\Desktop\three-beasts.png">
            <a:extLst>
              <a:ext uri="{FF2B5EF4-FFF2-40B4-BE49-F238E27FC236}">
                <a16:creationId xmlns:a16="http://schemas.microsoft.com/office/drawing/2014/main" id="{C3C503F1-0D69-4022-B866-9481449C10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180" y="2695957"/>
            <a:ext cx="6304620" cy="399059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5D1020D-A615-4DC6-96A4-8D948A73940B}"/>
              </a:ext>
            </a:extLst>
          </p:cNvPr>
          <p:cNvSpPr txBox="1"/>
          <p:nvPr/>
        </p:nvSpPr>
        <p:spPr>
          <a:xfrm>
            <a:off x="96180" y="200025"/>
            <a:ext cx="3647152" cy="2308324"/>
          </a:xfrm>
          <a:prstGeom prst="rect">
            <a:avLst/>
          </a:prstGeom>
          <a:noFill/>
        </p:spPr>
        <p:txBody>
          <a:bodyPr wrap="none" rtlCol="0">
            <a:spAutoFit/>
          </a:bodyPr>
          <a:lstStyle/>
          <a:p>
            <a:r>
              <a:rPr lang="en-US" sz="3600" dirty="0">
                <a:solidFill>
                  <a:srgbClr val="FFC000"/>
                </a:solidFill>
              </a:rPr>
              <a:t>Daniel’s vision of</a:t>
            </a:r>
          </a:p>
          <a:p>
            <a:r>
              <a:rPr lang="en-US" sz="3600" dirty="0">
                <a:solidFill>
                  <a:srgbClr val="FFC000"/>
                </a:solidFill>
              </a:rPr>
              <a:t>the three beasts </a:t>
            </a:r>
          </a:p>
          <a:p>
            <a:r>
              <a:rPr lang="en-US" sz="3600" dirty="0">
                <a:solidFill>
                  <a:srgbClr val="FFC000"/>
                </a:solidFill>
              </a:rPr>
              <a:t>in 550 B.C. from </a:t>
            </a:r>
          </a:p>
          <a:p>
            <a:r>
              <a:rPr lang="en-US" sz="3600" dirty="0">
                <a:solidFill>
                  <a:schemeClr val="bg1"/>
                </a:solidFill>
              </a:rPr>
              <a:t>Daniel 7</a:t>
            </a:r>
          </a:p>
        </p:txBody>
      </p:sp>
      <p:sp>
        <p:nvSpPr>
          <p:cNvPr id="6" name="TextBox 5">
            <a:extLst>
              <a:ext uri="{FF2B5EF4-FFF2-40B4-BE49-F238E27FC236}">
                <a16:creationId xmlns:a16="http://schemas.microsoft.com/office/drawing/2014/main" id="{7B21683F-AA5E-4EB7-82A5-B93FC294984B}"/>
              </a:ext>
            </a:extLst>
          </p:cNvPr>
          <p:cNvSpPr txBox="1"/>
          <p:nvPr/>
        </p:nvSpPr>
        <p:spPr>
          <a:xfrm>
            <a:off x="8291852" y="4114800"/>
            <a:ext cx="3775393" cy="2308324"/>
          </a:xfrm>
          <a:prstGeom prst="rect">
            <a:avLst/>
          </a:prstGeom>
          <a:noFill/>
        </p:spPr>
        <p:txBody>
          <a:bodyPr wrap="none" rtlCol="0">
            <a:spAutoFit/>
          </a:bodyPr>
          <a:lstStyle/>
          <a:p>
            <a:pPr algn="r"/>
            <a:r>
              <a:rPr lang="en-US" sz="3600" dirty="0">
                <a:solidFill>
                  <a:srgbClr val="FFC000"/>
                </a:solidFill>
              </a:rPr>
              <a:t>John’s vision of</a:t>
            </a:r>
          </a:p>
          <a:p>
            <a:pPr algn="r"/>
            <a:r>
              <a:rPr lang="en-US" sz="3600" dirty="0">
                <a:solidFill>
                  <a:srgbClr val="FFC000"/>
                </a:solidFill>
              </a:rPr>
              <a:t>ten horned beast </a:t>
            </a:r>
          </a:p>
          <a:p>
            <a:pPr algn="r"/>
            <a:r>
              <a:rPr lang="en-US" sz="3600" dirty="0">
                <a:solidFill>
                  <a:srgbClr val="FFC000"/>
                </a:solidFill>
              </a:rPr>
              <a:t>around 95 A.D.</a:t>
            </a:r>
          </a:p>
          <a:p>
            <a:pPr algn="r"/>
            <a:r>
              <a:rPr lang="en-US" sz="3600" dirty="0">
                <a:solidFill>
                  <a:schemeClr val="bg1"/>
                </a:solidFill>
              </a:rPr>
              <a:t>Revelation 13</a:t>
            </a:r>
          </a:p>
        </p:txBody>
      </p:sp>
      <p:cxnSp>
        <p:nvCxnSpPr>
          <p:cNvPr id="7" name="Straight Arrow Connector 6">
            <a:extLst>
              <a:ext uri="{FF2B5EF4-FFF2-40B4-BE49-F238E27FC236}">
                <a16:creationId xmlns:a16="http://schemas.microsoft.com/office/drawing/2014/main" id="{40DBD410-A12C-4B9C-A987-19D81B203FA2}"/>
              </a:ext>
            </a:extLst>
          </p:cNvPr>
          <p:cNvCxnSpPr>
            <a:cxnSpLocks/>
          </p:cNvCxnSpPr>
          <p:nvPr/>
        </p:nvCxnSpPr>
        <p:spPr>
          <a:xfrm flipV="1">
            <a:off x="5915025" y="3352800"/>
            <a:ext cx="1552575" cy="2213499"/>
          </a:xfrm>
          <a:prstGeom prst="straightConnector1">
            <a:avLst/>
          </a:prstGeom>
          <a:ln w="635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0E71E515-E0F7-43F5-8FF4-4EC3BE4228AC}"/>
              </a:ext>
            </a:extLst>
          </p:cNvPr>
          <p:cNvCxnSpPr>
            <a:cxnSpLocks/>
          </p:cNvCxnSpPr>
          <p:nvPr/>
        </p:nvCxnSpPr>
        <p:spPr>
          <a:xfrm flipV="1">
            <a:off x="3048000" y="1995680"/>
            <a:ext cx="4148135" cy="3642684"/>
          </a:xfrm>
          <a:prstGeom prst="straightConnector1">
            <a:avLst/>
          </a:prstGeom>
          <a:ln w="635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D664E19C-03D4-4D1D-A029-482953C50DCB}"/>
              </a:ext>
            </a:extLst>
          </p:cNvPr>
          <p:cNvCxnSpPr>
            <a:cxnSpLocks/>
          </p:cNvCxnSpPr>
          <p:nvPr/>
        </p:nvCxnSpPr>
        <p:spPr>
          <a:xfrm flipV="1">
            <a:off x="2624490" y="2304614"/>
            <a:ext cx="6433778" cy="1810187"/>
          </a:xfrm>
          <a:prstGeom prst="straightConnector1">
            <a:avLst/>
          </a:prstGeom>
          <a:ln w="635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6049683"/>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812" y="474347"/>
            <a:ext cx="10620375" cy="5909306"/>
          </a:xfrm>
          <a:prstGeom prst="rect">
            <a:avLst/>
          </a:prstGeom>
          <a:solidFill>
            <a:schemeClr val="tx2">
              <a:lumMod val="50000"/>
            </a:schemeClr>
          </a:solidFill>
        </p:spPr>
        <p:txBody>
          <a:bodyPr wrap="square" lIns="91436" tIns="45718" rIns="91436" bIns="45718">
            <a:spAutoFit/>
          </a:bodyPr>
          <a:lstStyle/>
          <a:p>
            <a:pPr algn="ctr"/>
            <a:r>
              <a:rPr lang="en-US" sz="5400" dirty="0">
                <a:solidFill>
                  <a:srgbClr val="FFC000"/>
                </a:solidFill>
              </a:rPr>
              <a:t>So now the question arises, what do those </a:t>
            </a:r>
            <a:r>
              <a:rPr lang="en-US" sz="5400" b="1" i="1" dirty="0">
                <a:solidFill>
                  <a:srgbClr val="FFFF00"/>
                </a:solidFill>
              </a:rPr>
              <a:t>ten horns</a:t>
            </a:r>
            <a:r>
              <a:rPr lang="en-US" sz="5400" dirty="0">
                <a:solidFill>
                  <a:srgbClr val="FFC000"/>
                </a:solidFill>
              </a:rPr>
              <a:t> represent? Bible prophecy teachers in times past speculated that these ten horns were the nations of the </a:t>
            </a:r>
            <a:r>
              <a:rPr lang="en-US" sz="5400" b="1" i="1" dirty="0">
                <a:solidFill>
                  <a:srgbClr val="FFC000"/>
                </a:solidFill>
              </a:rPr>
              <a:t>European Union</a:t>
            </a:r>
            <a:r>
              <a:rPr lang="en-US" sz="5400" dirty="0">
                <a:solidFill>
                  <a:srgbClr val="FFC000"/>
                </a:solidFill>
              </a:rPr>
              <a:t>. This was back when there were just ten of them. </a:t>
            </a:r>
          </a:p>
        </p:txBody>
      </p:sp>
    </p:spTree>
    <p:extLst>
      <p:ext uri="{BB962C8B-B14F-4D97-AF65-F5344CB8AC3E}">
        <p14:creationId xmlns:p14="http://schemas.microsoft.com/office/powerpoint/2010/main" val="4033105439"/>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uropean Union Mystery Babylon">
            <a:extLst>
              <a:ext uri="{FF2B5EF4-FFF2-40B4-BE49-F238E27FC236}">
                <a16:creationId xmlns:a16="http://schemas.microsoft.com/office/drawing/2014/main" id="{FD5BDF38-A917-4E20-9DA4-1FB8C29508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37532"/>
            <a:ext cx="11708294" cy="6568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0808893"/>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474347"/>
            <a:ext cx="11582400" cy="5693862"/>
          </a:xfrm>
          <a:prstGeom prst="rect">
            <a:avLst/>
          </a:prstGeom>
          <a:solidFill>
            <a:schemeClr val="tx2">
              <a:lumMod val="50000"/>
            </a:schemeClr>
          </a:solidFill>
        </p:spPr>
        <p:txBody>
          <a:bodyPr wrap="square" lIns="91436" tIns="45718" rIns="91436" bIns="45718">
            <a:spAutoFit/>
          </a:bodyPr>
          <a:lstStyle/>
          <a:p>
            <a:pPr algn="ctr"/>
            <a:r>
              <a:rPr lang="en-US" sz="5200" dirty="0">
                <a:solidFill>
                  <a:srgbClr val="FFC000"/>
                </a:solidFill>
              </a:rPr>
              <a:t>But since the EU now includes 28 nations, or after Brexit 27 nations, this interpretation is falling short. Then </a:t>
            </a:r>
          </a:p>
          <a:p>
            <a:pPr algn="ctr"/>
            <a:r>
              <a:rPr lang="en-US" sz="5200" dirty="0">
                <a:solidFill>
                  <a:srgbClr val="FFC000"/>
                </a:solidFill>
              </a:rPr>
              <a:t>too the </a:t>
            </a:r>
            <a:r>
              <a:rPr lang="en-US" sz="5200" i="1" dirty="0">
                <a:solidFill>
                  <a:srgbClr val="FFFF00"/>
                </a:solidFill>
              </a:rPr>
              <a:t>fourth beast </a:t>
            </a:r>
            <a:r>
              <a:rPr lang="en-US" sz="5200" dirty="0">
                <a:solidFill>
                  <a:srgbClr val="FFC000"/>
                </a:solidFill>
              </a:rPr>
              <a:t>appears to be </a:t>
            </a:r>
          </a:p>
          <a:p>
            <a:pPr algn="ctr"/>
            <a:r>
              <a:rPr lang="en-US" sz="5200" dirty="0">
                <a:solidFill>
                  <a:srgbClr val="FFC000"/>
                </a:solidFill>
              </a:rPr>
              <a:t>a </a:t>
            </a:r>
            <a:r>
              <a:rPr lang="en-US" sz="5200" b="1" i="1" dirty="0">
                <a:solidFill>
                  <a:srgbClr val="FFFF00"/>
                </a:solidFill>
              </a:rPr>
              <a:t>global entity. </a:t>
            </a:r>
            <a:r>
              <a:rPr lang="en-US" sz="5200" dirty="0">
                <a:solidFill>
                  <a:srgbClr val="FFC000"/>
                </a:solidFill>
              </a:rPr>
              <a:t>So the</a:t>
            </a:r>
            <a:r>
              <a:rPr lang="en-US" sz="5200" i="1" dirty="0">
                <a:solidFill>
                  <a:srgbClr val="FFC000"/>
                </a:solidFill>
              </a:rPr>
              <a:t> </a:t>
            </a:r>
            <a:r>
              <a:rPr lang="en-US" sz="5200" dirty="0">
                <a:solidFill>
                  <a:srgbClr val="FFC000"/>
                </a:solidFill>
              </a:rPr>
              <a:t>idea that the</a:t>
            </a:r>
          </a:p>
          <a:p>
            <a:pPr algn="ctr"/>
            <a:r>
              <a:rPr lang="en-US" sz="5200" dirty="0">
                <a:solidFill>
                  <a:srgbClr val="FFC000"/>
                </a:solidFill>
              </a:rPr>
              <a:t>ten horns are ten nations boxed up in Europe is dated and seriously flawed. </a:t>
            </a:r>
          </a:p>
        </p:txBody>
      </p:sp>
    </p:spTree>
    <p:extLst>
      <p:ext uri="{BB962C8B-B14F-4D97-AF65-F5344CB8AC3E}">
        <p14:creationId xmlns:p14="http://schemas.microsoft.com/office/powerpoint/2010/main" val="560491602"/>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uropean Union Mystery Babylon">
            <a:extLst>
              <a:ext uri="{FF2B5EF4-FFF2-40B4-BE49-F238E27FC236}">
                <a16:creationId xmlns:a16="http://schemas.microsoft.com/office/drawing/2014/main" id="{FD5BDF38-A917-4E20-9DA4-1FB8C29508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37532"/>
            <a:ext cx="11708294" cy="6568067"/>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Connector 2">
            <a:extLst>
              <a:ext uri="{FF2B5EF4-FFF2-40B4-BE49-F238E27FC236}">
                <a16:creationId xmlns:a16="http://schemas.microsoft.com/office/drawing/2014/main" id="{FE071F10-4956-4C81-9452-BE2CEB801888}"/>
              </a:ext>
            </a:extLst>
          </p:cNvPr>
          <p:cNvCxnSpPr>
            <a:cxnSpLocks/>
          </p:cNvCxnSpPr>
          <p:nvPr/>
        </p:nvCxnSpPr>
        <p:spPr>
          <a:xfrm>
            <a:off x="533400" y="457200"/>
            <a:ext cx="11049000" cy="6019800"/>
          </a:xfrm>
          <a:prstGeom prst="line">
            <a:avLst/>
          </a:prstGeom>
          <a:ln w="1047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8516BD57-AE92-48D7-B4A3-F422913514F3}"/>
              </a:ext>
            </a:extLst>
          </p:cNvPr>
          <p:cNvCxnSpPr>
            <a:cxnSpLocks/>
          </p:cNvCxnSpPr>
          <p:nvPr/>
        </p:nvCxnSpPr>
        <p:spPr>
          <a:xfrm flipV="1">
            <a:off x="457200" y="381000"/>
            <a:ext cx="11201400" cy="6019800"/>
          </a:xfrm>
          <a:prstGeom prst="line">
            <a:avLst/>
          </a:prstGeom>
          <a:ln w="1047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603128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700" y="335847"/>
            <a:ext cx="11658600" cy="6186305"/>
          </a:xfrm>
          <a:prstGeom prst="rect">
            <a:avLst/>
          </a:prstGeom>
          <a:solidFill>
            <a:schemeClr val="tx2">
              <a:lumMod val="50000"/>
            </a:schemeClr>
          </a:solidFill>
        </p:spPr>
        <p:txBody>
          <a:bodyPr wrap="square" lIns="91436" tIns="45718" rIns="91436" bIns="45718">
            <a:spAutoFit/>
          </a:bodyPr>
          <a:lstStyle/>
          <a:p>
            <a:pPr algn="ctr"/>
            <a:r>
              <a:rPr lang="en-US" sz="4400" dirty="0">
                <a:solidFill>
                  <a:srgbClr val="FFC000"/>
                </a:solidFill>
                <a:latin typeface="Calibri" panose="020F0502020204030204" pitchFamily="34" charset="0"/>
                <a:cs typeface="Calibri" panose="020F0502020204030204" pitchFamily="34" charset="0"/>
              </a:rPr>
              <a:t>So what do the ten horns or ten toes really signify? The fact is, </a:t>
            </a:r>
            <a:r>
              <a:rPr lang="en-US" sz="4400" b="1" dirty="0">
                <a:solidFill>
                  <a:srgbClr val="FFFF00"/>
                </a:solidFill>
                <a:latin typeface="Calibri" panose="020F0502020204030204" pitchFamily="34" charset="0"/>
                <a:cs typeface="Calibri" panose="020F0502020204030204" pitchFamily="34" charset="0"/>
              </a:rPr>
              <a:t>ten</a:t>
            </a:r>
            <a:r>
              <a:rPr lang="en-US" sz="4400" dirty="0">
                <a:solidFill>
                  <a:srgbClr val="FFC000"/>
                </a:solidFill>
                <a:latin typeface="Calibri" panose="020F0502020204030204" pitchFamily="34" charset="0"/>
                <a:cs typeface="Calibri" panose="020F0502020204030204" pitchFamily="34" charset="0"/>
              </a:rPr>
              <a:t> </a:t>
            </a:r>
            <a:r>
              <a:rPr lang="en-US" sz="4400" dirty="0">
                <a:solidFill>
                  <a:srgbClr val="FFFF00"/>
                </a:solidFill>
                <a:latin typeface="Calibri" panose="020F0502020204030204" pitchFamily="34" charset="0"/>
                <a:cs typeface="Calibri" panose="020F0502020204030204" pitchFamily="34" charset="0"/>
              </a:rPr>
              <a:t>geo-political economic and banking regions</a:t>
            </a:r>
            <a:r>
              <a:rPr lang="en-US" sz="4400" dirty="0">
                <a:solidFill>
                  <a:srgbClr val="FFC000"/>
                </a:solidFill>
                <a:latin typeface="Calibri" panose="020F0502020204030204" pitchFamily="34" charset="0"/>
                <a:cs typeface="Calibri" panose="020F0502020204030204" pitchFamily="34" charset="0"/>
              </a:rPr>
              <a:t>, (future kingdoms in embryonic form), are already unfolding right now, before our eyes. This </a:t>
            </a:r>
            <a:r>
              <a:rPr lang="en-US" sz="4400" b="1" i="1" dirty="0">
                <a:solidFill>
                  <a:srgbClr val="FFFF00"/>
                </a:solidFill>
                <a:latin typeface="Calibri" panose="020F0502020204030204" pitchFamily="34" charset="0"/>
                <a:cs typeface="Calibri" panose="020F0502020204030204" pitchFamily="34" charset="0"/>
              </a:rPr>
              <a:t>New World Order Map </a:t>
            </a:r>
            <a:r>
              <a:rPr lang="en-US" sz="4400" dirty="0">
                <a:solidFill>
                  <a:srgbClr val="FFC000"/>
                </a:solidFill>
                <a:latin typeface="Calibri" panose="020F0502020204030204" pitchFamily="34" charset="0"/>
                <a:cs typeface="Calibri" panose="020F0502020204030204" pitchFamily="34" charset="0"/>
              </a:rPr>
              <a:t>dates back to </a:t>
            </a:r>
            <a:r>
              <a:rPr lang="en-US" sz="4400" i="1" dirty="0">
                <a:solidFill>
                  <a:srgbClr val="FFFF00"/>
                </a:solidFill>
                <a:latin typeface="Calibri" panose="020F0502020204030204" pitchFamily="34" charset="0"/>
                <a:cs typeface="Calibri" panose="020F0502020204030204" pitchFamily="34" charset="0"/>
              </a:rPr>
              <a:t>1941</a:t>
            </a:r>
            <a:r>
              <a:rPr lang="en-US" sz="4400" dirty="0">
                <a:solidFill>
                  <a:srgbClr val="FFC000"/>
                </a:solidFill>
                <a:latin typeface="Calibri" panose="020F0502020204030204" pitchFamily="34" charset="0"/>
                <a:cs typeface="Calibri" panose="020F0502020204030204" pitchFamily="34" charset="0"/>
              </a:rPr>
              <a:t>. As we see they had already planned for </a:t>
            </a:r>
            <a:r>
              <a:rPr lang="en-US" sz="4400" dirty="0">
                <a:solidFill>
                  <a:srgbClr val="FFFF00"/>
                </a:solidFill>
                <a:latin typeface="Calibri" panose="020F0502020204030204" pitchFamily="34" charset="0"/>
                <a:cs typeface="Calibri" panose="020F0502020204030204" pitchFamily="34" charset="0"/>
              </a:rPr>
              <a:t>NAFTA</a:t>
            </a:r>
            <a:r>
              <a:rPr lang="en-US" sz="4400" dirty="0">
                <a:solidFill>
                  <a:srgbClr val="FFC000"/>
                </a:solidFill>
                <a:latin typeface="Calibri" panose="020F0502020204030204" pitchFamily="34" charset="0"/>
                <a:cs typeface="Calibri" panose="020F0502020204030204" pitchFamily="34" charset="0"/>
              </a:rPr>
              <a:t> and the </a:t>
            </a:r>
            <a:r>
              <a:rPr lang="en-US" sz="4400" dirty="0">
                <a:solidFill>
                  <a:srgbClr val="FFFF00"/>
                </a:solidFill>
                <a:latin typeface="Calibri" panose="020F0502020204030204" pitchFamily="34" charset="0"/>
                <a:cs typeface="Calibri" panose="020F0502020204030204" pitchFamily="34" charset="0"/>
              </a:rPr>
              <a:t>African Union</a:t>
            </a:r>
            <a:r>
              <a:rPr lang="en-US" sz="4400" dirty="0">
                <a:solidFill>
                  <a:srgbClr val="FFC000"/>
                </a:solidFill>
                <a:latin typeface="Calibri" panose="020F0502020204030204" pitchFamily="34" charset="0"/>
                <a:cs typeface="Calibri" panose="020F0502020204030204" pitchFamily="34" charset="0"/>
              </a:rPr>
              <a:t>. Right now these global entities do not yet have sovereignty. They have no kings, or political rulers over them. </a:t>
            </a:r>
          </a:p>
        </p:txBody>
      </p:sp>
    </p:spTree>
    <p:extLst>
      <p:ext uri="{BB962C8B-B14F-4D97-AF65-F5344CB8AC3E}">
        <p14:creationId xmlns:p14="http://schemas.microsoft.com/office/powerpoint/2010/main" val="407157922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2514" name="Picture 2" descr="D:\00 IMAGES for PowerPoint\maps-nwo-194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3615" y="0"/>
            <a:ext cx="102758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26410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647700" y="351850"/>
            <a:ext cx="10896600" cy="6154299"/>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900" dirty="0">
                <a:solidFill>
                  <a:srgbClr val="FFC000"/>
                </a:solidFill>
              </a:rPr>
              <a:t>The history of the West is the story of the rise and fall of a succession of nations in Western Christendom. A series of economic and shooting wars marked the transitions between them. As we see, there is just one more nation left to reach its peak and come to its appointed climax in world history. That nation is the USA</a:t>
            </a:r>
            <a:r>
              <a:rPr lang="en-US" altLang="en-US" sz="5000" dirty="0">
                <a:solidFill>
                  <a:srgbClr val="FFC000"/>
                </a:solidFill>
              </a:rPr>
              <a:t>.</a:t>
            </a:r>
          </a:p>
        </p:txBody>
      </p:sp>
    </p:spTree>
    <p:extLst>
      <p:ext uri="{BB962C8B-B14F-4D97-AF65-F5344CB8AC3E}">
        <p14:creationId xmlns:p14="http://schemas.microsoft.com/office/powerpoint/2010/main" val="918390100"/>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8675" y="1074511"/>
            <a:ext cx="10534650" cy="4708977"/>
          </a:xfrm>
          <a:prstGeom prst="rect">
            <a:avLst/>
          </a:prstGeom>
          <a:solidFill>
            <a:schemeClr val="tx2">
              <a:lumMod val="50000"/>
            </a:schemeClr>
          </a:solidFill>
        </p:spPr>
        <p:txBody>
          <a:bodyPr wrap="square" lIns="91436" tIns="45718" rIns="91436" bIns="45718">
            <a:spAutoFit/>
          </a:bodyPr>
          <a:lstStyle/>
          <a:p>
            <a:pPr algn="ctr"/>
            <a:r>
              <a:rPr lang="en-US" sz="6000" dirty="0">
                <a:solidFill>
                  <a:srgbClr val="FFC000"/>
                </a:solidFill>
                <a:latin typeface="Calibri" panose="020F0502020204030204" pitchFamily="34" charset="0"/>
                <a:cs typeface="Calibri" panose="020F0502020204030204" pitchFamily="34" charset="0"/>
              </a:rPr>
              <a:t>But as we see in </a:t>
            </a:r>
            <a:r>
              <a:rPr lang="en-US" sz="6000" dirty="0">
                <a:solidFill>
                  <a:schemeClr val="bg1"/>
                </a:solidFill>
                <a:latin typeface="Calibri" panose="020F0502020204030204" pitchFamily="34" charset="0"/>
                <a:cs typeface="Calibri" panose="020F0502020204030204" pitchFamily="34" charset="0"/>
              </a:rPr>
              <a:t>Revelation 13:1 </a:t>
            </a:r>
            <a:r>
              <a:rPr lang="en-US" sz="6000" dirty="0">
                <a:solidFill>
                  <a:srgbClr val="FFC000"/>
                </a:solidFill>
                <a:latin typeface="Calibri" panose="020F0502020204030204" pitchFamily="34" charset="0"/>
                <a:cs typeface="Calibri" panose="020F0502020204030204" pitchFamily="34" charset="0"/>
              </a:rPr>
              <a:t>these </a:t>
            </a:r>
            <a:r>
              <a:rPr lang="en-US" sz="6000" dirty="0">
                <a:solidFill>
                  <a:srgbClr val="FFFF00"/>
                </a:solidFill>
                <a:latin typeface="Calibri" panose="020F0502020204030204" pitchFamily="34" charset="0"/>
                <a:cs typeface="Calibri" panose="020F0502020204030204" pitchFamily="34" charset="0"/>
              </a:rPr>
              <a:t>ten powers</a:t>
            </a:r>
            <a:r>
              <a:rPr lang="en-US" sz="6000" dirty="0">
                <a:solidFill>
                  <a:srgbClr val="FFC000"/>
                </a:solidFill>
                <a:latin typeface="Calibri" panose="020F0502020204030204" pitchFamily="34" charset="0"/>
                <a:cs typeface="Calibri" panose="020F0502020204030204" pitchFamily="34" charset="0"/>
              </a:rPr>
              <a:t>, shown to us as </a:t>
            </a:r>
            <a:r>
              <a:rPr lang="en-US" sz="6000" dirty="0">
                <a:solidFill>
                  <a:srgbClr val="FFFF00"/>
                </a:solidFill>
                <a:latin typeface="Calibri" panose="020F0502020204030204" pitchFamily="34" charset="0"/>
                <a:cs typeface="Calibri" panose="020F0502020204030204" pitchFamily="34" charset="0"/>
              </a:rPr>
              <a:t>ten horns</a:t>
            </a:r>
            <a:r>
              <a:rPr lang="en-US" sz="6000" dirty="0">
                <a:solidFill>
                  <a:srgbClr val="FFC000"/>
                </a:solidFill>
                <a:latin typeface="Calibri" panose="020F0502020204030204" pitchFamily="34" charset="0"/>
                <a:cs typeface="Calibri" panose="020F0502020204030204" pitchFamily="34" charset="0"/>
              </a:rPr>
              <a:t>, </a:t>
            </a:r>
            <a:r>
              <a:rPr lang="en-US" sz="6000" b="1" i="1" dirty="0">
                <a:solidFill>
                  <a:srgbClr val="FFFF00"/>
                </a:solidFill>
                <a:latin typeface="Calibri" panose="020F0502020204030204" pitchFamily="34" charset="0"/>
                <a:cs typeface="Calibri" panose="020F0502020204030204" pitchFamily="34" charset="0"/>
              </a:rPr>
              <a:t>will be crowned </a:t>
            </a:r>
            <a:r>
              <a:rPr lang="en-US" sz="6000" dirty="0">
                <a:solidFill>
                  <a:srgbClr val="FFC000"/>
                </a:solidFill>
                <a:latin typeface="Calibri" panose="020F0502020204030204" pitchFamily="34" charset="0"/>
                <a:cs typeface="Calibri" panose="020F0502020204030204" pitchFamily="34" charset="0"/>
              </a:rPr>
              <a:t>with </a:t>
            </a:r>
            <a:r>
              <a:rPr lang="en-US" sz="6000" i="1" dirty="0">
                <a:solidFill>
                  <a:srgbClr val="FFFF00"/>
                </a:solidFill>
                <a:latin typeface="Calibri" panose="020F0502020204030204" pitchFamily="34" charset="0"/>
                <a:cs typeface="Calibri" panose="020F0502020204030204" pitchFamily="34" charset="0"/>
              </a:rPr>
              <a:t>sovereignty,</a:t>
            </a:r>
            <a:r>
              <a:rPr lang="en-US" sz="6000" dirty="0">
                <a:solidFill>
                  <a:srgbClr val="FFC000"/>
                </a:solidFill>
                <a:latin typeface="Calibri" panose="020F0502020204030204" pitchFamily="34" charset="0"/>
                <a:cs typeface="Calibri" panose="020F0502020204030204" pitchFamily="34" charset="0"/>
              </a:rPr>
              <a:t> with </a:t>
            </a:r>
            <a:r>
              <a:rPr lang="en-US" sz="6000" b="1" i="1" dirty="0">
                <a:solidFill>
                  <a:srgbClr val="FFFF00"/>
                </a:solidFill>
                <a:latin typeface="Calibri" panose="020F0502020204030204" pitchFamily="34" charset="0"/>
                <a:cs typeface="Calibri" panose="020F0502020204030204" pitchFamily="34" charset="0"/>
              </a:rPr>
              <a:t>ten crowns </a:t>
            </a:r>
          </a:p>
          <a:p>
            <a:pPr algn="ctr"/>
            <a:r>
              <a:rPr lang="en-US" sz="6000" dirty="0">
                <a:solidFill>
                  <a:srgbClr val="FFC000"/>
                </a:solidFill>
                <a:latin typeface="Calibri" panose="020F0502020204030204" pitchFamily="34" charset="0"/>
                <a:cs typeface="Calibri" panose="020F0502020204030204" pitchFamily="34" charset="0"/>
              </a:rPr>
              <a:t>in </a:t>
            </a:r>
            <a:r>
              <a:rPr lang="en-US" sz="6000" dirty="0">
                <a:solidFill>
                  <a:srgbClr val="FFFF00"/>
                </a:solidFill>
                <a:latin typeface="Calibri" panose="020F0502020204030204" pitchFamily="34" charset="0"/>
                <a:cs typeface="Calibri" panose="020F0502020204030204" pitchFamily="34" charset="0"/>
              </a:rPr>
              <a:t>a time yet to come</a:t>
            </a:r>
            <a:r>
              <a:rPr lang="en-US" sz="6000" dirty="0">
                <a:solidFill>
                  <a:srgbClr val="FFC000"/>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1638012502"/>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0AE71CF-45BC-4A9B-8B9E-FC8C2346E409}"/>
              </a:ext>
            </a:extLst>
          </p:cNvPr>
          <p:cNvSpPr/>
          <p:nvPr/>
        </p:nvSpPr>
        <p:spPr>
          <a:xfrm>
            <a:off x="5181600" y="483223"/>
            <a:ext cx="6705600" cy="6186309"/>
          </a:xfrm>
          <a:prstGeom prst="rect">
            <a:avLst/>
          </a:prstGeom>
        </p:spPr>
        <p:txBody>
          <a:bodyPr wrap="square">
            <a:spAutoFit/>
          </a:bodyPr>
          <a:lstStyle/>
          <a:p>
            <a:pPr algn="ctr"/>
            <a:r>
              <a:rPr lang="en-US" sz="4400" dirty="0">
                <a:solidFill>
                  <a:srgbClr val="FFC000"/>
                </a:solidFill>
                <a:latin typeface="arial" panose="020B0604020202020204" pitchFamily="34" charset="0"/>
              </a:rPr>
              <a:t>“</a:t>
            </a:r>
            <a:r>
              <a:rPr lang="en-US" sz="4400" dirty="0">
                <a:solidFill>
                  <a:srgbClr val="FFC000"/>
                </a:solidFill>
              </a:rPr>
              <a:t>And I stood upon the sand of the sea, and saw a beast rise up </a:t>
            </a:r>
            <a:r>
              <a:rPr lang="en-US" sz="4400" i="1" dirty="0">
                <a:solidFill>
                  <a:srgbClr val="FFFF00"/>
                </a:solidFill>
              </a:rPr>
              <a:t>out of the sea</a:t>
            </a:r>
            <a:r>
              <a:rPr lang="en-US" sz="4400" dirty="0">
                <a:solidFill>
                  <a:srgbClr val="FFC000"/>
                </a:solidFill>
              </a:rPr>
              <a:t>, having </a:t>
            </a:r>
            <a:r>
              <a:rPr lang="en-US" sz="4400" dirty="0">
                <a:solidFill>
                  <a:srgbClr val="FFFF00"/>
                </a:solidFill>
              </a:rPr>
              <a:t>seven heads </a:t>
            </a:r>
            <a:r>
              <a:rPr lang="en-US" sz="4400" dirty="0">
                <a:solidFill>
                  <a:srgbClr val="FFC000"/>
                </a:solidFill>
              </a:rPr>
              <a:t>and </a:t>
            </a:r>
            <a:r>
              <a:rPr lang="en-US" sz="4400" b="1" dirty="0">
                <a:solidFill>
                  <a:srgbClr val="FFFF00"/>
                </a:solidFill>
              </a:rPr>
              <a:t>ten horns</a:t>
            </a:r>
            <a:r>
              <a:rPr lang="en-US" sz="4400" dirty="0">
                <a:solidFill>
                  <a:srgbClr val="FFC000"/>
                </a:solidFill>
              </a:rPr>
              <a:t>, and upon his horns </a:t>
            </a:r>
            <a:r>
              <a:rPr lang="en-US" sz="4400" b="1" i="1" dirty="0">
                <a:solidFill>
                  <a:srgbClr val="FFFF00"/>
                </a:solidFill>
              </a:rPr>
              <a:t>ten crowns</a:t>
            </a:r>
            <a:r>
              <a:rPr lang="en-US" sz="4400" dirty="0">
                <a:solidFill>
                  <a:srgbClr val="FFC000"/>
                </a:solidFill>
              </a:rPr>
              <a:t>, and </a:t>
            </a:r>
            <a:r>
              <a:rPr lang="en-US" sz="4400" dirty="0">
                <a:solidFill>
                  <a:srgbClr val="FFFF00"/>
                </a:solidFill>
              </a:rPr>
              <a:t>upon his heads the name of blasphemy</a:t>
            </a:r>
            <a:r>
              <a:rPr lang="en-US" sz="4400" dirty="0">
                <a:solidFill>
                  <a:srgbClr val="FFC000"/>
                </a:solidFill>
              </a:rPr>
              <a:t>.”</a:t>
            </a:r>
          </a:p>
          <a:p>
            <a:pPr algn="ctr"/>
            <a:r>
              <a:rPr lang="en-US" sz="4400" dirty="0">
                <a:solidFill>
                  <a:schemeClr val="bg1"/>
                </a:solidFill>
                <a:latin typeface="arial" panose="020B0604020202020204" pitchFamily="34" charset="0"/>
              </a:rPr>
              <a:t>- Revelation 13:1</a:t>
            </a:r>
            <a:endParaRPr lang="en-US" sz="4400" dirty="0">
              <a:solidFill>
                <a:schemeClr val="bg1"/>
              </a:solidFill>
            </a:endParaRPr>
          </a:p>
        </p:txBody>
      </p:sp>
      <p:sp>
        <p:nvSpPr>
          <p:cNvPr id="3" name="AutoShape 2" descr="C:\Users\gwfin\Desktop\b032d7_6596ea9ab4b148b38c829f188ceb60b9_mv2.webp">
            <a:extLst>
              <a:ext uri="{FF2B5EF4-FFF2-40B4-BE49-F238E27FC236}">
                <a16:creationId xmlns:a16="http://schemas.microsoft.com/office/drawing/2014/main" id="{882FD2E1-F8ED-47CA-A359-7709AF8A24AB}"/>
              </a:ext>
            </a:extLst>
          </p:cNvPr>
          <p:cNvSpPr>
            <a:spLocks noChangeAspect="1" noChangeArrowheads="1"/>
          </p:cNvSpPr>
          <p:nvPr/>
        </p:nvSpPr>
        <p:spPr bwMode="auto">
          <a:xfrm>
            <a:off x="4191000" y="1524000"/>
            <a:ext cx="2057400" cy="2057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a:extLst>
              <a:ext uri="{FF2B5EF4-FFF2-40B4-BE49-F238E27FC236}">
                <a16:creationId xmlns:a16="http://schemas.microsoft.com/office/drawing/2014/main" id="{E53D0354-CC3C-408D-949C-F60F8484DB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3581400"/>
            <a:ext cx="4425345" cy="3195378"/>
          </a:xfrm>
          <a:prstGeom prst="rect">
            <a:avLst/>
          </a:prstGeom>
        </p:spPr>
      </p:pic>
      <p:pic>
        <p:nvPicPr>
          <p:cNvPr id="7" name="Picture 4" descr="Image result for Balaur">
            <a:extLst>
              <a:ext uri="{FF2B5EF4-FFF2-40B4-BE49-F238E27FC236}">
                <a16:creationId xmlns:a16="http://schemas.microsoft.com/office/drawing/2014/main" id="{25538864-8BC8-4045-A529-D692EEA900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24707"/>
            <a:ext cx="4412093" cy="3304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7084375"/>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3912" y="474347"/>
            <a:ext cx="10544176" cy="5909306"/>
          </a:xfrm>
          <a:prstGeom prst="rect">
            <a:avLst/>
          </a:prstGeom>
          <a:solidFill>
            <a:schemeClr val="tx2">
              <a:lumMod val="50000"/>
            </a:schemeClr>
          </a:solidFill>
        </p:spPr>
        <p:txBody>
          <a:bodyPr wrap="square" lIns="91436" tIns="45718" rIns="91436" bIns="45718">
            <a:spAutoFit/>
          </a:bodyPr>
          <a:lstStyle/>
          <a:p>
            <a:pPr algn="ctr"/>
            <a:r>
              <a:rPr lang="en-US" sz="5400" dirty="0">
                <a:solidFill>
                  <a:srgbClr val="FFC000"/>
                </a:solidFill>
              </a:rPr>
              <a:t>So at some point, and for a short time, these </a:t>
            </a:r>
            <a:r>
              <a:rPr lang="en-US" sz="5400" dirty="0">
                <a:solidFill>
                  <a:srgbClr val="FFFF00"/>
                </a:solidFill>
              </a:rPr>
              <a:t>ten global bio-regions</a:t>
            </a:r>
            <a:r>
              <a:rPr lang="en-US" sz="5400" dirty="0">
                <a:solidFill>
                  <a:srgbClr val="FFC000"/>
                </a:solidFill>
              </a:rPr>
              <a:t> get </a:t>
            </a:r>
            <a:r>
              <a:rPr lang="en-US" sz="5400" dirty="0">
                <a:solidFill>
                  <a:srgbClr val="FFFF00"/>
                </a:solidFill>
              </a:rPr>
              <a:t>ten kings </a:t>
            </a:r>
            <a:r>
              <a:rPr lang="en-US" sz="5400" dirty="0">
                <a:solidFill>
                  <a:srgbClr val="FFC000"/>
                </a:solidFill>
              </a:rPr>
              <a:t>over them and achieve sovereign status. They will be given a </a:t>
            </a:r>
            <a:r>
              <a:rPr lang="en-US" sz="5400" b="1" i="1" dirty="0">
                <a:solidFill>
                  <a:srgbClr val="FFFF00"/>
                </a:solidFill>
              </a:rPr>
              <a:t>crowns to rule </a:t>
            </a:r>
            <a:r>
              <a:rPr lang="en-US" sz="5400" dirty="0">
                <a:solidFill>
                  <a:srgbClr val="FFFF00"/>
                </a:solidFill>
              </a:rPr>
              <a:t>along with the </a:t>
            </a:r>
            <a:r>
              <a:rPr lang="en-US" sz="5400" b="1" i="1" dirty="0">
                <a:solidFill>
                  <a:srgbClr val="FFFF00"/>
                </a:solidFill>
              </a:rPr>
              <a:t>666 beast-phase Antichrist</a:t>
            </a:r>
            <a:r>
              <a:rPr lang="en-US" sz="5400" dirty="0">
                <a:solidFill>
                  <a:srgbClr val="FFFF00"/>
                </a:solidFill>
              </a:rPr>
              <a:t>.</a:t>
            </a:r>
            <a:r>
              <a:rPr lang="en-US" sz="5400" dirty="0">
                <a:solidFill>
                  <a:srgbClr val="FFC000"/>
                </a:solidFill>
              </a:rPr>
              <a:t> </a:t>
            </a:r>
          </a:p>
        </p:txBody>
      </p:sp>
    </p:spTree>
    <p:extLst>
      <p:ext uri="{BB962C8B-B14F-4D97-AF65-F5344CB8AC3E}">
        <p14:creationId xmlns:p14="http://schemas.microsoft.com/office/powerpoint/2010/main" val="396456211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0AE71CF-45BC-4A9B-8B9E-FC8C2346E409}"/>
              </a:ext>
            </a:extLst>
          </p:cNvPr>
          <p:cNvSpPr/>
          <p:nvPr/>
        </p:nvSpPr>
        <p:spPr>
          <a:xfrm>
            <a:off x="6096000" y="381000"/>
            <a:ext cx="5867400" cy="6186309"/>
          </a:xfrm>
          <a:prstGeom prst="rect">
            <a:avLst/>
          </a:prstGeom>
        </p:spPr>
        <p:txBody>
          <a:bodyPr wrap="square">
            <a:spAutoFit/>
          </a:bodyPr>
          <a:lstStyle/>
          <a:p>
            <a:pPr algn="ctr"/>
            <a:r>
              <a:rPr lang="en-US" sz="4400" dirty="0">
                <a:solidFill>
                  <a:srgbClr val="FFC000"/>
                </a:solidFill>
                <a:latin typeface="arial" panose="020B0604020202020204" pitchFamily="34" charset="0"/>
              </a:rPr>
              <a:t>“</a:t>
            </a:r>
            <a:r>
              <a:rPr lang="en-US" sz="4400" dirty="0">
                <a:solidFill>
                  <a:srgbClr val="FFC000"/>
                </a:solidFill>
              </a:rPr>
              <a:t>And the ten horns which thou </a:t>
            </a:r>
            <a:r>
              <a:rPr lang="en-US" sz="4400" dirty="0" err="1">
                <a:solidFill>
                  <a:srgbClr val="FFC000"/>
                </a:solidFill>
              </a:rPr>
              <a:t>sawest</a:t>
            </a:r>
            <a:r>
              <a:rPr lang="en-US" sz="4400" dirty="0">
                <a:solidFill>
                  <a:srgbClr val="FFC000"/>
                </a:solidFill>
              </a:rPr>
              <a:t> are ten kings, which have received no kingdom as yet; but receive power as kings </a:t>
            </a:r>
          </a:p>
          <a:p>
            <a:pPr algn="ctr"/>
            <a:r>
              <a:rPr lang="en-US" sz="4400" dirty="0">
                <a:solidFill>
                  <a:srgbClr val="FFC000"/>
                </a:solidFill>
              </a:rPr>
              <a:t>for </a:t>
            </a:r>
            <a:r>
              <a:rPr lang="en-US" sz="4400" b="1" i="1" dirty="0">
                <a:solidFill>
                  <a:srgbClr val="FFFF00"/>
                </a:solidFill>
              </a:rPr>
              <a:t>one</a:t>
            </a:r>
            <a:r>
              <a:rPr lang="en-US" sz="4400" i="1" dirty="0">
                <a:solidFill>
                  <a:srgbClr val="FFFF00"/>
                </a:solidFill>
              </a:rPr>
              <a:t> </a:t>
            </a:r>
            <a:r>
              <a:rPr lang="en-US" sz="4400" b="1" i="1" dirty="0">
                <a:solidFill>
                  <a:srgbClr val="FFFF00"/>
                </a:solidFill>
              </a:rPr>
              <a:t>hour</a:t>
            </a:r>
            <a:r>
              <a:rPr lang="en-US" sz="4400" dirty="0">
                <a:solidFill>
                  <a:srgbClr val="FFC000"/>
                </a:solidFill>
              </a:rPr>
              <a:t> </a:t>
            </a:r>
          </a:p>
          <a:p>
            <a:pPr algn="ctr"/>
            <a:r>
              <a:rPr lang="en-US" sz="4400" b="1" i="1" u="sng" dirty="0">
                <a:solidFill>
                  <a:srgbClr val="FFFF00"/>
                </a:solidFill>
              </a:rPr>
              <a:t>with</a:t>
            </a:r>
            <a:r>
              <a:rPr lang="en-US" sz="4400" dirty="0">
                <a:solidFill>
                  <a:srgbClr val="FFC000"/>
                </a:solidFill>
              </a:rPr>
              <a:t> the beast</a:t>
            </a:r>
            <a:r>
              <a:rPr lang="en-US" sz="4400" dirty="0">
                <a:solidFill>
                  <a:srgbClr val="FFC000"/>
                </a:solidFill>
                <a:latin typeface="arial" panose="020B0604020202020204" pitchFamily="34" charset="0"/>
              </a:rPr>
              <a:t>.”</a:t>
            </a:r>
          </a:p>
          <a:p>
            <a:pPr algn="ctr"/>
            <a:r>
              <a:rPr lang="en-US" sz="4400" dirty="0">
                <a:solidFill>
                  <a:schemeClr val="bg1"/>
                </a:solidFill>
                <a:latin typeface="arial" panose="020B0604020202020204" pitchFamily="34" charset="0"/>
              </a:rPr>
              <a:t>- Revelation 17:1</a:t>
            </a:r>
            <a:endParaRPr lang="en-US" sz="4400" dirty="0">
              <a:solidFill>
                <a:schemeClr val="bg1"/>
              </a:solidFill>
            </a:endParaRPr>
          </a:p>
        </p:txBody>
      </p:sp>
      <p:sp>
        <p:nvSpPr>
          <p:cNvPr id="3" name="AutoShape 2" descr="C:\Users\gwfin\Desktop\b032d7_6596ea9ab4b148b38c829f188ceb60b9_mv2.webp">
            <a:extLst>
              <a:ext uri="{FF2B5EF4-FFF2-40B4-BE49-F238E27FC236}">
                <a16:creationId xmlns:a16="http://schemas.microsoft.com/office/drawing/2014/main" id="{882FD2E1-F8ED-47CA-A359-7709AF8A24AB}"/>
              </a:ext>
            </a:extLst>
          </p:cNvPr>
          <p:cNvSpPr>
            <a:spLocks noChangeAspect="1" noChangeArrowheads="1"/>
          </p:cNvSpPr>
          <p:nvPr/>
        </p:nvSpPr>
        <p:spPr bwMode="auto">
          <a:xfrm>
            <a:off x="4191000" y="1524000"/>
            <a:ext cx="2057400" cy="2057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a:extLst>
              <a:ext uri="{FF2B5EF4-FFF2-40B4-BE49-F238E27FC236}">
                <a16:creationId xmlns:a16="http://schemas.microsoft.com/office/drawing/2014/main" id="{E53D0354-CC3C-408D-949C-F60F8484DB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 y="2526595"/>
            <a:ext cx="4953000" cy="3576378"/>
          </a:xfrm>
          <a:prstGeom prst="rect">
            <a:avLst/>
          </a:prstGeom>
        </p:spPr>
      </p:pic>
      <p:pic>
        <p:nvPicPr>
          <p:cNvPr id="7" name="Picture 4" descr="Image result for Balaur">
            <a:extLst>
              <a:ext uri="{FF2B5EF4-FFF2-40B4-BE49-F238E27FC236}">
                <a16:creationId xmlns:a16="http://schemas.microsoft.com/office/drawing/2014/main" id="{25538864-8BC8-4045-A529-D692EEA900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5550" y="755027"/>
            <a:ext cx="3448050" cy="2826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1647996"/>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6750" y="751346"/>
            <a:ext cx="10858500" cy="5355308"/>
          </a:xfrm>
          <a:prstGeom prst="rect">
            <a:avLst/>
          </a:prstGeom>
          <a:solidFill>
            <a:schemeClr val="tx2">
              <a:lumMod val="50000"/>
            </a:schemeClr>
          </a:solidFill>
        </p:spPr>
        <p:txBody>
          <a:bodyPr wrap="square" lIns="91436" tIns="45718" rIns="91436" bIns="45718">
            <a:spAutoFit/>
          </a:bodyPr>
          <a:lstStyle/>
          <a:p>
            <a:pPr algn="ctr"/>
            <a:r>
              <a:rPr lang="en-US" sz="5700" dirty="0">
                <a:solidFill>
                  <a:srgbClr val="FFC000"/>
                </a:solidFill>
                <a:latin typeface="Calibri" panose="020F0502020204030204" pitchFamily="34" charset="0"/>
                <a:cs typeface="Calibri" panose="020F0502020204030204" pitchFamily="34" charset="0"/>
              </a:rPr>
              <a:t>It appears that the ten kings will have some ruling power along with the Beast for a </a:t>
            </a:r>
            <a:r>
              <a:rPr lang="en-US" sz="5700" b="1" i="1" dirty="0">
                <a:solidFill>
                  <a:srgbClr val="FFFF00"/>
                </a:solidFill>
                <a:latin typeface="Calibri" panose="020F0502020204030204" pitchFamily="34" charset="0"/>
                <a:cs typeface="Calibri" panose="020F0502020204030204" pitchFamily="34" charset="0"/>
              </a:rPr>
              <a:t>short time</a:t>
            </a:r>
            <a:r>
              <a:rPr lang="en-US" sz="5700" dirty="0">
                <a:solidFill>
                  <a:srgbClr val="FFC000"/>
                </a:solidFill>
                <a:latin typeface="Calibri" panose="020F0502020204030204" pitchFamily="34" charset="0"/>
                <a:cs typeface="Calibri" panose="020F0502020204030204" pitchFamily="34" charset="0"/>
              </a:rPr>
              <a:t>. Because John reports that these ten kings will receive power for </a:t>
            </a:r>
            <a:r>
              <a:rPr lang="en-US" sz="5700" b="1" i="1" dirty="0">
                <a:solidFill>
                  <a:srgbClr val="FFFF00"/>
                </a:solidFill>
                <a:latin typeface="Calibri" panose="020F0502020204030204" pitchFamily="34" charset="0"/>
                <a:cs typeface="Calibri" panose="020F0502020204030204" pitchFamily="34" charset="0"/>
              </a:rPr>
              <a:t>“one hour” </a:t>
            </a:r>
            <a:r>
              <a:rPr lang="en-US" sz="5700" b="1" i="1" u="sng" dirty="0">
                <a:solidFill>
                  <a:srgbClr val="FFFF00"/>
                </a:solidFill>
                <a:latin typeface="Calibri" panose="020F0502020204030204" pitchFamily="34" charset="0"/>
                <a:cs typeface="Calibri" panose="020F0502020204030204" pitchFamily="34" charset="0"/>
              </a:rPr>
              <a:t>along with </a:t>
            </a:r>
            <a:r>
              <a:rPr lang="en-US" sz="5700" dirty="0">
                <a:solidFill>
                  <a:srgbClr val="FFFF00"/>
                </a:solidFill>
                <a:latin typeface="Calibri" panose="020F0502020204030204" pitchFamily="34" charset="0"/>
                <a:cs typeface="Calibri" panose="020F0502020204030204" pitchFamily="34" charset="0"/>
              </a:rPr>
              <a:t>the beast</a:t>
            </a:r>
            <a:r>
              <a:rPr lang="en-US" sz="5700" dirty="0">
                <a:solidFill>
                  <a:srgbClr val="FFC000"/>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1155502089"/>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0AE71CF-45BC-4A9B-8B9E-FC8C2346E409}"/>
              </a:ext>
            </a:extLst>
          </p:cNvPr>
          <p:cNvSpPr/>
          <p:nvPr/>
        </p:nvSpPr>
        <p:spPr>
          <a:xfrm>
            <a:off x="6096000" y="381000"/>
            <a:ext cx="5867400" cy="6186309"/>
          </a:xfrm>
          <a:prstGeom prst="rect">
            <a:avLst/>
          </a:prstGeom>
        </p:spPr>
        <p:txBody>
          <a:bodyPr wrap="square">
            <a:spAutoFit/>
          </a:bodyPr>
          <a:lstStyle/>
          <a:p>
            <a:pPr algn="ctr"/>
            <a:r>
              <a:rPr lang="en-US" sz="4400" dirty="0">
                <a:solidFill>
                  <a:srgbClr val="FFC000"/>
                </a:solidFill>
                <a:latin typeface="arial" panose="020B0604020202020204" pitchFamily="34" charset="0"/>
              </a:rPr>
              <a:t>“</a:t>
            </a:r>
            <a:r>
              <a:rPr lang="en-US" sz="4400" dirty="0">
                <a:solidFill>
                  <a:srgbClr val="FFC000"/>
                </a:solidFill>
              </a:rPr>
              <a:t>And the ten horns which thou </a:t>
            </a:r>
            <a:r>
              <a:rPr lang="en-US" sz="4400" dirty="0" err="1">
                <a:solidFill>
                  <a:srgbClr val="FFC000"/>
                </a:solidFill>
              </a:rPr>
              <a:t>sawest</a:t>
            </a:r>
            <a:r>
              <a:rPr lang="en-US" sz="4400" dirty="0">
                <a:solidFill>
                  <a:srgbClr val="FFC000"/>
                </a:solidFill>
              </a:rPr>
              <a:t> are ten kings, which have received no kingdom as yet; but receive power as kings </a:t>
            </a:r>
          </a:p>
          <a:p>
            <a:pPr algn="ctr"/>
            <a:r>
              <a:rPr lang="en-US" sz="4400" dirty="0">
                <a:solidFill>
                  <a:srgbClr val="FFC000"/>
                </a:solidFill>
              </a:rPr>
              <a:t>for </a:t>
            </a:r>
            <a:r>
              <a:rPr lang="en-US" sz="4400" b="1" i="1" dirty="0">
                <a:solidFill>
                  <a:srgbClr val="FFFF00"/>
                </a:solidFill>
              </a:rPr>
              <a:t>one</a:t>
            </a:r>
            <a:r>
              <a:rPr lang="en-US" sz="4400" i="1" dirty="0">
                <a:solidFill>
                  <a:srgbClr val="FFFF00"/>
                </a:solidFill>
              </a:rPr>
              <a:t> </a:t>
            </a:r>
            <a:r>
              <a:rPr lang="en-US" sz="4400" b="1" i="1" dirty="0">
                <a:solidFill>
                  <a:srgbClr val="FFFF00"/>
                </a:solidFill>
              </a:rPr>
              <a:t>hour</a:t>
            </a:r>
            <a:r>
              <a:rPr lang="en-US" sz="4400" dirty="0">
                <a:solidFill>
                  <a:srgbClr val="FFC000"/>
                </a:solidFill>
              </a:rPr>
              <a:t> </a:t>
            </a:r>
          </a:p>
          <a:p>
            <a:pPr algn="ctr"/>
            <a:r>
              <a:rPr lang="en-US" sz="4400" b="1" i="1" u="sng" dirty="0">
                <a:solidFill>
                  <a:srgbClr val="FFFF00"/>
                </a:solidFill>
              </a:rPr>
              <a:t>with</a:t>
            </a:r>
            <a:r>
              <a:rPr lang="en-US" sz="4400" dirty="0">
                <a:solidFill>
                  <a:srgbClr val="FFC000"/>
                </a:solidFill>
              </a:rPr>
              <a:t> the beast</a:t>
            </a:r>
            <a:r>
              <a:rPr lang="en-US" sz="4400" dirty="0">
                <a:solidFill>
                  <a:srgbClr val="FFC000"/>
                </a:solidFill>
                <a:latin typeface="arial" panose="020B0604020202020204" pitchFamily="34" charset="0"/>
              </a:rPr>
              <a:t>.”</a:t>
            </a:r>
          </a:p>
          <a:p>
            <a:pPr algn="ctr"/>
            <a:r>
              <a:rPr lang="en-US" sz="4400" dirty="0">
                <a:solidFill>
                  <a:schemeClr val="bg1"/>
                </a:solidFill>
                <a:latin typeface="arial" panose="020B0604020202020204" pitchFamily="34" charset="0"/>
              </a:rPr>
              <a:t>- Revelation 17:1</a:t>
            </a:r>
            <a:endParaRPr lang="en-US" sz="4400" dirty="0">
              <a:solidFill>
                <a:schemeClr val="bg1"/>
              </a:solidFill>
            </a:endParaRPr>
          </a:p>
        </p:txBody>
      </p:sp>
      <p:sp>
        <p:nvSpPr>
          <p:cNvPr id="3" name="AutoShape 2" descr="C:\Users\gwfin\Desktop\b032d7_6596ea9ab4b148b38c829f188ceb60b9_mv2.webp">
            <a:extLst>
              <a:ext uri="{FF2B5EF4-FFF2-40B4-BE49-F238E27FC236}">
                <a16:creationId xmlns:a16="http://schemas.microsoft.com/office/drawing/2014/main" id="{882FD2E1-F8ED-47CA-A359-7709AF8A24AB}"/>
              </a:ext>
            </a:extLst>
          </p:cNvPr>
          <p:cNvSpPr>
            <a:spLocks noChangeAspect="1" noChangeArrowheads="1"/>
          </p:cNvSpPr>
          <p:nvPr/>
        </p:nvSpPr>
        <p:spPr bwMode="auto">
          <a:xfrm>
            <a:off x="4191000" y="1524000"/>
            <a:ext cx="2057400" cy="2057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a:extLst>
              <a:ext uri="{FF2B5EF4-FFF2-40B4-BE49-F238E27FC236}">
                <a16:creationId xmlns:a16="http://schemas.microsoft.com/office/drawing/2014/main" id="{E53D0354-CC3C-408D-949C-F60F8484DB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 y="2526595"/>
            <a:ext cx="4953000" cy="3576378"/>
          </a:xfrm>
          <a:prstGeom prst="rect">
            <a:avLst/>
          </a:prstGeom>
        </p:spPr>
      </p:pic>
      <p:pic>
        <p:nvPicPr>
          <p:cNvPr id="7" name="Picture 4" descr="Image result for Balaur">
            <a:extLst>
              <a:ext uri="{FF2B5EF4-FFF2-40B4-BE49-F238E27FC236}">
                <a16:creationId xmlns:a16="http://schemas.microsoft.com/office/drawing/2014/main" id="{25538864-8BC8-4045-A529-D692EEA900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5550" y="755027"/>
            <a:ext cx="3448050" cy="2826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9270908"/>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700" y="151181"/>
            <a:ext cx="11658600" cy="6555637"/>
          </a:xfrm>
          <a:prstGeom prst="rect">
            <a:avLst/>
          </a:prstGeom>
          <a:solidFill>
            <a:schemeClr val="tx2">
              <a:lumMod val="50000"/>
            </a:schemeClr>
          </a:solidFill>
        </p:spPr>
        <p:txBody>
          <a:bodyPr wrap="square" lIns="91436" tIns="45718" rIns="91436" bIns="45718">
            <a:spAutoFit/>
          </a:bodyPr>
          <a:lstStyle/>
          <a:p>
            <a:pPr algn="ctr"/>
            <a:r>
              <a:rPr lang="en-US" sz="3500" dirty="0">
                <a:solidFill>
                  <a:srgbClr val="FFC000"/>
                </a:solidFill>
              </a:rPr>
              <a:t>And when might the ten kings gain sovereignty over these ten global economic regions? The beginning of the </a:t>
            </a:r>
            <a:r>
              <a:rPr lang="en-US" sz="3500" dirty="0">
                <a:solidFill>
                  <a:srgbClr val="FFFF00"/>
                </a:solidFill>
              </a:rPr>
              <a:t>70</a:t>
            </a:r>
            <a:r>
              <a:rPr lang="en-US" sz="3500" baseline="30000" dirty="0">
                <a:solidFill>
                  <a:srgbClr val="FFFF00"/>
                </a:solidFill>
              </a:rPr>
              <a:t>th</a:t>
            </a:r>
            <a:r>
              <a:rPr lang="en-US" sz="3500" dirty="0">
                <a:solidFill>
                  <a:srgbClr val="FFFF00"/>
                </a:solidFill>
              </a:rPr>
              <a:t> Seven </a:t>
            </a:r>
            <a:r>
              <a:rPr lang="en-US" sz="3500" dirty="0">
                <a:solidFill>
                  <a:srgbClr val="FFC000"/>
                </a:solidFill>
              </a:rPr>
              <a:t>those </a:t>
            </a:r>
            <a:r>
              <a:rPr lang="en-US" sz="3500" dirty="0">
                <a:solidFill>
                  <a:srgbClr val="FFFF00"/>
                </a:solidFill>
              </a:rPr>
              <a:t>final 7 years </a:t>
            </a:r>
            <a:r>
              <a:rPr lang="en-US" sz="3500" dirty="0">
                <a:solidFill>
                  <a:srgbClr val="FFC000"/>
                </a:solidFill>
              </a:rPr>
              <a:t>the </a:t>
            </a:r>
            <a:r>
              <a:rPr lang="en-US" sz="3500" dirty="0">
                <a:solidFill>
                  <a:srgbClr val="FFFF00"/>
                </a:solidFill>
              </a:rPr>
              <a:t>7 year covenant </a:t>
            </a:r>
            <a:r>
              <a:rPr lang="en-US" sz="3500" dirty="0">
                <a:solidFill>
                  <a:srgbClr val="FFC000"/>
                </a:solidFill>
              </a:rPr>
              <a:t>will be brokered by a false messiah. Apparently the </a:t>
            </a:r>
            <a:r>
              <a:rPr lang="en-US" sz="3500" dirty="0">
                <a:solidFill>
                  <a:srgbClr val="FFFF00"/>
                </a:solidFill>
              </a:rPr>
              <a:t>harlot</a:t>
            </a:r>
            <a:r>
              <a:rPr lang="en-US" sz="3500" dirty="0">
                <a:solidFill>
                  <a:srgbClr val="FFC000"/>
                </a:solidFill>
              </a:rPr>
              <a:t> John saw in Revelation 17 leads off as a shoe-in for the </a:t>
            </a:r>
            <a:r>
              <a:rPr lang="en-US" sz="3500" dirty="0">
                <a:solidFill>
                  <a:srgbClr val="FFFF00"/>
                </a:solidFill>
              </a:rPr>
              <a:t>New World Order</a:t>
            </a:r>
            <a:r>
              <a:rPr lang="en-US" sz="3500" dirty="0">
                <a:solidFill>
                  <a:srgbClr val="FFC000"/>
                </a:solidFill>
              </a:rPr>
              <a:t>. Three and a half years into the seven years the false messiah is possessed by the </a:t>
            </a:r>
            <a:r>
              <a:rPr lang="en-US" sz="3500" dirty="0">
                <a:solidFill>
                  <a:srgbClr val="FFFF00"/>
                </a:solidFill>
              </a:rPr>
              <a:t>beast demon of the Abyss or Bottomless Pit </a:t>
            </a:r>
            <a:r>
              <a:rPr lang="en-US" sz="3500" dirty="0">
                <a:solidFill>
                  <a:srgbClr val="FFC000"/>
                </a:solidFill>
              </a:rPr>
              <a:t>and is then  </a:t>
            </a:r>
            <a:r>
              <a:rPr lang="en-US" sz="3500" b="1" i="1" dirty="0">
                <a:solidFill>
                  <a:srgbClr val="FFFF00"/>
                </a:solidFill>
              </a:rPr>
              <a:t>revealed for the 666 beast he really is.</a:t>
            </a:r>
            <a:r>
              <a:rPr lang="en-US" sz="3500" dirty="0">
                <a:solidFill>
                  <a:srgbClr val="FFC000"/>
                </a:solidFill>
              </a:rPr>
              <a:t> He stops the daily sacrifices and commits the midweek </a:t>
            </a:r>
            <a:r>
              <a:rPr lang="en-US" sz="3500" dirty="0">
                <a:solidFill>
                  <a:srgbClr val="FFFF00"/>
                </a:solidFill>
              </a:rPr>
              <a:t>abomination of desolation</a:t>
            </a:r>
            <a:r>
              <a:rPr lang="en-US" sz="3500" dirty="0">
                <a:solidFill>
                  <a:srgbClr val="FFC000"/>
                </a:solidFill>
              </a:rPr>
              <a:t>. The harlot is nowhere to be seen. During the </a:t>
            </a:r>
            <a:r>
              <a:rPr lang="en-US" sz="3500" dirty="0">
                <a:solidFill>
                  <a:srgbClr val="FFFF00"/>
                </a:solidFill>
              </a:rPr>
              <a:t>second half </a:t>
            </a:r>
            <a:r>
              <a:rPr lang="en-US" sz="3500" dirty="0">
                <a:solidFill>
                  <a:srgbClr val="FFC000"/>
                </a:solidFill>
              </a:rPr>
              <a:t>of those </a:t>
            </a:r>
            <a:r>
              <a:rPr lang="en-US" sz="3500" dirty="0">
                <a:solidFill>
                  <a:srgbClr val="FFFF00"/>
                </a:solidFill>
              </a:rPr>
              <a:t>final 7 years </a:t>
            </a:r>
            <a:r>
              <a:rPr lang="en-US" sz="3500" dirty="0">
                <a:solidFill>
                  <a:srgbClr val="FFC000"/>
                </a:solidFill>
              </a:rPr>
              <a:t>he </a:t>
            </a:r>
            <a:r>
              <a:rPr lang="en-US" sz="3500" dirty="0">
                <a:solidFill>
                  <a:srgbClr val="FFFF00"/>
                </a:solidFill>
              </a:rPr>
              <a:t>assumes power in his own right</a:t>
            </a:r>
            <a:r>
              <a:rPr lang="en-US" sz="3500" dirty="0">
                <a:solidFill>
                  <a:srgbClr val="FFC000"/>
                </a:solidFill>
              </a:rPr>
              <a:t>. </a:t>
            </a:r>
          </a:p>
        </p:txBody>
      </p:sp>
    </p:spTree>
    <p:extLst>
      <p:ext uri="{BB962C8B-B14F-4D97-AF65-F5344CB8AC3E}">
        <p14:creationId xmlns:p14="http://schemas.microsoft.com/office/powerpoint/2010/main" val="1129752023"/>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6200C0F-5808-45D8-A5AC-439C8FA74D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557406269"/>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52425" y="159490"/>
            <a:ext cx="11487150" cy="653902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3800" dirty="0">
                <a:solidFill>
                  <a:srgbClr val="FFC000"/>
                </a:solidFill>
              </a:rPr>
              <a:t>Here again are the four beasts of </a:t>
            </a:r>
            <a:r>
              <a:rPr lang="en-US" altLang="en-US" sz="3800" dirty="0">
                <a:solidFill>
                  <a:schemeClr val="bg1"/>
                </a:solidFill>
              </a:rPr>
              <a:t>Daniel </a:t>
            </a:r>
            <a:r>
              <a:rPr lang="en-US" altLang="en-US" sz="3800" dirty="0" err="1">
                <a:solidFill>
                  <a:schemeClr val="bg1"/>
                </a:solidFill>
              </a:rPr>
              <a:t>ch.</a:t>
            </a:r>
            <a:r>
              <a:rPr lang="en-US" altLang="en-US" sz="3800" dirty="0">
                <a:solidFill>
                  <a:schemeClr val="bg1"/>
                </a:solidFill>
              </a:rPr>
              <a:t> 7</a:t>
            </a:r>
            <a:r>
              <a:rPr lang="en-US" altLang="en-US" sz="3800" dirty="0">
                <a:solidFill>
                  <a:srgbClr val="FFC000"/>
                </a:solidFill>
              </a:rPr>
              <a:t> that Daniel saw in that night vision over </a:t>
            </a:r>
            <a:r>
              <a:rPr lang="en-US" altLang="en-US" sz="3800" b="1" i="1" dirty="0">
                <a:solidFill>
                  <a:srgbClr val="FFC000"/>
                </a:solidFill>
              </a:rPr>
              <a:t>2550 years ago</a:t>
            </a:r>
            <a:r>
              <a:rPr lang="en-US" altLang="en-US" sz="3800" dirty="0">
                <a:solidFill>
                  <a:srgbClr val="FFC000"/>
                </a:solidFill>
              </a:rPr>
              <a:t>. Again we see a </a:t>
            </a:r>
            <a:r>
              <a:rPr lang="en-US" altLang="en-US" sz="3800" dirty="0">
                <a:solidFill>
                  <a:srgbClr val="FFFF00"/>
                </a:solidFill>
              </a:rPr>
              <a:t>lion</a:t>
            </a:r>
            <a:r>
              <a:rPr lang="en-US" altLang="en-US" sz="3800" dirty="0">
                <a:solidFill>
                  <a:srgbClr val="FFC000"/>
                </a:solidFill>
              </a:rPr>
              <a:t>, a </a:t>
            </a:r>
            <a:r>
              <a:rPr lang="en-US" altLang="en-US" sz="3800" dirty="0">
                <a:solidFill>
                  <a:srgbClr val="FFFF00"/>
                </a:solidFill>
              </a:rPr>
              <a:t>bear</a:t>
            </a:r>
            <a:r>
              <a:rPr lang="en-US" altLang="en-US" sz="3800" dirty="0">
                <a:solidFill>
                  <a:srgbClr val="FFC000"/>
                </a:solidFill>
              </a:rPr>
              <a:t>, and a </a:t>
            </a:r>
            <a:r>
              <a:rPr lang="en-US" altLang="en-US" sz="3800" dirty="0">
                <a:solidFill>
                  <a:srgbClr val="FFFF00"/>
                </a:solidFill>
              </a:rPr>
              <a:t>leopard</a:t>
            </a:r>
            <a:r>
              <a:rPr lang="en-US" altLang="en-US" sz="3800" dirty="0">
                <a:solidFill>
                  <a:srgbClr val="FFC000"/>
                </a:solidFill>
              </a:rPr>
              <a:t>. Most students of Bible prophecy consider that the </a:t>
            </a:r>
            <a:r>
              <a:rPr lang="en-US" altLang="en-US" sz="3800" b="1" i="1" dirty="0">
                <a:solidFill>
                  <a:srgbClr val="FFFF00"/>
                </a:solidFill>
              </a:rPr>
              <a:t>fourth beast </a:t>
            </a:r>
            <a:r>
              <a:rPr lang="en-US" altLang="en-US" sz="3800" dirty="0">
                <a:solidFill>
                  <a:srgbClr val="FFC000"/>
                </a:solidFill>
              </a:rPr>
              <a:t>with the </a:t>
            </a:r>
            <a:r>
              <a:rPr lang="en-US" altLang="en-US" sz="3800" b="1" i="1" dirty="0">
                <a:solidFill>
                  <a:srgbClr val="FFFF00"/>
                </a:solidFill>
              </a:rPr>
              <a:t>ten horns</a:t>
            </a:r>
            <a:r>
              <a:rPr lang="en-US" altLang="en-US" sz="3800" b="1" i="1" dirty="0">
                <a:solidFill>
                  <a:srgbClr val="FFC000"/>
                </a:solidFill>
              </a:rPr>
              <a:t> </a:t>
            </a:r>
            <a:r>
              <a:rPr lang="en-US" altLang="en-US" sz="3800" dirty="0">
                <a:solidFill>
                  <a:srgbClr val="FFC000"/>
                </a:solidFill>
              </a:rPr>
              <a:t>represents the future </a:t>
            </a:r>
            <a:r>
              <a:rPr lang="en-US" altLang="en-US" sz="3800" b="1" i="1" dirty="0">
                <a:solidFill>
                  <a:srgbClr val="FFFF00"/>
                </a:solidFill>
              </a:rPr>
              <a:t>New World Order </a:t>
            </a:r>
            <a:r>
              <a:rPr lang="en-US" altLang="en-US" sz="3800" dirty="0">
                <a:solidFill>
                  <a:srgbClr val="FFC000"/>
                </a:solidFill>
              </a:rPr>
              <a:t>that will open up in the </a:t>
            </a:r>
            <a:r>
              <a:rPr lang="en-US" altLang="en-US" sz="3800" dirty="0">
                <a:solidFill>
                  <a:srgbClr val="FFFF00"/>
                </a:solidFill>
              </a:rPr>
              <a:t>70</a:t>
            </a:r>
            <a:r>
              <a:rPr lang="en-US" altLang="en-US" sz="3800" baseline="30000" dirty="0">
                <a:solidFill>
                  <a:srgbClr val="FFFF00"/>
                </a:solidFill>
              </a:rPr>
              <a:t>th</a:t>
            </a:r>
            <a:r>
              <a:rPr lang="en-US" altLang="en-US" sz="3800" dirty="0">
                <a:solidFill>
                  <a:srgbClr val="FFFF00"/>
                </a:solidFill>
              </a:rPr>
              <a:t> Week of Daniel</a:t>
            </a:r>
            <a:r>
              <a:rPr lang="en-US" altLang="en-US" sz="3800" dirty="0">
                <a:solidFill>
                  <a:srgbClr val="FFC000"/>
                </a:solidFill>
              </a:rPr>
              <a:t>, to occupy those </a:t>
            </a:r>
          </a:p>
          <a:p>
            <a:pPr algn="ctr" eaLnBrk="1" hangingPunct="1">
              <a:spcBef>
                <a:spcPct val="0"/>
              </a:spcBef>
              <a:buFontTx/>
              <a:buNone/>
            </a:pPr>
            <a:r>
              <a:rPr lang="en-US" altLang="en-US" sz="3800" dirty="0">
                <a:solidFill>
                  <a:srgbClr val="FFFF00"/>
                </a:solidFill>
              </a:rPr>
              <a:t>final 7 years of this age</a:t>
            </a:r>
            <a:r>
              <a:rPr lang="en-US" altLang="en-US" sz="3800" dirty="0">
                <a:solidFill>
                  <a:srgbClr val="FFC000"/>
                </a:solidFill>
              </a:rPr>
              <a:t>. This is also a well established interpretation among Bible prophecy teachers and commentators. It is Biblically well founded. So it is extremely important that we look into the disposition of the </a:t>
            </a:r>
            <a:r>
              <a:rPr lang="en-US" altLang="en-US" sz="3800" dirty="0">
                <a:solidFill>
                  <a:srgbClr val="FFFF00"/>
                </a:solidFill>
              </a:rPr>
              <a:t>first three beasts </a:t>
            </a:r>
            <a:r>
              <a:rPr lang="en-US" altLang="en-US" sz="3800" dirty="0">
                <a:solidFill>
                  <a:srgbClr val="FFC000"/>
                </a:solidFill>
              </a:rPr>
              <a:t>with respect to this </a:t>
            </a:r>
            <a:r>
              <a:rPr lang="en-US" altLang="en-US" sz="3800" dirty="0">
                <a:solidFill>
                  <a:srgbClr val="FFFF00"/>
                </a:solidFill>
              </a:rPr>
              <a:t>fourth beast</a:t>
            </a:r>
            <a:r>
              <a:rPr lang="en-US" altLang="en-US" sz="3800" dirty="0">
                <a:solidFill>
                  <a:srgbClr val="FFC000"/>
                </a:solidFill>
              </a:rPr>
              <a:t>.</a:t>
            </a:r>
          </a:p>
        </p:txBody>
      </p:sp>
    </p:spTree>
    <p:extLst>
      <p:ext uri="{BB962C8B-B14F-4D97-AF65-F5344CB8AC3E}">
        <p14:creationId xmlns:p14="http://schemas.microsoft.com/office/powerpoint/2010/main" val="3784177114"/>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charlestinsley.files.wordpress.com/2014/04/4-beasts_danie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4880" y="457200"/>
            <a:ext cx="10302240" cy="5943600"/>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a:extLst>
              <a:ext uri="{FF2B5EF4-FFF2-40B4-BE49-F238E27FC236}">
                <a16:creationId xmlns:a16="http://schemas.microsoft.com/office/drawing/2014/main" id="{93483E16-D27A-4540-BAA2-D0776EEB6B91}"/>
              </a:ext>
            </a:extLst>
          </p:cNvPr>
          <p:cNvSpPr/>
          <p:nvPr/>
        </p:nvSpPr>
        <p:spPr>
          <a:xfrm>
            <a:off x="1009976" y="35410"/>
            <a:ext cx="3124200" cy="3926990"/>
          </a:xfrm>
          <a:prstGeom prst="ellipse">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E1990122-C650-4940-9895-1EEE0311186C}"/>
              </a:ext>
            </a:extLst>
          </p:cNvPr>
          <p:cNvSpPr txBox="1"/>
          <p:nvPr/>
        </p:nvSpPr>
        <p:spPr>
          <a:xfrm>
            <a:off x="1143000" y="2362200"/>
            <a:ext cx="1364476" cy="954107"/>
          </a:xfrm>
          <a:prstGeom prst="rect">
            <a:avLst/>
          </a:prstGeom>
          <a:noFill/>
        </p:spPr>
        <p:txBody>
          <a:bodyPr wrap="none" rtlCol="0">
            <a:spAutoFit/>
          </a:bodyPr>
          <a:lstStyle/>
          <a:p>
            <a:r>
              <a:rPr lang="en-US" sz="2800" b="1" i="1" dirty="0">
                <a:solidFill>
                  <a:srgbClr val="FFC000"/>
                </a:solidFill>
              </a:rPr>
              <a:t>NWO</a:t>
            </a:r>
          </a:p>
          <a:p>
            <a:r>
              <a:rPr lang="en-US" sz="2800" b="1" i="1" dirty="0">
                <a:solidFill>
                  <a:srgbClr val="FFC000"/>
                </a:solidFill>
              </a:rPr>
              <a:t>  Beast</a:t>
            </a:r>
          </a:p>
        </p:txBody>
      </p:sp>
    </p:spTree>
    <p:extLst>
      <p:ext uri="{BB962C8B-B14F-4D97-AF65-F5344CB8AC3E}">
        <p14:creationId xmlns:p14="http://schemas.microsoft.com/office/powerpoint/2010/main" val="4231968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226" name="Picture 2" descr="D:\00 IMAGES for PowerPoint\do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1999"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2686983"/>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495300" y="467266"/>
            <a:ext cx="1120140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400" dirty="0">
                <a:solidFill>
                  <a:srgbClr val="FFC000"/>
                </a:solidFill>
              </a:rPr>
              <a:t>So what can we say about the </a:t>
            </a:r>
            <a:r>
              <a:rPr lang="en-US" altLang="en-US" sz="5400" dirty="0">
                <a:solidFill>
                  <a:srgbClr val="FFFF00"/>
                </a:solidFill>
              </a:rPr>
              <a:t>first three beasts</a:t>
            </a:r>
            <a:r>
              <a:rPr lang="en-US" altLang="en-US" sz="5400" dirty="0">
                <a:solidFill>
                  <a:srgbClr val="FFC000"/>
                </a:solidFill>
              </a:rPr>
              <a:t>, the ones we see here? What major powers might they represent? Well, as we shall discover, there are actually </a:t>
            </a:r>
            <a:r>
              <a:rPr lang="en-US" altLang="en-US" sz="5400" b="1" i="1" dirty="0">
                <a:solidFill>
                  <a:srgbClr val="FFFF00"/>
                </a:solidFill>
              </a:rPr>
              <a:t>five nations </a:t>
            </a:r>
            <a:r>
              <a:rPr lang="en-US" altLang="en-US" sz="5400" dirty="0">
                <a:solidFill>
                  <a:srgbClr val="FFC000"/>
                </a:solidFill>
              </a:rPr>
              <a:t>involved here. And in this study we are going </a:t>
            </a:r>
          </a:p>
          <a:p>
            <a:pPr algn="ctr" eaLnBrk="1" hangingPunct="1">
              <a:spcBef>
                <a:spcPct val="0"/>
              </a:spcBef>
              <a:buFontTx/>
              <a:buNone/>
            </a:pPr>
            <a:r>
              <a:rPr lang="en-US" altLang="en-US" sz="5400" dirty="0">
                <a:solidFill>
                  <a:srgbClr val="FFC000"/>
                </a:solidFill>
              </a:rPr>
              <a:t>to find out just who they are.</a:t>
            </a:r>
          </a:p>
        </p:txBody>
      </p:sp>
    </p:spTree>
    <p:extLst>
      <p:ext uri="{BB962C8B-B14F-4D97-AF65-F5344CB8AC3E}">
        <p14:creationId xmlns:p14="http://schemas.microsoft.com/office/powerpoint/2010/main" val="2697263229"/>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gwfin_000.Samsung-Laptop\Desktop\three-beast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4481"/>
            <a:ext cx="10287000" cy="6881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0603199"/>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04800" y="159490"/>
            <a:ext cx="11582400" cy="653902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3700" dirty="0">
                <a:solidFill>
                  <a:srgbClr val="FFC000"/>
                </a:solidFill>
              </a:rPr>
              <a:t>The first great commentary on the English Bible was published by </a:t>
            </a:r>
            <a:r>
              <a:rPr lang="en-US" altLang="en-US" sz="3700" dirty="0">
                <a:solidFill>
                  <a:srgbClr val="FFFF00"/>
                </a:solidFill>
              </a:rPr>
              <a:t>Matthew Henry</a:t>
            </a:r>
            <a:r>
              <a:rPr lang="en-US" altLang="en-US" sz="3700" dirty="0">
                <a:solidFill>
                  <a:srgbClr val="FFC000"/>
                </a:solidFill>
              </a:rPr>
              <a:t> back in 1710. 300 years </a:t>
            </a:r>
          </a:p>
          <a:p>
            <a:pPr algn="ctr" eaLnBrk="1" hangingPunct="1">
              <a:spcBef>
                <a:spcPct val="0"/>
              </a:spcBef>
              <a:buNone/>
            </a:pPr>
            <a:r>
              <a:rPr lang="en-US" altLang="en-US" sz="3700" dirty="0">
                <a:solidFill>
                  <a:srgbClr val="FFC000"/>
                </a:solidFill>
              </a:rPr>
              <a:t>ago the </a:t>
            </a:r>
            <a:r>
              <a:rPr lang="en-US" altLang="en-US" sz="3700" dirty="0">
                <a:solidFill>
                  <a:srgbClr val="FFFF00"/>
                </a:solidFill>
              </a:rPr>
              <a:t>modern super-powers </a:t>
            </a:r>
            <a:r>
              <a:rPr lang="en-US" altLang="en-US" sz="3700" dirty="0">
                <a:solidFill>
                  <a:srgbClr val="FFC000"/>
                </a:solidFill>
              </a:rPr>
              <a:t>we see today had not yet emerged into history. So the early Bible commentators looking for major empires to fit the </a:t>
            </a:r>
            <a:r>
              <a:rPr lang="en-US" altLang="en-US" sz="3700" dirty="0">
                <a:solidFill>
                  <a:schemeClr val="bg1"/>
                </a:solidFill>
              </a:rPr>
              <a:t>Daniel 7 </a:t>
            </a:r>
            <a:r>
              <a:rPr lang="en-US" altLang="en-US" sz="3700" dirty="0">
                <a:solidFill>
                  <a:srgbClr val="FFC000"/>
                </a:solidFill>
              </a:rPr>
              <a:t>prophecy would have seen none back in their day. They may not </a:t>
            </a:r>
          </a:p>
          <a:p>
            <a:pPr algn="ctr" eaLnBrk="1" hangingPunct="1">
              <a:spcBef>
                <a:spcPct val="0"/>
              </a:spcBef>
              <a:buNone/>
            </a:pPr>
            <a:r>
              <a:rPr lang="en-US" altLang="en-US" sz="3700" dirty="0">
                <a:solidFill>
                  <a:srgbClr val="FFC000"/>
                </a:solidFill>
              </a:rPr>
              <a:t>have considered the possibility that these beasts were big unified super-powers </a:t>
            </a:r>
            <a:r>
              <a:rPr lang="en-US" altLang="en-US" sz="3700" dirty="0">
                <a:solidFill>
                  <a:srgbClr val="FFFF00"/>
                </a:solidFill>
              </a:rPr>
              <a:t>yet to emerge </a:t>
            </a:r>
            <a:r>
              <a:rPr lang="en-US" altLang="en-US" sz="3700" dirty="0">
                <a:solidFill>
                  <a:srgbClr val="FFC000"/>
                </a:solidFill>
              </a:rPr>
              <a:t>in the future. Clearly this was beyond their view. Perhaps this was why they were inclined look back in time and speculate that the </a:t>
            </a:r>
          </a:p>
          <a:p>
            <a:pPr algn="ctr" eaLnBrk="1" hangingPunct="1">
              <a:spcBef>
                <a:spcPct val="0"/>
              </a:spcBef>
              <a:buNone/>
            </a:pPr>
            <a:r>
              <a:rPr lang="en-US" altLang="en-US" sz="3700" dirty="0">
                <a:solidFill>
                  <a:srgbClr val="FFC000"/>
                </a:solidFill>
              </a:rPr>
              <a:t>first three beasts probably symbolized ancient empires. </a:t>
            </a:r>
          </a:p>
        </p:txBody>
      </p:sp>
    </p:spTree>
    <p:extLst>
      <p:ext uri="{BB962C8B-B14F-4D97-AF65-F5344CB8AC3E}">
        <p14:creationId xmlns:p14="http://schemas.microsoft.com/office/powerpoint/2010/main" val="265952601"/>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0946" name="Picture 2" descr="http://savouringthegospel.files.wordpress.com/2012/02/protestantism-matthew-henr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800"/>
            <a:ext cx="5715000" cy="623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0947" name="TextBox 1"/>
          <p:cNvSpPr txBox="1">
            <a:spLocks noChangeArrowheads="1"/>
          </p:cNvSpPr>
          <p:nvPr/>
        </p:nvSpPr>
        <p:spPr bwMode="auto">
          <a:xfrm>
            <a:off x="7162800" y="620714"/>
            <a:ext cx="3657600" cy="2308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p>
            <a:pPr algn="ctr"/>
            <a:r>
              <a:rPr lang="en-US" altLang="en-US" sz="3600" b="1" dirty="0">
                <a:solidFill>
                  <a:srgbClr val="002060"/>
                </a:solidFill>
              </a:rPr>
              <a:t>Matthew Henry </a:t>
            </a:r>
            <a:r>
              <a:rPr lang="en-US" altLang="en-US" sz="3600" dirty="0">
                <a:solidFill>
                  <a:srgbClr val="002060"/>
                </a:solidFill>
              </a:rPr>
              <a:t>English Bible commentator</a:t>
            </a:r>
          </a:p>
          <a:p>
            <a:pPr algn="ctr"/>
            <a:r>
              <a:rPr lang="en-US" altLang="en-US" sz="3600" dirty="0">
                <a:solidFill>
                  <a:srgbClr val="002060"/>
                </a:solidFill>
              </a:rPr>
              <a:t>1662- 1714</a:t>
            </a:r>
          </a:p>
        </p:txBody>
      </p:sp>
      <p:pic>
        <p:nvPicPr>
          <p:cNvPr id="210948" name="Picture 4" descr="http://www.scripturetruth.com/images/Matthew%20Henry%20%206%20Vol%20Se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500" y="3265487"/>
            <a:ext cx="56007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https://charlestinsley.files.wordpress.com/2014/04/4-beasts_daniel.jpg">
            <a:extLst>
              <a:ext uri="{FF2B5EF4-FFF2-40B4-BE49-F238E27FC236}">
                <a16:creationId xmlns:a16="http://schemas.microsoft.com/office/drawing/2014/main" id="{88C812FA-563E-4AD5-BDB1-97AF74C5AB0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6500" y="304799"/>
            <a:ext cx="5600700" cy="2775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6754561"/>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42900" y="221045"/>
            <a:ext cx="11506200" cy="6262021"/>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000" dirty="0">
                <a:solidFill>
                  <a:srgbClr val="FFC000"/>
                </a:solidFill>
              </a:rPr>
              <a:t>In the time of </a:t>
            </a:r>
            <a:r>
              <a:rPr lang="en-US" altLang="en-US" sz="4000" dirty="0">
                <a:solidFill>
                  <a:srgbClr val="FFFF00"/>
                </a:solidFill>
              </a:rPr>
              <a:t>Matthew Henry </a:t>
            </a:r>
            <a:r>
              <a:rPr lang="en-US" altLang="en-US" sz="4000" dirty="0">
                <a:solidFill>
                  <a:srgbClr val="FFC000"/>
                </a:solidFill>
              </a:rPr>
              <a:t>the unifications </a:t>
            </a:r>
          </a:p>
          <a:p>
            <a:pPr algn="ctr" eaLnBrk="1" hangingPunct="1">
              <a:spcBef>
                <a:spcPct val="0"/>
              </a:spcBef>
              <a:buFontTx/>
              <a:buNone/>
            </a:pPr>
            <a:r>
              <a:rPr lang="en-US" altLang="en-US" sz="4000" dirty="0">
                <a:solidFill>
                  <a:srgbClr val="FFC000"/>
                </a:solidFill>
              </a:rPr>
              <a:t>of Western nations by men like Cromwell, Bismarck, </a:t>
            </a:r>
          </a:p>
          <a:p>
            <a:pPr algn="ctr" eaLnBrk="1" hangingPunct="1">
              <a:spcBef>
                <a:spcPct val="0"/>
              </a:spcBef>
              <a:buFontTx/>
              <a:buNone/>
            </a:pPr>
            <a:r>
              <a:rPr lang="en-US" altLang="en-US" sz="4000" dirty="0">
                <a:solidFill>
                  <a:srgbClr val="FFC000"/>
                </a:solidFill>
              </a:rPr>
              <a:t>and Mazzini had not yet occurred. The great empires pushing for global dominion in the modern era had not yet emerged onto the world scene. So Matthew Henry’s conclusion was that the first three beasts had to be </a:t>
            </a:r>
            <a:r>
              <a:rPr lang="en-US" altLang="en-US" sz="4000" b="1" i="1" dirty="0">
                <a:solidFill>
                  <a:srgbClr val="FFC000"/>
                </a:solidFill>
              </a:rPr>
              <a:t>great empires of the past</a:t>
            </a:r>
            <a:r>
              <a:rPr lang="en-US" altLang="en-US" sz="4000" dirty="0">
                <a:solidFill>
                  <a:srgbClr val="FFC000"/>
                </a:solidFill>
              </a:rPr>
              <a:t>. He identified the beasts of </a:t>
            </a:r>
            <a:r>
              <a:rPr lang="en-US" altLang="en-US" sz="4000" dirty="0">
                <a:solidFill>
                  <a:schemeClr val="bg1"/>
                </a:solidFill>
              </a:rPr>
              <a:t>Daniel 7</a:t>
            </a:r>
            <a:r>
              <a:rPr lang="en-US" altLang="en-US" sz="4000" dirty="0">
                <a:solidFill>
                  <a:srgbClr val="FFC000"/>
                </a:solidFill>
              </a:rPr>
              <a:t> as the empires of </a:t>
            </a:r>
            <a:r>
              <a:rPr lang="en-US" altLang="en-US" sz="4000" dirty="0">
                <a:solidFill>
                  <a:srgbClr val="FFFF00"/>
                </a:solidFill>
              </a:rPr>
              <a:t>Babylon, </a:t>
            </a:r>
            <a:r>
              <a:rPr lang="en-US" altLang="en-US" sz="4000" dirty="0" err="1">
                <a:solidFill>
                  <a:srgbClr val="FFFF00"/>
                </a:solidFill>
              </a:rPr>
              <a:t>Medo</a:t>
            </a:r>
            <a:r>
              <a:rPr lang="en-US" altLang="en-US" sz="4000" dirty="0">
                <a:solidFill>
                  <a:srgbClr val="FFFF00"/>
                </a:solidFill>
              </a:rPr>
              <a:t>-Persia, Greece, and Rome</a:t>
            </a:r>
            <a:r>
              <a:rPr lang="en-US" altLang="en-US" sz="4000" dirty="0">
                <a:solidFill>
                  <a:srgbClr val="FFC000"/>
                </a:solidFill>
              </a:rPr>
              <a:t>, as seen on the statue </a:t>
            </a:r>
          </a:p>
          <a:p>
            <a:pPr algn="ctr" eaLnBrk="1" hangingPunct="1">
              <a:spcBef>
                <a:spcPct val="0"/>
              </a:spcBef>
              <a:buFontTx/>
              <a:buNone/>
            </a:pPr>
            <a:r>
              <a:rPr lang="en-US" altLang="en-US" sz="4000" dirty="0">
                <a:solidFill>
                  <a:srgbClr val="FFC000"/>
                </a:solidFill>
              </a:rPr>
              <a:t>from King Nebuchadnezzar’s dream in </a:t>
            </a:r>
            <a:r>
              <a:rPr lang="en-US" altLang="en-US" sz="4000" dirty="0">
                <a:solidFill>
                  <a:schemeClr val="bg1"/>
                </a:solidFill>
              </a:rPr>
              <a:t>Daniel 2</a:t>
            </a:r>
            <a:r>
              <a:rPr lang="en-US" altLang="en-US" sz="4000" dirty="0">
                <a:solidFill>
                  <a:srgbClr val="FFC000"/>
                </a:solidFill>
              </a:rPr>
              <a:t>.</a:t>
            </a:r>
          </a:p>
        </p:txBody>
      </p:sp>
    </p:spTree>
    <p:extLst>
      <p:ext uri="{BB962C8B-B14F-4D97-AF65-F5344CB8AC3E}">
        <p14:creationId xmlns:p14="http://schemas.microsoft.com/office/powerpoint/2010/main" val="4226581042"/>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3490" name="Picture 2" descr="C:\Users\gwfin_000.Samsung-Laptop\Desktop\daniel-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47398"/>
            <a:ext cx="10820400" cy="68025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982409"/>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81000" y="398017"/>
            <a:ext cx="11506200" cy="601580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800" dirty="0">
                <a:solidFill>
                  <a:srgbClr val="FFC000"/>
                </a:solidFill>
              </a:rPr>
              <a:t>In the 19</a:t>
            </a:r>
            <a:r>
              <a:rPr lang="en-US" altLang="en-US" sz="4800" baseline="30000" dirty="0">
                <a:solidFill>
                  <a:srgbClr val="FFC000"/>
                </a:solidFill>
              </a:rPr>
              <a:t>th</a:t>
            </a:r>
            <a:r>
              <a:rPr lang="en-US" altLang="en-US" sz="4800" dirty="0">
                <a:solidFill>
                  <a:srgbClr val="FFC000"/>
                </a:solidFill>
              </a:rPr>
              <a:t> and 20</a:t>
            </a:r>
            <a:r>
              <a:rPr lang="en-US" altLang="en-US" sz="4800" baseline="30000" dirty="0">
                <a:solidFill>
                  <a:srgbClr val="FFC000"/>
                </a:solidFill>
              </a:rPr>
              <a:t>th</a:t>
            </a:r>
            <a:r>
              <a:rPr lang="en-US" altLang="en-US" sz="4800" dirty="0">
                <a:solidFill>
                  <a:srgbClr val="FFC000"/>
                </a:solidFill>
              </a:rPr>
              <a:t> Centuries Bible prophecy teachers saw the connection between the </a:t>
            </a:r>
            <a:r>
              <a:rPr lang="en-US" altLang="en-US" sz="4800" b="1" i="1" dirty="0">
                <a:solidFill>
                  <a:srgbClr val="FFFF00"/>
                </a:solidFill>
              </a:rPr>
              <a:t>ten toes </a:t>
            </a:r>
            <a:r>
              <a:rPr lang="en-US" altLang="en-US" sz="4800" dirty="0">
                <a:solidFill>
                  <a:srgbClr val="FFC000"/>
                </a:solidFill>
              </a:rPr>
              <a:t>on the image in </a:t>
            </a:r>
            <a:r>
              <a:rPr lang="en-US" altLang="en-US" sz="4800" dirty="0">
                <a:solidFill>
                  <a:schemeClr val="bg1"/>
                </a:solidFill>
              </a:rPr>
              <a:t>Daniel 2</a:t>
            </a:r>
            <a:r>
              <a:rPr lang="en-US" altLang="en-US" sz="4800" dirty="0">
                <a:solidFill>
                  <a:srgbClr val="FFC000"/>
                </a:solidFill>
              </a:rPr>
              <a:t> and </a:t>
            </a:r>
            <a:r>
              <a:rPr lang="en-US" altLang="en-US" sz="4800" b="1" i="1" dirty="0">
                <a:solidFill>
                  <a:srgbClr val="FFFF00"/>
                </a:solidFill>
              </a:rPr>
              <a:t>ten horns </a:t>
            </a:r>
            <a:r>
              <a:rPr lang="en-US" altLang="en-US" sz="4800" dirty="0">
                <a:solidFill>
                  <a:srgbClr val="FFC000"/>
                </a:solidFill>
              </a:rPr>
              <a:t>on the fourth beast of </a:t>
            </a:r>
            <a:r>
              <a:rPr lang="en-US" altLang="en-US" sz="4800" dirty="0">
                <a:solidFill>
                  <a:schemeClr val="bg1"/>
                </a:solidFill>
              </a:rPr>
              <a:t>Daniel 7</a:t>
            </a:r>
            <a:r>
              <a:rPr lang="en-US" altLang="en-US" sz="4800" dirty="0">
                <a:solidFill>
                  <a:srgbClr val="FFC000"/>
                </a:solidFill>
              </a:rPr>
              <a:t>. They surmised, quite correctly, that these were gentile powers of the </a:t>
            </a:r>
            <a:r>
              <a:rPr lang="en-US" altLang="en-US" sz="4800" dirty="0">
                <a:solidFill>
                  <a:srgbClr val="FFFF00"/>
                </a:solidFill>
              </a:rPr>
              <a:t>latter days</a:t>
            </a:r>
            <a:r>
              <a:rPr lang="en-US" altLang="en-US" sz="4800" dirty="0">
                <a:solidFill>
                  <a:srgbClr val="FFC000"/>
                </a:solidFill>
              </a:rPr>
              <a:t>. So there was indeed a valid connection here, but </a:t>
            </a:r>
          </a:p>
          <a:p>
            <a:pPr algn="ctr" eaLnBrk="1" hangingPunct="1">
              <a:spcBef>
                <a:spcPct val="0"/>
              </a:spcBef>
              <a:buFontTx/>
              <a:buNone/>
            </a:pPr>
            <a:r>
              <a:rPr lang="en-US" altLang="en-US" sz="4800" dirty="0">
                <a:solidFill>
                  <a:srgbClr val="FFC000"/>
                </a:solidFill>
              </a:rPr>
              <a:t>only at the </a:t>
            </a:r>
            <a:r>
              <a:rPr lang="en-US" altLang="en-US" sz="4800" i="1" dirty="0">
                <a:solidFill>
                  <a:srgbClr val="FFFF00"/>
                </a:solidFill>
              </a:rPr>
              <a:t>very end </a:t>
            </a:r>
            <a:r>
              <a:rPr lang="en-US" altLang="en-US" sz="4800" dirty="0">
                <a:solidFill>
                  <a:srgbClr val="FFC000"/>
                </a:solidFill>
              </a:rPr>
              <a:t>of each vision. </a:t>
            </a:r>
          </a:p>
        </p:txBody>
      </p:sp>
    </p:spTree>
    <p:extLst>
      <p:ext uri="{BB962C8B-B14F-4D97-AF65-F5344CB8AC3E}">
        <p14:creationId xmlns:p14="http://schemas.microsoft.com/office/powerpoint/2010/main" val="4196193044"/>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466" name="Picture 2" descr="D:\00 IMAGES for PowerPoint\daniel_dream_image_feet_iron_cla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3146427"/>
            <a:ext cx="4572000" cy="324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04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2" y="3124200"/>
            <a:ext cx="4759325" cy="3265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0468" name="TextBox 1"/>
          <p:cNvSpPr txBox="1">
            <a:spLocks noChangeArrowheads="1"/>
          </p:cNvSpPr>
          <p:nvPr/>
        </p:nvSpPr>
        <p:spPr bwMode="auto">
          <a:xfrm>
            <a:off x="6677025" y="457202"/>
            <a:ext cx="3749736" cy="2554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r>
              <a:rPr lang="en-US" altLang="en-US" sz="4000" b="1" dirty="0">
                <a:solidFill>
                  <a:srgbClr val="FF0000"/>
                </a:solidFill>
              </a:rPr>
              <a:t>Ten </a:t>
            </a:r>
            <a:r>
              <a:rPr lang="en-US" altLang="en-US" sz="4000" b="1" dirty="0">
                <a:solidFill>
                  <a:srgbClr val="FFC000"/>
                </a:solidFill>
              </a:rPr>
              <a:t>Horns</a:t>
            </a:r>
          </a:p>
          <a:p>
            <a:r>
              <a:rPr lang="en-US" altLang="en-US" sz="4000" dirty="0">
                <a:solidFill>
                  <a:schemeClr val="bg1"/>
                </a:solidFill>
              </a:rPr>
              <a:t>Daniel 7:7</a:t>
            </a:r>
          </a:p>
          <a:p>
            <a:r>
              <a:rPr lang="en-US" altLang="en-US" sz="4000" dirty="0">
                <a:solidFill>
                  <a:schemeClr val="bg1"/>
                </a:solidFill>
              </a:rPr>
              <a:t>Revelation 13:1</a:t>
            </a:r>
          </a:p>
          <a:p>
            <a:r>
              <a:rPr lang="en-US" altLang="en-US" sz="4000" dirty="0">
                <a:solidFill>
                  <a:schemeClr val="bg1"/>
                </a:solidFill>
              </a:rPr>
              <a:t>Revelation 17:3</a:t>
            </a:r>
          </a:p>
        </p:txBody>
      </p:sp>
      <p:sp>
        <p:nvSpPr>
          <p:cNvPr id="190469" name="TextBox 4"/>
          <p:cNvSpPr txBox="1">
            <a:spLocks noChangeArrowheads="1"/>
          </p:cNvSpPr>
          <p:nvPr/>
        </p:nvSpPr>
        <p:spPr bwMode="auto">
          <a:xfrm>
            <a:off x="1819276" y="446091"/>
            <a:ext cx="3522110" cy="1323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r>
              <a:rPr lang="en-US" altLang="en-US" sz="4000" b="1" dirty="0">
                <a:solidFill>
                  <a:srgbClr val="FF0000"/>
                </a:solidFill>
              </a:rPr>
              <a:t>Ten </a:t>
            </a:r>
            <a:r>
              <a:rPr lang="en-US" altLang="en-US" sz="4000" b="1" dirty="0">
                <a:solidFill>
                  <a:srgbClr val="FFC000"/>
                </a:solidFill>
              </a:rPr>
              <a:t>Toes</a:t>
            </a:r>
          </a:p>
          <a:p>
            <a:r>
              <a:rPr lang="en-US" altLang="en-US" sz="4000" dirty="0">
                <a:solidFill>
                  <a:schemeClr val="bg1"/>
                </a:solidFill>
              </a:rPr>
              <a:t>Daniel 2:33-34</a:t>
            </a:r>
          </a:p>
        </p:txBody>
      </p:sp>
    </p:spTree>
    <p:extLst>
      <p:ext uri="{BB962C8B-B14F-4D97-AF65-F5344CB8AC3E}">
        <p14:creationId xmlns:p14="http://schemas.microsoft.com/office/powerpoint/2010/main" val="1129745004"/>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533400" y="421100"/>
            <a:ext cx="11125200" cy="601580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800" dirty="0">
                <a:solidFill>
                  <a:srgbClr val="FFC000"/>
                </a:solidFill>
              </a:rPr>
              <a:t>But there is no Biblical evidence to suggest that the dream of Nebuchadnezzar in </a:t>
            </a:r>
            <a:r>
              <a:rPr lang="en-US" altLang="en-US" sz="4800" dirty="0">
                <a:solidFill>
                  <a:schemeClr val="bg1"/>
                </a:solidFill>
              </a:rPr>
              <a:t>Daniel 2</a:t>
            </a:r>
            <a:r>
              <a:rPr lang="en-US" altLang="en-US" sz="4800" dirty="0">
                <a:solidFill>
                  <a:srgbClr val="FFC000"/>
                </a:solidFill>
              </a:rPr>
              <a:t> and the dream of Daniel in </a:t>
            </a:r>
            <a:r>
              <a:rPr lang="en-US" altLang="en-US" sz="4800" dirty="0">
                <a:solidFill>
                  <a:schemeClr val="bg1"/>
                </a:solidFill>
              </a:rPr>
              <a:t>Daniel 7</a:t>
            </a:r>
            <a:r>
              <a:rPr lang="en-US" altLang="en-US" sz="4800" dirty="0">
                <a:solidFill>
                  <a:srgbClr val="FFC000"/>
                </a:solidFill>
              </a:rPr>
              <a:t> were parallel at </a:t>
            </a:r>
            <a:r>
              <a:rPr lang="en-US" altLang="en-US" sz="4800" b="1" dirty="0">
                <a:solidFill>
                  <a:srgbClr val="FFC000"/>
                </a:solidFill>
              </a:rPr>
              <a:t>ALL</a:t>
            </a:r>
            <a:r>
              <a:rPr lang="en-US" altLang="en-US" sz="4800" dirty="0">
                <a:solidFill>
                  <a:srgbClr val="FFC000"/>
                </a:solidFill>
              </a:rPr>
              <a:t> levels. Nevertheless, the vast majority of Bible prophecy teachers continue to insist that the two prophetic visions were telling the very </a:t>
            </a:r>
          </a:p>
          <a:p>
            <a:pPr algn="ctr" eaLnBrk="1" hangingPunct="1">
              <a:spcBef>
                <a:spcPct val="0"/>
              </a:spcBef>
              <a:buFontTx/>
              <a:buNone/>
            </a:pPr>
            <a:r>
              <a:rPr lang="en-US" altLang="en-US" sz="4800" dirty="0">
                <a:solidFill>
                  <a:srgbClr val="FFC000"/>
                </a:solidFill>
              </a:rPr>
              <a:t>same story but using different imagery. </a:t>
            </a:r>
          </a:p>
        </p:txBody>
      </p:sp>
    </p:spTree>
    <p:extLst>
      <p:ext uri="{BB962C8B-B14F-4D97-AF65-F5344CB8AC3E}">
        <p14:creationId xmlns:p14="http://schemas.microsoft.com/office/powerpoint/2010/main" val="1586911062"/>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C:\Users\gwfin_000.Samsung-Laptop\Desktop\daniel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737178"/>
            <a:ext cx="4343400" cy="612082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295400" y="990601"/>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BABYLON</a:t>
            </a:r>
          </a:p>
        </p:txBody>
      </p:sp>
      <p:sp>
        <p:nvSpPr>
          <p:cNvPr id="4" name="TextBox 3"/>
          <p:cNvSpPr txBox="1"/>
          <p:nvPr/>
        </p:nvSpPr>
        <p:spPr>
          <a:xfrm>
            <a:off x="1295400" y="2224138"/>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MEDO-PERSIA</a:t>
            </a:r>
          </a:p>
        </p:txBody>
      </p:sp>
      <p:sp>
        <p:nvSpPr>
          <p:cNvPr id="5" name="TextBox 4"/>
          <p:cNvSpPr txBox="1"/>
          <p:nvPr/>
        </p:nvSpPr>
        <p:spPr>
          <a:xfrm>
            <a:off x="1283299" y="3487242"/>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GREECE</a:t>
            </a:r>
          </a:p>
        </p:txBody>
      </p:sp>
      <p:sp>
        <p:nvSpPr>
          <p:cNvPr id="6" name="TextBox 5"/>
          <p:cNvSpPr txBox="1"/>
          <p:nvPr/>
        </p:nvSpPr>
        <p:spPr>
          <a:xfrm>
            <a:off x="1295400" y="4648201"/>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ROME</a:t>
            </a:r>
          </a:p>
        </p:txBody>
      </p:sp>
      <p:sp>
        <p:nvSpPr>
          <p:cNvPr id="7" name="TextBox 6"/>
          <p:cNvSpPr txBox="1"/>
          <p:nvPr/>
        </p:nvSpPr>
        <p:spPr>
          <a:xfrm>
            <a:off x="1283299" y="5943602"/>
            <a:ext cx="2602902" cy="646327"/>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REVIVED ROMAN     EMPIRE</a:t>
            </a:r>
          </a:p>
        </p:txBody>
      </p:sp>
      <p:cxnSp>
        <p:nvCxnSpPr>
          <p:cNvPr id="8" name="Straight Connector 7"/>
          <p:cNvCxnSpPr/>
          <p:nvPr/>
        </p:nvCxnSpPr>
        <p:spPr>
          <a:xfrm>
            <a:off x="2305050" y="6400800"/>
            <a:ext cx="1657350" cy="0"/>
          </a:xfrm>
          <a:prstGeom prst="line">
            <a:avLst/>
          </a:prstGeom>
          <a:ln w="222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130898" y="134473"/>
            <a:ext cx="4343400" cy="584771"/>
          </a:xfrm>
          <a:prstGeom prst="rect">
            <a:avLst/>
          </a:prstGeom>
          <a:noFill/>
        </p:spPr>
        <p:txBody>
          <a:bodyPr wrap="square" lIns="91436" tIns="45718" rIns="91436" bIns="45718" rtlCol="0">
            <a:spAutoFit/>
          </a:bodyPr>
          <a:lstStyle/>
          <a:p>
            <a:pPr algn="ctr"/>
            <a:r>
              <a:rPr lang="en-US" sz="3200" b="1" dirty="0">
                <a:solidFill>
                  <a:srgbClr val="FFFF00"/>
                </a:solidFill>
              </a:rPr>
              <a:t>DANIEL CHAPTER 2</a:t>
            </a:r>
          </a:p>
        </p:txBody>
      </p:sp>
      <p:sp>
        <p:nvSpPr>
          <p:cNvPr id="12" name="TextBox 11"/>
          <p:cNvSpPr txBox="1"/>
          <p:nvPr/>
        </p:nvSpPr>
        <p:spPr>
          <a:xfrm>
            <a:off x="6400801" y="152401"/>
            <a:ext cx="4648200" cy="584771"/>
          </a:xfrm>
          <a:prstGeom prst="rect">
            <a:avLst/>
          </a:prstGeom>
          <a:noFill/>
        </p:spPr>
        <p:txBody>
          <a:bodyPr wrap="square" lIns="91436" tIns="45718" rIns="91436" bIns="45718" rtlCol="0">
            <a:spAutoFit/>
          </a:bodyPr>
          <a:lstStyle/>
          <a:p>
            <a:pPr algn="ctr"/>
            <a:r>
              <a:rPr lang="en-US" sz="3200" b="1" dirty="0">
                <a:solidFill>
                  <a:srgbClr val="FFFF00"/>
                </a:solidFill>
              </a:rPr>
              <a:t>DANIEL CHAPTER 7</a:t>
            </a:r>
          </a:p>
        </p:txBody>
      </p:sp>
      <p:pic>
        <p:nvPicPr>
          <p:cNvPr id="6656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1" y="719247"/>
            <a:ext cx="4191000" cy="6087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1283299" y="990601"/>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BABYLON</a:t>
            </a:r>
          </a:p>
        </p:txBody>
      </p:sp>
    </p:spTree>
    <p:extLst>
      <p:ext uri="{BB962C8B-B14F-4D97-AF65-F5344CB8AC3E}">
        <p14:creationId xmlns:p14="http://schemas.microsoft.com/office/powerpoint/2010/main" val="17096207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797510"/>
            <a:ext cx="9753600" cy="5262979"/>
          </a:xfrm>
          <a:prstGeom prst="rect">
            <a:avLst/>
          </a:prstGeom>
        </p:spPr>
        <p:txBody>
          <a:bodyPr wrap="square">
            <a:spAutoFit/>
          </a:bodyPr>
          <a:lstStyle/>
          <a:p>
            <a:pPr algn="ctr" fontAlgn="t"/>
            <a:r>
              <a:rPr lang="en-US" sz="4800" dirty="0">
                <a:solidFill>
                  <a:srgbClr val="FFC000"/>
                </a:solidFill>
              </a:rPr>
              <a:t>And how about these prominent nations? These members of the </a:t>
            </a:r>
          </a:p>
          <a:p>
            <a:pPr algn="ctr" fontAlgn="t"/>
            <a:r>
              <a:rPr lang="en-US" sz="4800" dirty="0">
                <a:solidFill>
                  <a:srgbClr val="FFFF00"/>
                </a:solidFill>
              </a:rPr>
              <a:t>G-8 nations </a:t>
            </a:r>
            <a:r>
              <a:rPr lang="en-US" sz="4800" dirty="0">
                <a:solidFill>
                  <a:srgbClr val="FFC000"/>
                </a:solidFill>
              </a:rPr>
              <a:t>are superpowers past and present. They remain major players on the world scene today. Could it be that </a:t>
            </a:r>
            <a:r>
              <a:rPr lang="en-US" sz="4800" dirty="0">
                <a:solidFill>
                  <a:srgbClr val="FFFF00"/>
                </a:solidFill>
              </a:rPr>
              <a:t>a number of these </a:t>
            </a:r>
            <a:r>
              <a:rPr lang="en-US" sz="4800" dirty="0">
                <a:solidFill>
                  <a:srgbClr val="FFC000"/>
                </a:solidFill>
              </a:rPr>
              <a:t>are featured in Bible prophecy?</a:t>
            </a:r>
          </a:p>
        </p:txBody>
      </p:sp>
    </p:spTree>
    <p:extLst>
      <p:ext uri="{BB962C8B-B14F-4D97-AF65-F5344CB8AC3E}">
        <p14:creationId xmlns:p14="http://schemas.microsoft.com/office/powerpoint/2010/main" val="3984260859"/>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628650" y="244128"/>
            <a:ext cx="10934700" cy="6369743"/>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3700" dirty="0">
                <a:solidFill>
                  <a:srgbClr val="FFC000"/>
                </a:solidFill>
              </a:rPr>
              <a:t>They continue to teach that the four beasts of </a:t>
            </a:r>
            <a:r>
              <a:rPr lang="en-US" altLang="en-US" sz="3700" dirty="0">
                <a:solidFill>
                  <a:schemeClr val="bg1"/>
                </a:solidFill>
              </a:rPr>
              <a:t>Daniel 7</a:t>
            </a:r>
            <a:r>
              <a:rPr lang="en-US" altLang="en-US" sz="3700" dirty="0">
                <a:solidFill>
                  <a:srgbClr val="FFC000"/>
                </a:solidFill>
              </a:rPr>
              <a:t> are a restatement, a repeat showcasing of the four ancient empires </a:t>
            </a:r>
            <a:r>
              <a:rPr lang="en-US" altLang="en-US" sz="3700" dirty="0">
                <a:solidFill>
                  <a:srgbClr val="FFFF00"/>
                </a:solidFill>
              </a:rPr>
              <a:t>Babylon</a:t>
            </a:r>
            <a:r>
              <a:rPr lang="en-US" altLang="en-US" sz="3700" dirty="0">
                <a:solidFill>
                  <a:srgbClr val="FFC000"/>
                </a:solidFill>
              </a:rPr>
              <a:t>, </a:t>
            </a:r>
            <a:r>
              <a:rPr lang="en-US" altLang="en-US" sz="3700" dirty="0" err="1">
                <a:solidFill>
                  <a:srgbClr val="FFFF00"/>
                </a:solidFill>
              </a:rPr>
              <a:t>Medo</a:t>
            </a:r>
            <a:r>
              <a:rPr lang="en-US" altLang="en-US" sz="3700" dirty="0">
                <a:solidFill>
                  <a:srgbClr val="FFFF00"/>
                </a:solidFill>
              </a:rPr>
              <a:t>-Persia</a:t>
            </a:r>
            <a:r>
              <a:rPr lang="en-US" altLang="en-US" sz="3700" dirty="0">
                <a:solidFill>
                  <a:srgbClr val="FFC000"/>
                </a:solidFill>
              </a:rPr>
              <a:t>, </a:t>
            </a:r>
            <a:r>
              <a:rPr lang="en-US" altLang="en-US" sz="3700" dirty="0">
                <a:solidFill>
                  <a:srgbClr val="FFFF00"/>
                </a:solidFill>
              </a:rPr>
              <a:t>Greece</a:t>
            </a:r>
            <a:r>
              <a:rPr lang="en-US" altLang="en-US" sz="3700" dirty="0">
                <a:solidFill>
                  <a:srgbClr val="FFC000"/>
                </a:solidFill>
              </a:rPr>
              <a:t>, </a:t>
            </a:r>
            <a:r>
              <a:rPr lang="en-US" altLang="en-US" sz="3700" dirty="0">
                <a:solidFill>
                  <a:srgbClr val="FFFF00"/>
                </a:solidFill>
              </a:rPr>
              <a:t>Rome</a:t>
            </a:r>
            <a:r>
              <a:rPr lang="en-US" altLang="en-US" sz="3700" dirty="0">
                <a:solidFill>
                  <a:srgbClr val="FFC000"/>
                </a:solidFill>
              </a:rPr>
              <a:t>, with finally, some sort of </a:t>
            </a:r>
            <a:r>
              <a:rPr lang="en-US" altLang="en-US" sz="3700" dirty="0">
                <a:solidFill>
                  <a:srgbClr val="FFFF00"/>
                </a:solidFill>
              </a:rPr>
              <a:t>End-time Revival </a:t>
            </a:r>
            <a:r>
              <a:rPr lang="en-US" altLang="en-US" sz="3700" dirty="0">
                <a:solidFill>
                  <a:srgbClr val="FFC000"/>
                </a:solidFill>
              </a:rPr>
              <a:t>of the </a:t>
            </a:r>
            <a:r>
              <a:rPr lang="en-US" altLang="en-US" sz="3700" dirty="0">
                <a:solidFill>
                  <a:srgbClr val="FFFF00"/>
                </a:solidFill>
              </a:rPr>
              <a:t>Roman empire</a:t>
            </a:r>
            <a:r>
              <a:rPr lang="en-US" altLang="en-US" sz="3700" dirty="0">
                <a:solidFill>
                  <a:srgbClr val="FFC000"/>
                </a:solidFill>
              </a:rPr>
              <a:t> precisely as we see them laid out in </a:t>
            </a:r>
            <a:r>
              <a:rPr lang="en-US" altLang="en-US" sz="3700" dirty="0">
                <a:solidFill>
                  <a:schemeClr val="bg1"/>
                </a:solidFill>
              </a:rPr>
              <a:t>Daniel 2</a:t>
            </a:r>
            <a:r>
              <a:rPr lang="en-US" altLang="en-US" sz="3700" dirty="0">
                <a:solidFill>
                  <a:srgbClr val="FFC000"/>
                </a:solidFill>
              </a:rPr>
              <a:t>. </a:t>
            </a:r>
          </a:p>
          <a:p>
            <a:pPr algn="ctr" eaLnBrk="1" hangingPunct="1">
              <a:spcBef>
                <a:spcPct val="0"/>
              </a:spcBef>
              <a:buFontTx/>
              <a:buNone/>
            </a:pPr>
            <a:r>
              <a:rPr lang="en-US" altLang="en-US" sz="3700" dirty="0">
                <a:solidFill>
                  <a:srgbClr val="FFC000"/>
                </a:solidFill>
              </a:rPr>
              <a:t>This interpretation of </a:t>
            </a:r>
            <a:r>
              <a:rPr lang="en-US" altLang="en-US" sz="3700" dirty="0">
                <a:solidFill>
                  <a:schemeClr val="bg1"/>
                </a:solidFill>
              </a:rPr>
              <a:t>Daniel 7</a:t>
            </a:r>
            <a:r>
              <a:rPr lang="en-US" altLang="en-US" sz="3700" dirty="0">
                <a:solidFill>
                  <a:srgbClr val="FFC000"/>
                </a:solidFill>
              </a:rPr>
              <a:t> is the one that most Bible prophecy teachers continue to affirm to this day. But as we can see, it is messy when it comes to tagging the beast that explicitly symbolizes the Roman Empire. The idea still persists of an end-time a </a:t>
            </a:r>
            <a:r>
              <a:rPr lang="en-US" altLang="en-US" sz="3700" b="1" dirty="0">
                <a:solidFill>
                  <a:srgbClr val="FFC000"/>
                </a:solidFill>
              </a:rPr>
              <a:t>Revived Roman Empire, a </a:t>
            </a:r>
            <a:r>
              <a:rPr lang="en-US" altLang="en-US" sz="3700" dirty="0">
                <a:solidFill>
                  <a:srgbClr val="FFC000"/>
                </a:solidFill>
              </a:rPr>
              <a:t>ten nation confederation based in Europe.</a:t>
            </a:r>
          </a:p>
        </p:txBody>
      </p:sp>
    </p:spTree>
    <p:extLst>
      <p:ext uri="{BB962C8B-B14F-4D97-AF65-F5344CB8AC3E}">
        <p14:creationId xmlns:p14="http://schemas.microsoft.com/office/powerpoint/2010/main" val="3492319347"/>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C:\Users\gwfin_000.Samsung-Laptop\Desktop\daniel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737172"/>
            <a:ext cx="4343400" cy="612082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295400" y="990601"/>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BABYLON</a:t>
            </a:r>
          </a:p>
        </p:txBody>
      </p:sp>
      <p:sp>
        <p:nvSpPr>
          <p:cNvPr id="4" name="TextBox 3"/>
          <p:cNvSpPr txBox="1"/>
          <p:nvPr/>
        </p:nvSpPr>
        <p:spPr>
          <a:xfrm>
            <a:off x="1295400" y="2224138"/>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MEDO-PERSIA</a:t>
            </a:r>
          </a:p>
        </p:txBody>
      </p:sp>
      <p:sp>
        <p:nvSpPr>
          <p:cNvPr id="5" name="TextBox 4"/>
          <p:cNvSpPr txBox="1"/>
          <p:nvPr/>
        </p:nvSpPr>
        <p:spPr>
          <a:xfrm>
            <a:off x="1283299" y="3487242"/>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GREECE</a:t>
            </a:r>
          </a:p>
        </p:txBody>
      </p:sp>
      <p:sp>
        <p:nvSpPr>
          <p:cNvPr id="6" name="TextBox 5"/>
          <p:cNvSpPr txBox="1"/>
          <p:nvPr/>
        </p:nvSpPr>
        <p:spPr>
          <a:xfrm>
            <a:off x="1295400" y="4648201"/>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ROME</a:t>
            </a:r>
          </a:p>
        </p:txBody>
      </p:sp>
      <p:sp>
        <p:nvSpPr>
          <p:cNvPr id="10" name="TextBox 9"/>
          <p:cNvSpPr txBox="1"/>
          <p:nvPr/>
        </p:nvSpPr>
        <p:spPr>
          <a:xfrm>
            <a:off x="1130898" y="134473"/>
            <a:ext cx="4343400" cy="584771"/>
          </a:xfrm>
          <a:prstGeom prst="rect">
            <a:avLst/>
          </a:prstGeom>
          <a:noFill/>
        </p:spPr>
        <p:txBody>
          <a:bodyPr wrap="square" lIns="91436" tIns="45718" rIns="91436" bIns="45718" rtlCol="0">
            <a:spAutoFit/>
          </a:bodyPr>
          <a:lstStyle/>
          <a:p>
            <a:pPr algn="ctr"/>
            <a:r>
              <a:rPr lang="en-US" sz="3200" b="1" dirty="0">
                <a:solidFill>
                  <a:srgbClr val="FFFF00"/>
                </a:solidFill>
              </a:rPr>
              <a:t>DANIEL CHAPTER 2</a:t>
            </a:r>
          </a:p>
        </p:txBody>
      </p:sp>
      <p:sp>
        <p:nvSpPr>
          <p:cNvPr id="12" name="TextBox 11"/>
          <p:cNvSpPr txBox="1"/>
          <p:nvPr/>
        </p:nvSpPr>
        <p:spPr>
          <a:xfrm>
            <a:off x="6400801" y="152401"/>
            <a:ext cx="4648200" cy="584771"/>
          </a:xfrm>
          <a:prstGeom prst="rect">
            <a:avLst/>
          </a:prstGeom>
          <a:noFill/>
        </p:spPr>
        <p:txBody>
          <a:bodyPr wrap="square" lIns="91436" tIns="45718" rIns="91436" bIns="45718" rtlCol="0">
            <a:spAutoFit/>
          </a:bodyPr>
          <a:lstStyle/>
          <a:p>
            <a:pPr algn="ctr"/>
            <a:r>
              <a:rPr lang="en-US" sz="3200" b="1" dirty="0">
                <a:solidFill>
                  <a:srgbClr val="FFFF00"/>
                </a:solidFill>
              </a:rPr>
              <a:t>DANIEL CHAPTER 7</a:t>
            </a:r>
          </a:p>
        </p:txBody>
      </p:sp>
      <p:pic>
        <p:nvPicPr>
          <p:cNvPr id="6656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1" y="719247"/>
            <a:ext cx="4191000" cy="6087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1283299" y="990601"/>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BABYLON</a:t>
            </a:r>
          </a:p>
        </p:txBody>
      </p:sp>
      <p:cxnSp>
        <p:nvCxnSpPr>
          <p:cNvPr id="11" name="Straight Connector 10">
            <a:extLst>
              <a:ext uri="{FF2B5EF4-FFF2-40B4-BE49-F238E27FC236}">
                <a16:creationId xmlns:a16="http://schemas.microsoft.com/office/drawing/2014/main" id="{2C812F57-3AF5-47BF-819A-9239D31539D8}"/>
              </a:ext>
            </a:extLst>
          </p:cNvPr>
          <p:cNvCxnSpPr>
            <a:cxnSpLocks/>
          </p:cNvCxnSpPr>
          <p:nvPr/>
        </p:nvCxnSpPr>
        <p:spPr>
          <a:xfrm>
            <a:off x="4699300" y="1353659"/>
            <a:ext cx="2615900" cy="6270"/>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D05D484-5871-4D12-BC17-7056B3476D90}"/>
              </a:ext>
            </a:extLst>
          </p:cNvPr>
          <p:cNvCxnSpPr>
            <a:cxnSpLocks/>
          </p:cNvCxnSpPr>
          <p:nvPr/>
        </p:nvCxnSpPr>
        <p:spPr>
          <a:xfrm>
            <a:off x="4699300" y="2514600"/>
            <a:ext cx="2539700" cy="609600"/>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15475A36-E5CB-455C-AE66-578D187A3591}"/>
              </a:ext>
            </a:extLst>
          </p:cNvPr>
          <p:cNvCxnSpPr>
            <a:cxnSpLocks/>
          </p:cNvCxnSpPr>
          <p:nvPr/>
        </p:nvCxnSpPr>
        <p:spPr>
          <a:xfrm>
            <a:off x="4699300" y="3733801"/>
            <a:ext cx="3580109" cy="990599"/>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E1AF3301-5FA8-427A-976E-7AA70B6B31A1}"/>
              </a:ext>
            </a:extLst>
          </p:cNvPr>
          <p:cNvSpPr txBox="1"/>
          <p:nvPr/>
        </p:nvSpPr>
        <p:spPr>
          <a:xfrm>
            <a:off x="6987818" y="6138753"/>
            <a:ext cx="3070581" cy="369328"/>
          </a:xfrm>
          <a:prstGeom prst="rect">
            <a:avLst/>
          </a:prstGeom>
          <a:solidFill>
            <a:schemeClr val="tx1">
              <a:lumMod val="95000"/>
              <a:lumOff val="5000"/>
            </a:schemeClr>
          </a:solidFill>
        </p:spPr>
        <p:txBody>
          <a:bodyPr wrap="square" lIns="91436" tIns="45718" rIns="91436" bIns="45718" rtlCol="0">
            <a:spAutoFit/>
          </a:bodyPr>
          <a:lstStyle/>
          <a:p>
            <a:r>
              <a:rPr lang="en-US" b="1" dirty="0">
                <a:solidFill>
                  <a:srgbClr val="FFFF00"/>
                </a:solidFill>
              </a:rPr>
              <a:t>REVIVED ROMAN EMPIRE</a:t>
            </a:r>
          </a:p>
        </p:txBody>
      </p:sp>
      <p:cxnSp>
        <p:nvCxnSpPr>
          <p:cNvPr id="28" name="Straight Connector 27">
            <a:extLst>
              <a:ext uri="{FF2B5EF4-FFF2-40B4-BE49-F238E27FC236}">
                <a16:creationId xmlns:a16="http://schemas.microsoft.com/office/drawing/2014/main" id="{01D9F86C-08B8-400E-8865-81B4D8F4E91D}"/>
              </a:ext>
            </a:extLst>
          </p:cNvPr>
          <p:cNvCxnSpPr>
            <a:cxnSpLocks/>
          </p:cNvCxnSpPr>
          <p:nvPr/>
        </p:nvCxnSpPr>
        <p:spPr>
          <a:xfrm>
            <a:off x="4775500" y="5391686"/>
            <a:ext cx="2054850" cy="322072"/>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3E1A64B9-2145-42E8-963A-B1E588EB01E9}"/>
              </a:ext>
            </a:extLst>
          </p:cNvPr>
          <p:cNvSpPr txBox="1"/>
          <p:nvPr/>
        </p:nvSpPr>
        <p:spPr>
          <a:xfrm>
            <a:off x="1259236" y="5911305"/>
            <a:ext cx="2602902" cy="646327"/>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REVIVED ROMAN     EMPIRE</a:t>
            </a:r>
          </a:p>
        </p:txBody>
      </p:sp>
      <p:cxnSp>
        <p:nvCxnSpPr>
          <p:cNvPr id="33" name="Straight Connector 32">
            <a:extLst>
              <a:ext uri="{FF2B5EF4-FFF2-40B4-BE49-F238E27FC236}">
                <a16:creationId xmlns:a16="http://schemas.microsoft.com/office/drawing/2014/main" id="{5F1E36DD-0FB6-4403-AAEC-C01A135E1D04}"/>
              </a:ext>
            </a:extLst>
          </p:cNvPr>
          <p:cNvCxnSpPr>
            <a:cxnSpLocks/>
          </p:cNvCxnSpPr>
          <p:nvPr/>
        </p:nvCxnSpPr>
        <p:spPr>
          <a:xfrm flipV="1">
            <a:off x="4686301" y="4832866"/>
            <a:ext cx="2628899" cy="1675215"/>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6C682E52-077A-4F02-AEF3-E10BE9A26165}"/>
              </a:ext>
            </a:extLst>
          </p:cNvPr>
          <p:cNvSpPr txBox="1"/>
          <p:nvPr/>
        </p:nvSpPr>
        <p:spPr>
          <a:xfrm>
            <a:off x="6785224" y="5390977"/>
            <a:ext cx="497252" cy="707886"/>
          </a:xfrm>
          <a:prstGeom prst="rect">
            <a:avLst/>
          </a:prstGeom>
          <a:noFill/>
        </p:spPr>
        <p:txBody>
          <a:bodyPr wrap="square" rtlCol="0">
            <a:spAutoFit/>
          </a:bodyPr>
          <a:lstStyle/>
          <a:p>
            <a:r>
              <a:rPr lang="en-US" sz="4000" b="1" dirty="0"/>
              <a:t>?</a:t>
            </a:r>
          </a:p>
        </p:txBody>
      </p:sp>
      <p:cxnSp>
        <p:nvCxnSpPr>
          <p:cNvPr id="20" name="Straight Connector 19">
            <a:extLst>
              <a:ext uri="{FF2B5EF4-FFF2-40B4-BE49-F238E27FC236}">
                <a16:creationId xmlns:a16="http://schemas.microsoft.com/office/drawing/2014/main" id="{03A09DC1-1C7E-4D2D-A6DB-F6C368CB172F}"/>
              </a:ext>
            </a:extLst>
          </p:cNvPr>
          <p:cNvCxnSpPr>
            <a:cxnSpLocks/>
          </p:cNvCxnSpPr>
          <p:nvPr/>
        </p:nvCxnSpPr>
        <p:spPr>
          <a:xfrm>
            <a:off x="2560687" y="6323417"/>
            <a:ext cx="1570586" cy="184664"/>
          </a:xfrm>
          <a:prstGeom prst="line">
            <a:avLst/>
          </a:prstGeom>
          <a:ln w="222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1776127"/>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23850" y="74851"/>
            <a:ext cx="11544300" cy="670829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3800" dirty="0">
                <a:solidFill>
                  <a:srgbClr val="FFC000"/>
                </a:solidFill>
              </a:rPr>
              <a:t>Commentators aver that </a:t>
            </a:r>
            <a:r>
              <a:rPr lang="en-US" altLang="en-US" sz="3800" i="1" dirty="0">
                <a:solidFill>
                  <a:srgbClr val="FFFF00"/>
                </a:solidFill>
              </a:rPr>
              <a:t>the feet </a:t>
            </a:r>
            <a:r>
              <a:rPr lang="en-US" altLang="en-US" sz="3800" dirty="0">
                <a:solidFill>
                  <a:srgbClr val="FFC000"/>
                </a:solidFill>
              </a:rPr>
              <a:t>of </a:t>
            </a:r>
            <a:r>
              <a:rPr lang="en-US" altLang="en-US" sz="3800" dirty="0">
                <a:solidFill>
                  <a:srgbClr val="FFFF00"/>
                </a:solidFill>
              </a:rPr>
              <a:t>partly</a:t>
            </a:r>
            <a:r>
              <a:rPr lang="en-US" altLang="en-US" sz="3800" dirty="0">
                <a:solidFill>
                  <a:srgbClr val="FFC000"/>
                </a:solidFill>
              </a:rPr>
              <a:t> </a:t>
            </a:r>
            <a:r>
              <a:rPr lang="en-US" altLang="en-US" sz="3800" b="1" dirty="0">
                <a:solidFill>
                  <a:srgbClr val="FFFF00"/>
                </a:solidFill>
              </a:rPr>
              <a:t>iron</a:t>
            </a:r>
            <a:r>
              <a:rPr lang="en-US" altLang="en-US" sz="3800" dirty="0">
                <a:solidFill>
                  <a:srgbClr val="FFC000"/>
                </a:solidFill>
              </a:rPr>
              <a:t> and </a:t>
            </a:r>
          </a:p>
          <a:p>
            <a:pPr algn="ctr" eaLnBrk="1" hangingPunct="1">
              <a:spcBef>
                <a:spcPct val="0"/>
              </a:spcBef>
              <a:buFontTx/>
              <a:buNone/>
            </a:pPr>
            <a:r>
              <a:rPr lang="en-US" altLang="en-US" sz="3800" dirty="0">
                <a:solidFill>
                  <a:srgbClr val="FFFF00"/>
                </a:solidFill>
              </a:rPr>
              <a:t>partly miry clay </a:t>
            </a:r>
            <a:r>
              <a:rPr lang="en-US" altLang="en-US" sz="3800" dirty="0">
                <a:solidFill>
                  <a:srgbClr val="FFC000"/>
                </a:solidFill>
              </a:rPr>
              <a:t>answer to a future </a:t>
            </a:r>
            <a:r>
              <a:rPr lang="en-US" altLang="en-US" sz="3800" dirty="0">
                <a:solidFill>
                  <a:srgbClr val="FFFF00"/>
                </a:solidFill>
              </a:rPr>
              <a:t>Revived Roman Empire</a:t>
            </a:r>
            <a:r>
              <a:rPr lang="en-US" altLang="en-US" sz="3800" dirty="0">
                <a:solidFill>
                  <a:srgbClr val="FFC000"/>
                </a:solidFill>
              </a:rPr>
              <a:t>. There is some truth to that. But it is only half </a:t>
            </a:r>
          </a:p>
          <a:p>
            <a:pPr algn="ctr" eaLnBrk="1" hangingPunct="1">
              <a:spcBef>
                <a:spcPct val="0"/>
              </a:spcBef>
              <a:buFontTx/>
              <a:buNone/>
            </a:pPr>
            <a:r>
              <a:rPr lang="en-US" altLang="en-US" sz="3800" dirty="0">
                <a:solidFill>
                  <a:srgbClr val="FFC000"/>
                </a:solidFill>
              </a:rPr>
              <a:t>the story. The </a:t>
            </a:r>
            <a:r>
              <a:rPr lang="en-US" altLang="en-US" sz="3800" dirty="0">
                <a:solidFill>
                  <a:srgbClr val="FFFF00"/>
                </a:solidFill>
              </a:rPr>
              <a:t>iron </a:t>
            </a:r>
            <a:r>
              <a:rPr lang="en-US" altLang="en-US" sz="3800" dirty="0">
                <a:solidFill>
                  <a:srgbClr val="FFC000"/>
                </a:solidFill>
              </a:rPr>
              <a:t>is a certainly a good symbol for a </a:t>
            </a:r>
          </a:p>
          <a:p>
            <a:pPr algn="ctr" eaLnBrk="1" hangingPunct="1">
              <a:spcBef>
                <a:spcPct val="0"/>
              </a:spcBef>
              <a:buFontTx/>
              <a:buNone/>
            </a:pPr>
            <a:r>
              <a:rPr lang="en-US" altLang="en-US" sz="3800" dirty="0">
                <a:solidFill>
                  <a:srgbClr val="FFFF00"/>
                </a:solidFill>
              </a:rPr>
              <a:t>hard rigid Roman imperial dictatorial character</a:t>
            </a:r>
            <a:r>
              <a:rPr lang="en-US" altLang="en-US" sz="3800" dirty="0">
                <a:solidFill>
                  <a:srgbClr val="FFC000"/>
                </a:solidFill>
              </a:rPr>
              <a:t>. But </a:t>
            </a:r>
          </a:p>
          <a:p>
            <a:pPr algn="ctr" eaLnBrk="1" hangingPunct="1">
              <a:spcBef>
                <a:spcPct val="0"/>
              </a:spcBef>
              <a:buFontTx/>
              <a:buNone/>
            </a:pPr>
            <a:r>
              <a:rPr lang="en-US" altLang="en-US" sz="3800" dirty="0">
                <a:solidFill>
                  <a:srgbClr val="FFC000"/>
                </a:solidFill>
              </a:rPr>
              <a:t>the </a:t>
            </a:r>
            <a:r>
              <a:rPr lang="en-US" altLang="en-US" sz="3800" dirty="0">
                <a:solidFill>
                  <a:srgbClr val="FFFF00"/>
                </a:solidFill>
              </a:rPr>
              <a:t>miry muddy clay</a:t>
            </a:r>
            <a:r>
              <a:rPr lang="en-US" altLang="en-US" sz="3800" dirty="0">
                <a:solidFill>
                  <a:srgbClr val="FFC000"/>
                </a:solidFill>
              </a:rPr>
              <a:t>, a Biblical symbol of </a:t>
            </a:r>
            <a:r>
              <a:rPr lang="en-US" altLang="en-US" sz="3800" dirty="0">
                <a:solidFill>
                  <a:srgbClr val="FFFF00"/>
                </a:solidFill>
              </a:rPr>
              <a:t>humanity</a:t>
            </a:r>
            <a:r>
              <a:rPr lang="en-US" altLang="en-US" sz="3800" dirty="0">
                <a:solidFill>
                  <a:srgbClr val="FFC000"/>
                </a:solidFill>
              </a:rPr>
              <a:t>, is certainly not the Roman politic. The moldable </a:t>
            </a:r>
            <a:r>
              <a:rPr lang="en-US" altLang="en-US" sz="3800" dirty="0">
                <a:solidFill>
                  <a:srgbClr val="FFFF00"/>
                </a:solidFill>
              </a:rPr>
              <a:t>miry clay </a:t>
            </a:r>
            <a:r>
              <a:rPr lang="en-US" altLang="en-US" sz="3800" dirty="0">
                <a:solidFill>
                  <a:srgbClr val="FFC000"/>
                </a:solidFill>
              </a:rPr>
              <a:t>with its myriad particles would seem to suggest a politic of </a:t>
            </a:r>
            <a:r>
              <a:rPr lang="en-US" altLang="en-US" sz="3800" b="1" i="1" dirty="0">
                <a:solidFill>
                  <a:srgbClr val="FFFF00"/>
                </a:solidFill>
              </a:rPr>
              <a:t>the people</a:t>
            </a:r>
            <a:r>
              <a:rPr lang="en-US" altLang="en-US" sz="3800" dirty="0">
                <a:solidFill>
                  <a:srgbClr val="FFC000"/>
                </a:solidFill>
              </a:rPr>
              <a:t>, that of </a:t>
            </a:r>
            <a:r>
              <a:rPr lang="en-US" altLang="en-US" sz="3800" b="1" i="1" dirty="0">
                <a:solidFill>
                  <a:srgbClr val="FFFF00"/>
                </a:solidFill>
              </a:rPr>
              <a:t>democracy, multiculturalism, </a:t>
            </a:r>
          </a:p>
          <a:p>
            <a:pPr algn="ctr" eaLnBrk="1" hangingPunct="1">
              <a:spcBef>
                <a:spcPct val="0"/>
              </a:spcBef>
              <a:buFontTx/>
              <a:buNone/>
            </a:pPr>
            <a:r>
              <a:rPr lang="en-US" altLang="en-US" sz="3800" dirty="0">
                <a:solidFill>
                  <a:srgbClr val="FFC000"/>
                </a:solidFill>
              </a:rPr>
              <a:t>or a form of</a:t>
            </a:r>
            <a:r>
              <a:rPr lang="en-US" altLang="en-US" sz="3800" b="1" i="1" dirty="0">
                <a:solidFill>
                  <a:srgbClr val="FFFF00"/>
                </a:solidFill>
              </a:rPr>
              <a:t> religious </a:t>
            </a:r>
            <a:r>
              <a:rPr lang="en-US" altLang="en-US" sz="3800" b="1" i="1" dirty="0" err="1">
                <a:solidFill>
                  <a:srgbClr val="FFFF00"/>
                </a:solidFill>
              </a:rPr>
              <a:t>humanisism</a:t>
            </a:r>
            <a:r>
              <a:rPr lang="en-US" altLang="en-US" sz="3800" dirty="0">
                <a:solidFill>
                  <a:srgbClr val="FFC000"/>
                </a:solidFill>
              </a:rPr>
              <a:t> emerging out of </a:t>
            </a:r>
          </a:p>
          <a:p>
            <a:pPr algn="ctr" eaLnBrk="1" hangingPunct="1">
              <a:spcBef>
                <a:spcPct val="0"/>
              </a:spcBef>
              <a:buFontTx/>
              <a:buNone/>
            </a:pPr>
            <a:r>
              <a:rPr lang="en-US" altLang="en-US" sz="3800" dirty="0">
                <a:solidFill>
                  <a:srgbClr val="FFC000"/>
                </a:solidFill>
              </a:rPr>
              <a:t>the global masses of humanity in the latter days. </a:t>
            </a:r>
          </a:p>
        </p:txBody>
      </p:sp>
    </p:spTree>
    <p:extLst>
      <p:ext uri="{BB962C8B-B14F-4D97-AF65-F5344CB8AC3E}">
        <p14:creationId xmlns:p14="http://schemas.microsoft.com/office/powerpoint/2010/main" val="4029023737"/>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466" name="Picture 2" descr="D:\00 IMAGES for PowerPoint\daniel_dream_image_feet_iron_cla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0" y="2590800"/>
            <a:ext cx="5715000" cy="4054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0469" name="TextBox 4"/>
          <p:cNvSpPr txBox="1">
            <a:spLocks noChangeArrowheads="1"/>
          </p:cNvSpPr>
          <p:nvPr/>
        </p:nvSpPr>
        <p:spPr bwMode="auto">
          <a:xfrm>
            <a:off x="990600" y="446091"/>
            <a:ext cx="10245413" cy="144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6" tIns="45718" rIns="91436" bIns="45718">
            <a:spAutoFit/>
          </a:bodyPr>
          <a:lstStyle/>
          <a:p>
            <a:pPr algn="ctr"/>
            <a:r>
              <a:rPr lang="en-US" altLang="en-US" sz="4400" dirty="0">
                <a:solidFill>
                  <a:schemeClr val="bg1"/>
                </a:solidFill>
              </a:rPr>
              <a:t>Daniel 2:33-34</a:t>
            </a:r>
          </a:p>
          <a:p>
            <a:pPr algn="ctr"/>
            <a:r>
              <a:rPr lang="en-US" altLang="en-US" sz="4400" dirty="0">
                <a:solidFill>
                  <a:srgbClr val="FFC000"/>
                </a:solidFill>
              </a:rPr>
              <a:t>Feet partly of iron and partly of miry clay.</a:t>
            </a:r>
          </a:p>
        </p:txBody>
      </p:sp>
    </p:spTree>
    <p:extLst>
      <p:ext uri="{BB962C8B-B14F-4D97-AF65-F5344CB8AC3E}">
        <p14:creationId xmlns:p14="http://schemas.microsoft.com/office/powerpoint/2010/main" val="555619471"/>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457200" y="628849"/>
            <a:ext cx="11277600" cy="5600302"/>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100" dirty="0">
                <a:solidFill>
                  <a:srgbClr val="FFC000"/>
                </a:solidFill>
              </a:rPr>
              <a:t>Bible commentators even to this day </a:t>
            </a:r>
          </a:p>
          <a:p>
            <a:pPr algn="ctr" eaLnBrk="1" hangingPunct="1">
              <a:spcBef>
                <a:spcPct val="0"/>
              </a:spcBef>
              <a:buFontTx/>
              <a:buNone/>
            </a:pPr>
            <a:r>
              <a:rPr lang="en-US" altLang="en-US" sz="5100" dirty="0">
                <a:solidFill>
                  <a:srgbClr val="FFC000"/>
                </a:solidFill>
              </a:rPr>
              <a:t>do not address the </a:t>
            </a:r>
            <a:r>
              <a:rPr lang="en-US" altLang="en-US" sz="5100" b="1" i="1" dirty="0">
                <a:solidFill>
                  <a:srgbClr val="FFFF00"/>
                </a:solidFill>
              </a:rPr>
              <a:t>miry clay</a:t>
            </a:r>
            <a:r>
              <a:rPr lang="en-US" altLang="en-US" sz="5100" dirty="0">
                <a:solidFill>
                  <a:srgbClr val="FFC000"/>
                </a:solidFill>
              </a:rPr>
              <a:t> or study </a:t>
            </a:r>
          </a:p>
          <a:p>
            <a:pPr algn="ctr" eaLnBrk="1" hangingPunct="1">
              <a:spcBef>
                <a:spcPct val="0"/>
              </a:spcBef>
              <a:buFontTx/>
              <a:buNone/>
            </a:pPr>
            <a:r>
              <a:rPr lang="en-US" altLang="en-US" sz="5100" dirty="0">
                <a:solidFill>
                  <a:srgbClr val="FFC000"/>
                </a:solidFill>
              </a:rPr>
              <a:t>in Scripture just what that miry clay might symbolize. They merely focus on the </a:t>
            </a:r>
            <a:r>
              <a:rPr lang="en-US" altLang="en-US" sz="5100" b="1" i="1" dirty="0">
                <a:solidFill>
                  <a:srgbClr val="FFFF00"/>
                </a:solidFill>
              </a:rPr>
              <a:t>iron</a:t>
            </a:r>
            <a:r>
              <a:rPr lang="en-US" altLang="en-US" sz="5100" dirty="0">
                <a:solidFill>
                  <a:srgbClr val="FFC000"/>
                </a:solidFill>
              </a:rPr>
              <a:t> and continue to surmise that the </a:t>
            </a:r>
            <a:r>
              <a:rPr lang="en-US" altLang="en-US" sz="5100" b="1" i="1" dirty="0">
                <a:solidFill>
                  <a:srgbClr val="FFFF00"/>
                </a:solidFill>
              </a:rPr>
              <a:t>fourth beast </a:t>
            </a:r>
            <a:r>
              <a:rPr lang="en-US" altLang="en-US" sz="5100" dirty="0">
                <a:solidFill>
                  <a:srgbClr val="FFC000"/>
                </a:solidFill>
              </a:rPr>
              <a:t>will emerge into history as a future </a:t>
            </a:r>
            <a:r>
              <a:rPr lang="en-US" altLang="en-US" sz="5100" b="1" i="1" dirty="0">
                <a:solidFill>
                  <a:srgbClr val="FFFF00"/>
                </a:solidFill>
              </a:rPr>
              <a:t>Revived Roman Empire</a:t>
            </a:r>
            <a:r>
              <a:rPr lang="en-US" altLang="en-US" sz="5100" dirty="0">
                <a:solidFill>
                  <a:srgbClr val="FFC000"/>
                </a:solidFill>
              </a:rPr>
              <a:t> based in Europe. </a:t>
            </a:r>
          </a:p>
        </p:txBody>
      </p:sp>
    </p:spTree>
    <p:extLst>
      <p:ext uri="{BB962C8B-B14F-4D97-AF65-F5344CB8AC3E}">
        <p14:creationId xmlns:p14="http://schemas.microsoft.com/office/powerpoint/2010/main" val="3847745588"/>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C:\Users\gwfin_000.Samsung-Laptop\Desktop\daniel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737178"/>
            <a:ext cx="4343400" cy="612082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295400" y="990601"/>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BABYLON</a:t>
            </a:r>
          </a:p>
        </p:txBody>
      </p:sp>
      <p:sp>
        <p:nvSpPr>
          <p:cNvPr id="4" name="TextBox 3"/>
          <p:cNvSpPr txBox="1"/>
          <p:nvPr/>
        </p:nvSpPr>
        <p:spPr>
          <a:xfrm>
            <a:off x="1295400" y="2224138"/>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MEDO-PERSIA</a:t>
            </a:r>
          </a:p>
        </p:txBody>
      </p:sp>
      <p:sp>
        <p:nvSpPr>
          <p:cNvPr id="5" name="TextBox 4"/>
          <p:cNvSpPr txBox="1"/>
          <p:nvPr/>
        </p:nvSpPr>
        <p:spPr>
          <a:xfrm>
            <a:off x="1283299" y="3487242"/>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GREECE</a:t>
            </a:r>
          </a:p>
        </p:txBody>
      </p:sp>
      <p:sp>
        <p:nvSpPr>
          <p:cNvPr id="6" name="TextBox 5"/>
          <p:cNvSpPr txBox="1"/>
          <p:nvPr/>
        </p:nvSpPr>
        <p:spPr>
          <a:xfrm>
            <a:off x="1295400" y="4648201"/>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ROME</a:t>
            </a:r>
          </a:p>
        </p:txBody>
      </p:sp>
      <p:sp>
        <p:nvSpPr>
          <p:cNvPr id="7" name="TextBox 6"/>
          <p:cNvSpPr txBox="1"/>
          <p:nvPr/>
        </p:nvSpPr>
        <p:spPr>
          <a:xfrm>
            <a:off x="1283299" y="5943602"/>
            <a:ext cx="2602902" cy="646327"/>
          </a:xfrm>
          <a:prstGeom prst="rect">
            <a:avLst/>
          </a:prstGeom>
          <a:solidFill>
            <a:schemeClr val="tx1">
              <a:lumMod val="95000"/>
              <a:lumOff val="5000"/>
            </a:schemeClr>
          </a:solidFill>
        </p:spPr>
        <p:txBody>
          <a:bodyPr wrap="square" lIns="91436" tIns="45718" rIns="91436" bIns="45718" rtlCol="0">
            <a:spAutoFit/>
          </a:bodyPr>
          <a:lstStyle/>
          <a:p>
            <a:r>
              <a:rPr lang="en-US" b="1" i="1" dirty="0">
                <a:solidFill>
                  <a:srgbClr val="FFC000"/>
                </a:solidFill>
              </a:rPr>
              <a:t>REVIVED ROMAN     EMPIRE</a:t>
            </a:r>
          </a:p>
        </p:txBody>
      </p:sp>
      <p:cxnSp>
        <p:nvCxnSpPr>
          <p:cNvPr id="8" name="Straight Connector 7"/>
          <p:cNvCxnSpPr>
            <a:cxnSpLocks/>
          </p:cNvCxnSpPr>
          <p:nvPr/>
        </p:nvCxnSpPr>
        <p:spPr>
          <a:xfrm>
            <a:off x="2305050" y="6400800"/>
            <a:ext cx="6610350" cy="0"/>
          </a:xfrm>
          <a:prstGeom prst="line">
            <a:avLst/>
          </a:prstGeom>
          <a:ln w="222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130898" y="134473"/>
            <a:ext cx="4343400" cy="584771"/>
          </a:xfrm>
          <a:prstGeom prst="rect">
            <a:avLst/>
          </a:prstGeom>
          <a:noFill/>
        </p:spPr>
        <p:txBody>
          <a:bodyPr wrap="square" lIns="91436" tIns="45718" rIns="91436" bIns="45718" rtlCol="0">
            <a:spAutoFit/>
          </a:bodyPr>
          <a:lstStyle/>
          <a:p>
            <a:pPr algn="ctr"/>
            <a:r>
              <a:rPr lang="en-US" sz="3200" b="1" dirty="0">
                <a:solidFill>
                  <a:srgbClr val="FFFF00"/>
                </a:solidFill>
              </a:rPr>
              <a:t>DANIEL CHAPTER 2</a:t>
            </a:r>
          </a:p>
        </p:txBody>
      </p:sp>
      <p:sp>
        <p:nvSpPr>
          <p:cNvPr id="12" name="TextBox 11"/>
          <p:cNvSpPr txBox="1"/>
          <p:nvPr/>
        </p:nvSpPr>
        <p:spPr>
          <a:xfrm>
            <a:off x="6400801" y="152401"/>
            <a:ext cx="4648200" cy="584771"/>
          </a:xfrm>
          <a:prstGeom prst="rect">
            <a:avLst/>
          </a:prstGeom>
          <a:noFill/>
        </p:spPr>
        <p:txBody>
          <a:bodyPr wrap="square" lIns="91436" tIns="45718" rIns="91436" bIns="45718" rtlCol="0">
            <a:spAutoFit/>
          </a:bodyPr>
          <a:lstStyle/>
          <a:p>
            <a:pPr algn="ctr"/>
            <a:r>
              <a:rPr lang="en-US" sz="3200" b="1" dirty="0">
                <a:solidFill>
                  <a:srgbClr val="FFFF00"/>
                </a:solidFill>
              </a:rPr>
              <a:t>DANIEL CHAPTER 7</a:t>
            </a:r>
          </a:p>
        </p:txBody>
      </p:sp>
      <p:pic>
        <p:nvPicPr>
          <p:cNvPr id="6656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1" y="719247"/>
            <a:ext cx="4191000" cy="6087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1283299" y="990601"/>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BABYLON</a:t>
            </a:r>
          </a:p>
        </p:txBody>
      </p:sp>
      <p:sp>
        <p:nvSpPr>
          <p:cNvPr id="13" name="TextBox 12">
            <a:extLst>
              <a:ext uri="{FF2B5EF4-FFF2-40B4-BE49-F238E27FC236}">
                <a16:creationId xmlns:a16="http://schemas.microsoft.com/office/drawing/2014/main" id="{95444E63-D304-4B14-9B47-016D4A3A885B}"/>
              </a:ext>
            </a:extLst>
          </p:cNvPr>
          <p:cNvSpPr txBox="1"/>
          <p:nvPr/>
        </p:nvSpPr>
        <p:spPr>
          <a:xfrm>
            <a:off x="8724901" y="5943602"/>
            <a:ext cx="2602902" cy="646327"/>
          </a:xfrm>
          <a:prstGeom prst="rect">
            <a:avLst/>
          </a:prstGeom>
          <a:solidFill>
            <a:schemeClr val="tx1">
              <a:lumMod val="95000"/>
              <a:lumOff val="5000"/>
            </a:schemeClr>
          </a:solidFill>
        </p:spPr>
        <p:txBody>
          <a:bodyPr wrap="square" lIns="91436" tIns="45718" rIns="91436" bIns="45718" rtlCol="0">
            <a:spAutoFit/>
          </a:bodyPr>
          <a:lstStyle/>
          <a:p>
            <a:r>
              <a:rPr lang="en-US" b="1" i="1" dirty="0">
                <a:solidFill>
                  <a:srgbClr val="FFC000"/>
                </a:solidFill>
              </a:rPr>
              <a:t>REVIVED ROMAN     EMPIRE</a:t>
            </a:r>
          </a:p>
        </p:txBody>
      </p:sp>
    </p:spTree>
    <p:extLst>
      <p:ext uri="{BB962C8B-B14F-4D97-AF65-F5344CB8AC3E}">
        <p14:creationId xmlns:p14="http://schemas.microsoft.com/office/powerpoint/2010/main" val="1309023875"/>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742950" y="467266"/>
            <a:ext cx="1070610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400" dirty="0">
                <a:solidFill>
                  <a:srgbClr val="FFC000"/>
                </a:solidFill>
              </a:rPr>
              <a:t>However, in recent times the </a:t>
            </a:r>
          </a:p>
          <a:p>
            <a:pPr algn="ctr" eaLnBrk="1" hangingPunct="1">
              <a:spcBef>
                <a:spcPct val="0"/>
              </a:spcBef>
              <a:buFontTx/>
              <a:buNone/>
            </a:pPr>
            <a:r>
              <a:rPr lang="en-US" altLang="en-US" sz="5400" b="1" i="1" dirty="0">
                <a:solidFill>
                  <a:srgbClr val="FFFF00"/>
                </a:solidFill>
              </a:rPr>
              <a:t>fourth beast</a:t>
            </a:r>
            <a:r>
              <a:rPr lang="en-US" altLang="en-US" sz="5400" dirty="0">
                <a:solidFill>
                  <a:srgbClr val="FFC000"/>
                </a:solidFill>
              </a:rPr>
              <a:t> is coming to be seen </a:t>
            </a:r>
          </a:p>
          <a:p>
            <a:pPr algn="ctr" eaLnBrk="1" hangingPunct="1">
              <a:spcBef>
                <a:spcPct val="0"/>
              </a:spcBef>
              <a:buFontTx/>
              <a:buNone/>
            </a:pPr>
            <a:r>
              <a:rPr lang="en-US" altLang="en-US" sz="5400" dirty="0">
                <a:solidFill>
                  <a:srgbClr val="FFC000"/>
                </a:solidFill>
              </a:rPr>
              <a:t>as a Biblical symbol of the coming </a:t>
            </a:r>
            <a:r>
              <a:rPr lang="en-US" altLang="en-US" sz="5400" b="1" i="1" dirty="0">
                <a:solidFill>
                  <a:srgbClr val="FFFF00"/>
                </a:solidFill>
              </a:rPr>
              <a:t>New World Order</a:t>
            </a:r>
            <a:r>
              <a:rPr lang="en-US" altLang="en-US" sz="5400" dirty="0">
                <a:solidFill>
                  <a:srgbClr val="FFC000"/>
                </a:solidFill>
              </a:rPr>
              <a:t>. There are certainly some </a:t>
            </a:r>
            <a:r>
              <a:rPr lang="en-US" altLang="en-US" sz="5400" b="1" i="1" dirty="0">
                <a:solidFill>
                  <a:srgbClr val="FFFF00"/>
                </a:solidFill>
              </a:rPr>
              <a:t>hard Roman iron</a:t>
            </a:r>
            <a:r>
              <a:rPr lang="en-US" altLang="en-US" sz="5400" dirty="0">
                <a:solidFill>
                  <a:srgbClr val="FFC000"/>
                </a:solidFill>
              </a:rPr>
              <a:t> and European elements to its leadership. But here is </a:t>
            </a:r>
            <a:r>
              <a:rPr lang="en-US" altLang="en-US" sz="5400" b="1" i="1" dirty="0">
                <a:solidFill>
                  <a:srgbClr val="FFFF00"/>
                </a:solidFill>
              </a:rPr>
              <a:t>“the rest of the story”. </a:t>
            </a:r>
          </a:p>
        </p:txBody>
      </p:sp>
    </p:spTree>
    <p:extLst>
      <p:ext uri="{BB962C8B-B14F-4D97-AF65-F5344CB8AC3E}">
        <p14:creationId xmlns:p14="http://schemas.microsoft.com/office/powerpoint/2010/main" val="2869627063"/>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C:\Users\gwfin_000.Samsung-Laptop\Desktop\daniel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737178"/>
            <a:ext cx="4343400" cy="612082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295400" y="990601"/>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BABYLON</a:t>
            </a:r>
          </a:p>
        </p:txBody>
      </p:sp>
      <p:sp>
        <p:nvSpPr>
          <p:cNvPr id="4" name="TextBox 3"/>
          <p:cNvSpPr txBox="1"/>
          <p:nvPr/>
        </p:nvSpPr>
        <p:spPr>
          <a:xfrm>
            <a:off x="1295400" y="2224138"/>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MEDO-PERSIA</a:t>
            </a:r>
          </a:p>
        </p:txBody>
      </p:sp>
      <p:sp>
        <p:nvSpPr>
          <p:cNvPr id="5" name="TextBox 4"/>
          <p:cNvSpPr txBox="1"/>
          <p:nvPr/>
        </p:nvSpPr>
        <p:spPr>
          <a:xfrm>
            <a:off x="1283299" y="3487242"/>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GREECE</a:t>
            </a:r>
          </a:p>
        </p:txBody>
      </p:sp>
      <p:sp>
        <p:nvSpPr>
          <p:cNvPr id="6" name="TextBox 5"/>
          <p:cNvSpPr txBox="1"/>
          <p:nvPr/>
        </p:nvSpPr>
        <p:spPr>
          <a:xfrm>
            <a:off x="1295400" y="4648201"/>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ROME</a:t>
            </a:r>
          </a:p>
        </p:txBody>
      </p:sp>
      <p:cxnSp>
        <p:nvCxnSpPr>
          <p:cNvPr id="8" name="Straight Connector 7"/>
          <p:cNvCxnSpPr/>
          <p:nvPr/>
        </p:nvCxnSpPr>
        <p:spPr>
          <a:xfrm>
            <a:off x="2305050" y="6400800"/>
            <a:ext cx="1657350" cy="0"/>
          </a:xfrm>
          <a:prstGeom prst="line">
            <a:avLst/>
          </a:prstGeom>
          <a:ln w="222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130898" y="134473"/>
            <a:ext cx="4343400" cy="584771"/>
          </a:xfrm>
          <a:prstGeom prst="rect">
            <a:avLst/>
          </a:prstGeom>
          <a:noFill/>
        </p:spPr>
        <p:txBody>
          <a:bodyPr wrap="square" lIns="91436" tIns="45718" rIns="91436" bIns="45718" rtlCol="0">
            <a:spAutoFit/>
          </a:bodyPr>
          <a:lstStyle/>
          <a:p>
            <a:pPr algn="ctr"/>
            <a:r>
              <a:rPr lang="en-US" sz="3200" b="1" dirty="0">
                <a:solidFill>
                  <a:srgbClr val="FFFF00"/>
                </a:solidFill>
              </a:rPr>
              <a:t>DANIEL CHAPTER 2</a:t>
            </a:r>
          </a:p>
        </p:txBody>
      </p:sp>
      <p:sp>
        <p:nvSpPr>
          <p:cNvPr id="12" name="TextBox 11"/>
          <p:cNvSpPr txBox="1"/>
          <p:nvPr/>
        </p:nvSpPr>
        <p:spPr>
          <a:xfrm>
            <a:off x="6400801" y="152401"/>
            <a:ext cx="4648200" cy="584771"/>
          </a:xfrm>
          <a:prstGeom prst="rect">
            <a:avLst/>
          </a:prstGeom>
          <a:noFill/>
        </p:spPr>
        <p:txBody>
          <a:bodyPr wrap="square" lIns="91436" tIns="45718" rIns="91436" bIns="45718" rtlCol="0">
            <a:spAutoFit/>
          </a:bodyPr>
          <a:lstStyle/>
          <a:p>
            <a:pPr algn="ctr"/>
            <a:r>
              <a:rPr lang="en-US" sz="3200" b="1" dirty="0">
                <a:solidFill>
                  <a:srgbClr val="FFFF00"/>
                </a:solidFill>
              </a:rPr>
              <a:t>DANIEL CHAPTER 7</a:t>
            </a:r>
          </a:p>
        </p:txBody>
      </p:sp>
      <p:pic>
        <p:nvPicPr>
          <p:cNvPr id="6656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1" y="719247"/>
            <a:ext cx="4191000" cy="6087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1283299" y="990601"/>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BABYLON</a:t>
            </a:r>
          </a:p>
        </p:txBody>
      </p:sp>
      <p:sp>
        <p:nvSpPr>
          <p:cNvPr id="30" name="TextBox 29">
            <a:extLst>
              <a:ext uri="{FF2B5EF4-FFF2-40B4-BE49-F238E27FC236}">
                <a16:creationId xmlns:a16="http://schemas.microsoft.com/office/drawing/2014/main" id="{81CFF00C-2ECA-443A-A61D-6F6B39DE7D9D}"/>
              </a:ext>
            </a:extLst>
          </p:cNvPr>
          <p:cNvSpPr txBox="1"/>
          <p:nvPr/>
        </p:nvSpPr>
        <p:spPr>
          <a:xfrm>
            <a:off x="1371599" y="6354199"/>
            <a:ext cx="2602902" cy="369328"/>
          </a:xfrm>
          <a:prstGeom prst="rect">
            <a:avLst/>
          </a:prstGeom>
          <a:solidFill>
            <a:schemeClr val="tx1">
              <a:lumMod val="95000"/>
              <a:lumOff val="5000"/>
            </a:schemeClr>
          </a:solidFill>
        </p:spPr>
        <p:txBody>
          <a:bodyPr wrap="square" lIns="91436" tIns="45718" rIns="91436" bIns="45718" rtlCol="0">
            <a:spAutoFit/>
          </a:bodyPr>
          <a:lstStyle/>
          <a:p>
            <a:r>
              <a:rPr lang="en-US" b="1" dirty="0">
                <a:solidFill>
                  <a:srgbClr val="FFFF00"/>
                </a:solidFill>
              </a:rPr>
              <a:t>NEW WORLD ORDER</a:t>
            </a:r>
          </a:p>
        </p:txBody>
      </p:sp>
      <p:sp>
        <p:nvSpPr>
          <p:cNvPr id="31" name="TextBox 30">
            <a:extLst>
              <a:ext uri="{FF2B5EF4-FFF2-40B4-BE49-F238E27FC236}">
                <a16:creationId xmlns:a16="http://schemas.microsoft.com/office/drawing/2014/main" id="{E1AF3301-5FA8-427A-976E-7AA70B6B31A1}"/>
              </a:ext>
            </a:extLst>
          </p:cNvPr>
          <p:cNvSpPr txBox="1"/>
          <p:nvPr/>
        </p:nvSpPr>
        <p:spPr>
          <a:xfrm>
            <a:off x="6987819" y="6138753"/>
            <a:ext cx="2583180" cy="369328"/>
          </a:xfrm>
          <a:prstGeom prst="rect">
            <a:avLst/>
          </a:prstGeom>
          <a:solidFill>
            <a:schemeClr val="tx1">
              <a:lumMod val="95000"/>
              <a:lumOff val="5000"/>
            </a:schemeClr>
          </a:solidFill>
        </p:spPr>
        <p:txBody>
          <a:bodyPr wrap="square" lIns="91436" tIns="45718" rIns="91436" bIns="45718" rtlCol="0">
            <a:spAutoFit/>
          </a:bodyPr>
          <a:lstStyle/>
          <a:p>
            <a:r>
              <a:rPr lang="en-US" b="1" dirty="0">
                <a:solidFill>
                  <a:srgbClr val="FFFF00"/>
                </a:solidFill>
              </a:rPr>
              <a:t>NEW WORLD ORDER</a:t>
            </a:r>
          </a:p>
        </p:txBody>
      </p:sp>
      <p:cxnSp>
        <p:nvCxnSpPr>
          <p:cNvPr id="9" name="Straight Connector 8">
            <a:extLst>
              <a:ext uri="{FF2B5EF4-FFF2-40B4-BE49-F238E27FC236}">
                <a16:creationId xmlns:a16="http://schemas.microsoft.com/office/drawing/2014/main" id="{DEEC195E-0263-48DB-98F5-7F5438330065}"/>
              </a:ext>
            </a:extLst>
          </p:cNvPr>
          <p:cNvCxnSpPr>
            <a:cxnSpLocks/>
          </p:cNvCxnSpPr>
          <p:nvPr/>
        </p:nvCxnSpPr>
        <p:spPr>
          <a:xfrm flipV="1">
            <a:off x="4724400" y="6354199"/>
            <a:ext cx="2034819" cy="153883"/>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997018688"/>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628650" y="74851"/>
            <a:ext cx="10934700" cy="670829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3900" dirty="0">
                <a:solidFill>
                  <a:srgbClr val="FFC000"/>
                </a:solidFill>
              </a:rPr>
              <a:t>There is an angry raging of nations rising up in the </a:t>
            </a:r>
          </a:p>
          <a:p>
            <a:pPr algn="ctr" eaLnBrk="1" hangingPunct="1">
              <a:spcBef>
                <a:spcPct val="0"/>
              </a:spcBef>
              <a:buFontTx/>
              <a:buNone/>
            </a:pPr>
            <a:r>
              <a:rPr lang="en-US" altLang="en-US" sz="3900" dirty="0">
                <a:solidFill>
                  <a:srgbClr val="FFC000"/>
                </a:solidFill>
              </a:rPr>
              <a:t>West inside the </a:t>
            </a:r>
            <a:r>
              <a:rPr lang="en-US" altLang="en-US" sz="3900" dirty="0">
                <a:solidFill>
                  <a:srgbClr val="FFFF00"/>
                </a:solidFill>
              </a:rPr>
              <a:t>democracy</a:t>
            </a:r>
            <a:r>
              <a:rPr lang="en-US" altLang="en-US" sz="3900" dirty="0">
                <a:solidFill>
                  <a:srgbClr val="FFC000"/>
                </a:solidFill>
              </a:rPr>
              <a:t> we might discern in </a:t>
            </a:r>
          </a:p>
          <a:p>
            <a:pPr algn="ctr" eaLnBrk="1" hangingPunct="1">
              <a:spcBef>
                <a:spcPct val="0"/>
              </a:spcBef>
              <a:buFontTx/>
              <a:buNone/>
            </a:pPr>
            <a:r>
              <a:rPr lang="en-US" altLang="en-US" sz="3900" dirty="0">
                <a:solidFill>
                  <a:srgbClr val="FFC000"/>
                </a:solidFill>
              </a:rPr>
              <a:t>Biblical symbology as </a:t>
            </a:r>
            <a:r>
              <a:rPr lang="en-US" altLang="en-US" sz="3900" dirty="0">
                <a:solidFill>
                  <a:srgbClr val="FFFF00"/>
                </a:solidFill>
              </a:rPr>
              <a:t>miry clay</a:t>
            </a:r>
            <a:r>
              <a:rPr lang="en-US" altLang="en-US" sz="3900" dirty="0">
                <a:solidFill>
                  <a:srgbClr val="FFC000"/>
                </a:solidFill>
              </a:rPr>
              <a:t>. Sadly we are seeing democracies slip-sliding towards mobocracy. The </a:t>
            </a:r>
            <a:r>
              <a:rPr lang="en-US" altLang="en-US" sz="3900" dirty="0">
                <a:solidFill>
                  <a:srgbClr val="FFFF00"/>
                </a:solidFill>
              </a:rPr>
              <a:t>post-modern </a:t>
            </a:r>
            <a:r>
              <a:rPr lang="en-US" altLang="en-US" sz="3900" dirty="0">
                <a:solidFill>
                  <a:srgbClr val="FFC000"/>
                </a:solidFill>
              </a:rPr>
              <a:t>multi-culturalist </a:t>
            </a:r>
            <a:r>
              <a:rPr lang="en-US" altLang="en-US" sz="3900" dirty="0">
                <a:solidFill>
                  <a:srgbClr val="FFFF00"/>
                </a:solidFill>
              </a:rPr>
              <a:t>neo-Marxists</a:t>
            </a:r>
            <a:r>
              <a:rPr lang="en-US" altLang="en-US" sz="3900" dirty="0">
                <a:solidFill>
                  <a:srgbClr val="FFC000"/>
                </a:solidFill>
              </a:rPr>
              <a:t>, the </a:t>
            </a:r>
            <a:r>
              <a:rPr lang="en-US" altLang="en-US" sz="3900" dirty="0">
                <a:solidFill>
                  <a:srgbClr val="FFFF00"/>
                </a:solidFill>
              </a:rPr>
              <a:t>globalists</a:t>
            </a:r>
            <a:r>
              <a:rPr lang="en-US" altLang="en-US" sz="3900" dirty="0">
                <a:solidFill>
                  <a:srgbClr val="FFC000"/>
                </a:solidFill>
              </a:rPr>
              <a:t>, the </a:t>
            </a:r>
            <a:r>
              <a:rPr lang="en-US" altLang="en-US" sz="3900" dirty="0">
                <a:solidFill>
                  <a:srgbClr val="FFFF00"/>
                </a:solidFill>
              </a:rPr>
              <a:t>militant feminists</a:t>
            </a:r>
            <a:r>
              <a:rPr lang="en-US" altLang="en-US" sz="3900" dirty="0">
                <a:solidFill>
                  <a:srgbClr val="FFC000"/>
                </a:solidFill>
              </a:rPr>
              <a:t>, and </a:t>
            </a:r>
            <a:r>
              <a:rPr lang="en-US" altLang="en-US" sz="3900" dirty="0">
                <a:solidFill>
                  <a:srgbClr val="FFFF00"/>
                </a:solidFill>
              </a:rPr>
              <a:t>LGBTQ</a:t>
            </a:r>
            <a:r>
              <a:rPr lang="en-US" altLang="en-US" sz="3900" dirty="0">
                <a:solidFill>
                  <a:srgbClr val="FFC000"/>
                </a:solidFill>
              </a:rPr>
              <a:t> are </a:t>
            </a:r>
          </a:p>
          <a:p>
            <a:pPr algn="ctr" eaLnBrk="1" hangingPunct="1">
              <a:spcBef>
                <a:spcPct val="0"/>
              </a:spcBef>
              <a:buFontTx/>
              <a:buNone/>
            </a:pPr>
            <a:r>
              <a:rPr lang="en-US" altLang="en-US" sz="3900" dirty="0">
                <a:solidFill>
                  <a:srgbClr val="FFC000"/>
                </a:solidFill>
              </a:rPr>
              <a:t>all being energized by the </a:t>
            </a:r>
            <a:r>
              <a:rPr lang="en-US" altLang="en-US" sz="3900" dirty="0">
                <a:solidFill>
                  <a:srgbClr val="FFFF00"/>
                </a:solidFill>
              </a:rPr>
              <a:t>sexual revolution </a:t>
            </a:r>
            <a:r>
              <a:rPr lang="en-US" altLang="en-US" sz="3900" dirty="0">
                <a:solidFill>
                  <a:srgbClr val="FFC000"/>
                </a:solidFill>
              </a:rPr>
              <a:t>which brings its pervasive unhappiness. There is a deep existential emptiness and a deep terror within the </a:t>
            </a:r>
          </a:p>
          <a:p>
            <a:pPr algn="ctr" eaLnBrk="1" hangingPunct="1">
              <a:spcBef>
                <a:spcPct val="0"/>
              </a:spcBef>
              <a:buFontTx/>
              <a:buNone/>
            </a:pPr>
            <a:r>
              <a:rPr lang="en-US" altLang="en-US" sz="3900" dirty="0">
                <a:solidFill>
                  <a:srgbClr val="FFC000"/>
                </a:solidFill>
              </a:rPr>
              <a:t>souls of unsaved sinful men and women. This angst </a:t>
            </a:r>
          </a:p>
          <a:p>
            <a:pPr algn="ctr" eaLnBrk="1" hangingPunct="1">
              <a:spcBef>
                <a:spcPct val="0"/>
              </a:spcBef>
              <a:buFontTx/>
              <a:buNone/>
            </a:pPr>
            <a:r>
              <a:rPr lang="en-US" altLang="en-US" sz="3900" dirty="0">
                <a:solidFill>
                  <a:srgbClr val="FFC000"/>
                </a:solidFill>
              </a:rPr>
              <a:t>is powering this </a:t>
            </a:r>
            <a:r>
              <a:rPr lang="en-US" altLang="en-US" sz="3900" dirty="0">
                <a:solidFill>
                  <a:srgbClr val="FFFF00"/>
                </a:solidFill>
              </a:rPr>
              <a:t>new wave </a:t>
            </a:r>
            <a:r>
              <a:rPr lang="en-US" altLang="en-US" sz="3900" dirty="0">
                <a:solidFill>
                  <a:srgbClr val="FFC000"/>
                </a:solidFill>
              </a:rPr>
              <a:t>of </a:t>
            </a:r>
            <a:r>
              <a:rPr lang="en-US" altLang="en-US" sz="3900" dirty="0">
                <a:solidFill>
                  <a:srgbClr val="FFFF00"/>
                </a:solidFill>
              </a:rPr>
              <a:t>group identity politics</a:t>
            </a:r>
            <a:r>
              <a:rPr lang="en-US" altLang="en-US" sz="3900" dirty="0">
                <a:solidFill>
                  <a:srgbClr val="FFC000"/>
                </a:solidFill>
              </a:rPr>
              <a:t>. </a:t>
            </a:r>
          </a:p>
        </p:txBody>
      </p:sp>
    </p:spTree>
    <p:extLst>
      <p:ext uri="{BB962C8B-B14F-4D97-AF65-F5344CB8AC3E}">
        <p14:creationId xmlns:p14="http://schemas.microsoft.com/office/powerpoint/2010/main" val="2612192940"/>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122" name="Picture 2" descr="Image result for gay pride">
            <a:extLst>
              <a:ext uri="{FF2B5EF4-FFF2-40B4-BE49-F238E27FC236}">
                <a16:creationId xmlns:a16="http://schemas.microsoft.com/office/drawing/2014/main" id="{971EA920-E9AE-4C63-B728-DCB56C9085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0913" y="0"/>
            <a:ext cx="102901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90230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D:\01 WORKSHOP\G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1" y="15240"/>
            <a:ext cx="10293679" cy="684276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G8 Summit 20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2818" y="4648200"/>
            <a:ext cx="3270583"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1381861"/>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04800" y="228600"/>
            <a:ext cx="11582400" cy="6200466"/>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400" dirty="0">
                <a:solidFill>
                  <a:srgbClr val="FFC000"/>
                </a:solidFill>
              </a:rPr>
              <a:t>These gatherings of self-declared </a:t>
            </a:r>
            <a:r>
              <a:rPr lang="en-US" altLang="en-US" sz="4400" dirty="0">
                <a:solidFill>
                  <a:srgbClr val="FFFF00"/>
                </a:solidFill>
              </a:rPr>
              <a:t>offended victims </a:t>
            </a:r>
            <a:r>
              <a:rPr lang="en-US" altLang="en-US" sz="4400" dirty="0">
                <a:solidFill>
                  <a:srgbClr val="FFC000"/>
                </a:solidFill>
              </a:rPr>
              <a:t>are seriously </a:t>
            </a:r>
            <a:r>
              <a:rPr lang="en-US" altLang="en-US" sz="4400" dirty="0">
                <a:solidFill>
                  <a:srgbClr val="FFFF00"/>
                </a:solidFill>
              </a:rPr>
              <a:t>triggered</a:t>
            </a:r>
            <a:r>
              <a:rPr lang="en-US" altLang="en-US" sz="4400" dirty="0">
                <a:solidFill>
                  <a:srgbClr val="FFC000"/>
                </a:solidFill>
              </a:rPr>
              <a:t>. They are upset and freaking out. As we look into the issue with discernment we can clearly see that this raging goes beyond mere politics. These unhappy people are now in full </a:t>
            </a:r>
            <a:r>
              <a:rPr lang="en-US" altLang="en-US" sz="4400" dirty="0">
                <a:solidFill>
                  <a:srgbClr val="FFFF00"/>
                </a:solidFill>
              </a:rPr>
              <a:t>raging</a:t>
            </a:r>
            <a:r>
              <a:rPr lang="en-US" altLang="en-US" sz="4400" dirty="0">
                <a:solidFill>
                  <a:srgbClr val="FFC000"/>
                </a:solidFill>
              </a:rPr>
              <a:t> mode very specifically against the Judeo-Christian God, His mores, His laws, and both houses of His covenant people, the Jewish house and the evangelical house. </a:t>
            </a:r>
          </a:p>
        </p:txBody>
      </p:sp>
    </p:spTree>
    <p:extLst>
      <p:ext uri="{BB962C8B-B14F-4D97-AF65-F5344CB8AC3E}">
        <p14:creationId xmlns:p14="http://schemas.microsoft.com/office/powerpoint/2010/main" val="1155501791"/>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for angry militant feminists">
            <a:extLst>
              <a:ext uri="{FF2B5EF4-FFF2-40B4-BE49-F238E27FC236}">
                <a16:creationId xmlns:a16="http://schemas.microsoft.com/office/drawing/2014/main" id="{5C628759-E7F6-4513-9033-6A34143117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5140726"/>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495300" y="467266"/>
            <a:ext cx="1120140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400" dirty="0">
                <a:solidFill>
                  <a:srgbClr val="FFC000"/>
                </a:solidFill>
              </a:rPr>
              <a:t>In </a:t>
            </a:r>
            <a:r>
              <a:rPr lang="en-US" altLang="en-US" sz="5400" dirty="0">
                <a:solidFill>
                  <a:schemeClr val="bg1"/>
                </a:solidFill>
              </a:rPr>
              <a:t>Daniel 9:26 </a:t>
            </a:r>
            <a:r>
              <a:rPr lang="en-US" altLang="en-US" sz="5400" dirty="0">
                <a:solidFill>
                  <a:srgbClr val="FFC000"/>
                </a:solidFill>
              </a:rPr>
              <a:t>the prophet Daniel records that </a:t>
            </a:r>
            <a:r>
              <a:rPr lang="en-US" altLang="en-US" sz="5400" dirty="0">
                <a:solidFill>
                  <a:srgbClr val="FFFF00"/>
                </a:solidFill>
              </a:rPr>
              <a:t>“the people of the prince who is to come” </a:t>
            </a:r>
            <a:r>
              <a:rPr lang="en-US" altLang="en-US" sz="5400" dirty="0">
                <a:solidFill>
                  <a:srgbClr val="FFC000"/>
                </a:solidFill>
              </a:rPr>
              <a:t>will destroy the Temple. There are people rising up now who are raging against all things holy. This is the </a:t>
            </a:r>
            <a:r>
              <a:rPr lang="en-US" altLang="en-US" sz="5400" dirty="0">
                <a:solidFill>
                  <a:srgbClr val="FFFF00"/>
                </a:solidFill>
              </a:rPr>
              <a:t>end-time drama </a:t>
            </a:r>
            <a:r>
              <a:rPr lang="en-US" altLang="en-US" sz="5400" dirty="0">
                <a:solidFill>
                  <a:srgbClr val="FFC000"/>
                </a:solidFill>
              </a:rPr>
              <a:t> and it is beginning right before our very eyes.</a:t>
            </a:r>
          </a:p>
        </p:txBody>
      </p:sp>
    </p:spTree>
    <p:extLst>
      <p:ext uri="{BB962C8B-B14F-4D97-AF65-F5344CB8AC3E}">
        <p14:creationId xmlns:p14="http://schemas.microsoft.com/office/powerpoint/2010/main" val="2654487930"/>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for the people of the prince who is to come">
            <a:extLst>
              <a:ext uri="{FF2B5EF4-FFF2-40B4-BE49-F238E27FC236}">
                <a16:creationId xmlns:a16="http://schemas.microsoft.com/office/drawing/2014/main" id="{B9CA4511-20E8-4E69-B69B-67B709B0B6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5645633"/>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419100" y="244128"/>
            <a:ext cx="11353800" cy="6369743"/>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3700" dirty="0">
                <a:solidFill>
                  <a:srgbClr val="FFC000"/>
                </a:solidFill>
              </a:rPr>
              <a:t>During the 1970’s word finally came out about the blood of over 140 million dead citizens spilled in the USSR, China, and Cambodia. </a:t>
            </a:r>
            <a:r>
              <a:rPr lang="en-US" altLang="en-US" sz="3700" dirty="0">
                <a:solidFill>
                  <a:srgbClr val="FFFF00"/>
                </a:solidFill>
              </a:rPr>
              <a:t>Economic Marxism </a:t>
            </a:r>
            <a:r>
              <a:rPr lang="en-US" altLang="en-US" sz="3700" dirty="0">
                <a:solidFill>
                  <a:srgbClr val="FFC000"/>
                </a:solidFill>
              </a:rPr>
              <a:t>was going into serious decline. Communism was </a:t>
            </a:r>
            <a:r>
              <a:rPr lang="en-US" altLang="en-US" sz="3700" dirty="0" err="1">
                <a:solidFill>
                  <a:srgbClr val="FFC000"/>
                </a:solidFill>
              </a:rPr>
              <a:t>passe</a:t>
            </a:r>
            <a:r>
              <a:rPr lang="en-US" altLang="en-US" sz="3700" dirty="0">
                <a:solidFill>
                  <a:srgbClr val="FFC000"/>
                </a:solidFill>
              </a:rPr>
              <a:t>’ and becoming discredited. So for the college revolutionaries it was time to change horses. Soon a </a:t>
            </a:r>
            <a:r>
              <a:rPr lang="en-US" altLang="en-US" sz="3700" b="1" i="1" dirty="0">
                <a:solidFill>
                  <a:srgbClr val="FFFF00"/>
                </a:solidFill>
              </a:rPr>
              <a:t>new revolution </a:t>
            </a:r>
            <a:r>
              <a:rPr lang="en-US" altLang="en-US" sz="3700" dirty="0">
                <a:solidFill>
                  <a:srgbClr val="FFC000"/>
                </a:solidFill>
              </a:rPr>
              <a:t>of </a:t>
            </a:r>
            <a:r>
              <a:rPr lang="en-US" altLang="en-US" sz="3700" b="1" i="1" dirty="0">
                <a:solidFill>
                  <a:srgbClr val="FFFF00"/>
                </a:solidFill>
              </a:rPr>
              <a:t>neo-Marxist  multiculturalism </a:t>
            </a:r>
            <a:r>
              <a:rPr lang="en-US" altLang="en-US" sz="3700" dirty="0">
                <a:solidFill>
                  <a:srgbClr val="FFC000"/>
                </a:solidFill>
              </a:rPr>
              <a:t>began taking over the universities. Instead of </a:t>
            </a:r>
            <a:r>
              <a:rPr lang="en-US" altLang="en-US" sz="3700" i="1" dirty="0">
                <a:solidFill>
                  <a:srgbClr val="FFFF00"/>
                </a:solidFill>
              </a:rPr>
              <a:t>economic revolution </a:t>
            </a:r>
            <a:r>
              <a:rPr lang="en-US" altLang="en-US" sz="3700" dirty="0">
                <a:solidFill>
                  <a:srgbClr val="FFC000"/>
                </a:solidFill>
              </a:rPr>
              <a:t>the emphasis switched to </a:t>
            </a:r>
            <a:r>
              <a:rPr lang="en-US" altLang="en-US" sz="3700" b="1" i="1" dirty="0">
                <a:solidFill>
                  <a:srgbClr val="FFFF00"/>
                </a:solidFill>
              </a:rPr>
              <a:t>cultural revolution</a:t>
            </a:r>
            <a:r>
              <a:rPr lang="en-US" altLang="en-US" sz="3700" dirty="0">
                <a:solidFill>
                  <a:srgbClr val="FFC000"/>
                </a:solidFill>
              </a:rPr>
              <a:t>. And any group of disaffected victims could now join the angry marching mob, now fully determined to destroy Western Christendom.</a:t>
            </a:r>
          </a:p>
        </p:txBody>
      </p:sp>
    </p:spTree>
    <p:extLst>
      <p:ext uri="{BB962C8B-B14F-4D97-AF65-F5344CB8AC3E}">
        <p14:creationId xmlns:p14="http://schemas.microsoft.com/office/powerpoint/2010/main" val="4168776507"/>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multicultural neo-Marxist movement">
            <a:extLst>
              <a:ext uri="{FF2B5EF4-FFF2-40B4-BE49-F238E27FC236}">
                <a16:creationId xmlns:a16="http://schemas.microsoft.com/office/drawing/2014/main" id="{B6F895BA-3CD0-43C1-8E98-DEF9EA61E9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09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3723167"/>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mage result for multicultural neo-Marxist movement">
            <a:extLst>
              <a:ext uri="{FF2B5EF4-FFF2-40B4-BE49-F238E27FC236}">
                <a16:creationId xmlns:a16="http://schemas.microsoft.com/office/drawing/2014/main" id="{33DB6430-F6E8-4210-8AE2-CFBCFEF273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228600"/>
            <a:ext cx="5638800" cy="3048000"/>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2" descr="Related image">
            <a:extLst>
              <a:ext uri="{FF2B5EF4-FFF2-40B4-BE49-F238E27FC236}">
                <a16:creationId xmlns:a16="http://schemas.microsoft.com/office/drawing/2014/main" id="{95B6D8C9-0BDD-4651-8757-73860BC3F6C3}"/>
              </a:ext>
            </a:extLst>
          </p:cNvPr>
          <p:cNvSpPr>
            <a:spLocks noChangeAspect="1" noChangeArrowheads="1"/>
          </p:cNvSpPr>
          <p:nvPr/>
        </p:nvSpPr>
        <p:spPr bwMode="auto">
          <a:xfrm flipH="1">
            <a:off x="6248400" y="327660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Related image">
            <a:extLst>
              <a:ext uri="{FF2B5EF4-FFF2-40B4-BE49-F238E27FC236}">
                <a16:creationId xmlns:a16="http://schemas.microsoft.com/office/drawing/2014/main" id="{EFDD2433-2B9C-412A-9FA9-EA4B31A77024}"/>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2" name="Picture 8" descr="Image result for democracy">
            <a:extLst>
              <a:ext uri="{FF2B5EF4-FFF2-40B4-BE49-F238E27FC236}">
                <a16:creationId xmlns:a16="http://schemas.microsoft.com/office/drawing/2014/main" id="{EF3B88E6-F5E3-49E2-A9FC-F33AAB604D0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2761" y="185394"/>
            <a:ext cx="6096000" cy="30912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2914887"/>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81000" y="144101"/>
            <a:ext cx="11430000" cy="656979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dirty="0">
                <a:solidFill>
                  <a:srgbClr val="FFC000"/>
                </a:solidFill>
              </a:rPr>
              <a:t>So in the place of radical socialism </a:t>
            </a:r>
            <a:r>
              <a:rPr lang="en-US" altLang="en-US" sz="6000" b="1" i="1" dirty="0">
                <a:solidFill>
                  <a:srgbClr val="FFFF00"/>
                </a:solidFill>
              </a:rPr>
              <a:t>Post-Modern Cultural Marxism </a:t>
            </a:r>
          </a:p>
          <a:p>
            <a:pPr algn="ctr" eaLnBrk="1" hangingPunct="1">
              <a:spcBef>
                <a:spcPct val="0"/>
              </a:spcBef>
              <a:buFontTx/>
              <a:buNone/>
            </a:pPr>
            <a:r>
              <a:rPr lang="en-US" altLang="en-US" sz="6000" dirty="0">
                <a:solidFill>
                  <a:srgbClr val="FFC000"/>
                </a:solidFill>
              </a:rPr>
              <a:t>is now on the rise and gaining strength rapidly. This new </a:t>
            </a:r>
            <a:r>
              <a:rPr lang="en-US" altLang="en-US" sz="6000" b="1" i="1" dirty="0">
                <a:solidFill>
                  <a:srgbClr val="FFFF00"/>
                </a:solidFill>
              </a:rPr>
              <a:t>cultural revolution</a:t>
            </a:r>
            <a:r>
              <a:rPr lang="en-US" altLang="en-US" sz="6000" dirty="0">
                <a:solidFill>
                  <a:srgbClr val="FFC000"/>
                </a:solidFill>
              </a:rPr>
              <a:t> is now the main political engine making a determined push for a </a:t>
            </a:r>
            <a:r>
              <a:rPr lang="en-US" altLang="en-US" sz="6000" b="1" i="1" dirty="0">
                <a:solidFill>
                  <a:srgbClr val="FFFF00"/>
                </a:solidFill>
              </a:rPr>
              <a:t>New World Order</a:t>
            </a:r>
            <a:r>
              <a:rPr lang="en-US" altLang="en-US" sz="6000" dirty="0">
                <a:solidFill>
                  <a:srgbClr val="FFC000"/>
                </a:solidFill>
              </a:rPr>
              <a:t>. </a:t>
            </a:r>
          </a:p>
        </p:txBody>
      </p:sp>
    </p:spTree>
    <p:extLst>
      <p:ext uri="{BB962C8B-B14F-4D97-AF65-F5344CB8AC3E}">
        <p14:creationId xmlns:p14="http://schemas.microsoft.com/office/powerpoint/2010/main" val="3189549221"/>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multicultural neo-Marxist movement">
            <a:extLst>
              <a:ext uri="{FF2B5EF4-FFF2-40B4-BE49-F238E27FC236}">
                <a16:creationId xmlns:a16="http://schemas.microsoft.com/office/drawing/2014/main" id="{F78A75A6-3FE0-42B4-AE82-F2FDBF507F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772"/>
            <a:ext cx="12162183" cy="6841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1815111"/>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266700" y="1067431"/>
            <a:ext cx="11658600" cy="472313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000" dirty="0">
                <a:solidFill>
                  <a:srgbClr val="FFC000"/>
                </a:solidFill>
              </a:rPr>
              <a:t>So it is not difficult to see how this new wave of </a:t>
            </a:r>
            <a:r>
              <a:rPr lang="en-US" altLang="en-US" sz="5000" dirty="0">
                <a:solidFill>
                  <a:srgbClr val="FFFF00"/>
                </a:solidFill>
              </a:rPr>
              <a:t>godless cultural  multiculturalists </a:t>
            </a:r>
            <a:r>
              <a:rPr lang="en-US" altLang="en-US" sz="5000" dirty="0">
                <a:solidFill>
                  <a:srgbClr val="FFC000"/>
                </a:solidFill>
              </a:rPr>
              <a:t>pumped up by a </a:t>
            </a:r>
            <a:r>
              <a:rPr lang="en-US" altLang="en-US" sz="5000" dirty="0">
                <a:solidFill>
                  <a:srgbClr val="FFFF00"/>
                </a:solidFill>
              </a:rPr>
              <a:t>sexual revolution </a:t>
            </a:r>
            <a:r>
              <a:rPr lang="en-US" altLang="en-US" sz="5000" dirty="0">
                <a:solidFill>
                  <a:srgbClr val="FFC000"/>
                </a:solidFill>
              </a:rPr>
              <a:t>steeped in </a:t>
            </a:r>
            <a:r>
              <a:rPr lang="en-US" altLang="en-US" sz="5000" dirty="0">
                <a:solidFill>
                  <a:srgbClr val="FFFF00"/>
                </a:solidFill>
              </a:rPr>
              <a:t>pornography</a:t>
            </a:r>
            <a:r>
              <a:rPr lang="en-US" altLang="en-US" sz="5000" dirty="0">
                <a:solidFill>
                  <a:srgbClr val="FFC000"/>
                </a:solidFill>
              </a:rPr>
              <a:t> and dominated by </a:t>
            </a:r>
            <a:r>
              <a:rPr lang="en-US" altLang="en-US" sz="5000" dirty="0">
                <a:solidFill>
                  <a:srgbClr val="FFFF00"/>
                </a:solidFill>
              </a:rPr>
              <a:t>militant feminism</a:t>
            </a:r>
            <a:r>
              <a:rPr lang="en-US" altLang="en-US" sz="5000" dirty="0">
                <a:solidFill>
                  <a:srgbClr val="FFC000"/>
                </a:solidFill>
              </a:rPr>
              <a:t> could lead the West straight into the specter that John saw in </a:t>
            </a:r>
            <a:r>
              <a:rPr lang="en-US" altLang="en-US" sz="5000" dirty="0">
                <a:solidFill>
                  <a:schemeClr val="bg1"/>
                </a:solidFill>
              </a:rPr>
              <a:t>Revelation 17</a:t>
            </a:r>
            <a:r>
              <a:rPr lang="en-US" altLang="en-US" sz="5000" dirty="0">
                <a:solidFill>
                  <a:srgbClr val="FFC000"/>
                </a:solidFill>
              </a:rPr>
              <a:t>. </a:t>
            </a:r>
          </a:p>
        </p:txBody>
      </p:sp>
    </p:spTree>
    <p:extLst>
      <p:ext uri="{BB962C8B-B14F-4D97-AF65-F5344CB8AC3E}">
        <p14:creationId xmlns:p14="http://schemas.microsoft.com/office/powerpoint/2010/main" val="20177381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1295400" y="605766"/>
            <a:ext cx="9601200" cy="564646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dirty="0">
                <a:solidFill>
                  <a:srgbClr val="FFC000"/>
                </a:solidFill>
              </a:rPr>
              <a:t>Yes, how about the Brits, </a:t>
            </a:r>
          </a:p>
          <a:p>
            <a:pPr algn="ctr" eaLnBrk="1" hangingPunct="1">
              <a:spcBef>
                <a:spcPct val="0"/>
              </a:spcBef>
              <a:buFontTx/>
              <a:buNone/>
            </a:pPr>
            <a:r>
              <a:rPr lang="en-US" altLang="en-US" sz="6000" dirty="0">
                <a:solidFill>
                  <a:srgbClr val="FFC000"/>
                </a:solidFill>
              </a:rPr>
              <a:t>the Germans, the French, and the Russians? Do they get a mention in Holy Scripture? </a:t>
            </a:r>
          </a:p>
          <a:p>
            <a:pPr algn="ctr" eaLnBrk="1" hangingPunct="1">
              <a:spcBef>
                <a:spcPct val="0"/>
              </a:spcBef>
              <a:buFontTx/>
              <a:buNone/>
            </a:pPr>
            <a:r>
              <a:rPr lang="en-US" altLang="en-US" sz="6000" dirty="0">
                <a:solidFill>
                  <a:srgbClr val="FFC000"/>
                </a:solidFill>
              </a:rPr>
              <a:t>And just how prominent is the USA in end-time events? </a:t>
            </a:r>
          </a:p>
        </p:txBody>
      </p:sp>
    </p:spTree>
    <p:extLst>
      <p:ext uri="{BB962C8B-B14F-4D97-AF65-F5344CB8AC3E}">
        <p14:creationId xmlns:p14="http://schemas.microsoft.com/office/powerpoint/2010/main" val="155152272"/>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346AA02-D74C-4001-8EFF-EB5769A80D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62800" y="139914"/>
            <a:ext cx="4818830" cy="6578172"/>
          </a:xfrm>
          <a:prstGeom prst="rect">
            <a:avLst/>
          </a:prstGeom>
        </p:spPr>
      </p:pic>
      <p:sp>
        <p:nvSpPr>
          <p:cNvPr id="2" name="TextBox 1">
            <a:extLst>
              <a:ext uri="{FF2B5EF4-FFF2-40B4-BE49-F238E27FC236}">
                <a16:creationId xmlns:a16="http://schemas.microsoft.com/office/drawing/2014/main" id="{F861AACB-66FC-477A-9651-9E2439DC3BD5}"/>
              </a:ext>
            </a:extLst>
          </p:cNvPr>
          <p:cNvSpPr txBox="1"/>
          <p:nvPr/>
        </p:nvSpPr>
        <p:spPr>
          <a:xfrm>
            <a:off x="8458200" y="6096000"/>
            <a:ext cx="2971263" cy="523220"/>
          </a:xfrm>
          <a:prstGeom prst="rect">
            <a:avLst/>
          </a:prstGeom>
          <a:noFill/>
        </p:spPr>
        <p:txBody>
          <a:bodyPr wrap="none" rtlCol="0">
            <a:spAutoFit/>
          </a:bodyPr>
          <a:lstStyle/>
          <a:p>
            <a:r>
              <a:rPr lang="en-US" sz="2800" b="1" dirty="0"/>
              <a:t>REVELATION 17</a:t>
            </a:r>
          </a:p>
        </p:txBody>
      </p:sp>
      <p:sp>
        <p:nvSpPr>
          <p:cNvPr id="4" name="TextBox 3">
            <a:extLst>
              <a:ext uri="{FF2B5EF4-FFF2-40B4-BE49-F238E27FC236}">
                <a16:creationId xmlns:a16="http://schemas.microsoft.com/office/drawing/2014/main" id="{C0E0B559-1BAD-4FF4-88D7-799D3E41D65E}"/>
              </a:ext>
            </a:extLst>
          </p:cNvPr>
          <p:cNvSpPr txBox="1"/>
          <p:nvPr/>
        </p:nvSpPr>
        <p:spPr>
          <a:xfrm>
            <a:off x="134815" y="151179"/>
            <a:ext cx="7086600" cy="6555641"/>
          </a:xfrm>
          <a:prstGeom prst="rect">
            <a:avLst/>
          </a:prstGeom>
          <a:noFill/>
        </p:spPr>
        <p:txBody>
          <a:bodyPr wrap="square" rtlCol="0">
            <a:spAutoFit/>
          </a:bodyPr>
          <a:lstStyle/>
          <a:p>
            <a:r>
              <a:rPr lang="en-US" dirty="0"/>
              <a:t> </a:t>
            </a:r>
            <a:r>
              <a:rPr lang="en-US" sz="2800" b="1" dirty="0">
                <a:solidFill>
                  <a:srgbClr val="FFC000"/>
                </a:solidFill>
                <a:hlinkClick r:id="rId3">
                  <a:extLst>
                    <a:ext uri="{A12FA001-AC4F-418D-AE19-62706E023703}">
                      <ahyp:hlinkClr xmlns:ahyp="http://schemas.microsoft.com/office/drawing/2018/hyperlinkcolor" val="tx"/>
                    </a:ext>
                  </a:extLst>
                </a:hlinkClick>
              </a:rPr>
              <a:t>3</a:t>
            </a:r>
            <a:r>
              <a:rPr lang="en-US" sz="2800" b="1" dirty="0">
                <a:solidFill>
                  <a:srgbClr val="FFC000"/>
                </a:solidFill>
              </a:rPr>
              <a:t> </a:t>
            </a:r>
            <a:r>
              <a:rPr lang="en-US" sz="2800" dirty="0">
                <a:solidFill>
                  <a:srgbClr val="FFC000"/>
                </a:solidFill>
              </a:rPr>
              <a:t>I saw a woman sit upon a scarlet colored beast, full of names of blasphemy, having seven heads and ten horns. </a:t>
            </a:r>
          </a:p>
          <a:p>
            <a:r>
              <a:rPr lang="en-US" sz="2800" b="1" dirty="0">
                <a:solidFill>
                  <a:srgbClr val="FFC000"/>
                </a:solidFill>
                <a:hlinkClick r:id="rId4">
                  <a:extLst>
                    <a:ext uri="{A12FA001-AC4F-418D-AE19-62706E023703}">
                      <ahyp:hlinkClr xmlns:ahyp="http://schemas.microsoft.com/office/drawing/2018/hyperlinkcolor" val="tx"/>
                    </a:ext>
                  </a:extLst>
                </a:hlinkClick>
              </a:rPr>
              <a:t>4</a:t>
            </a:r>
            <a:r>
              <a:rPr lang="en-US" sz="2800" b="1" dirty="0">
                <a:solidFill>
                  <a:srgbClr val="FFC000"/>
                </a:solidFill>
              </a:rPr>
              <a:t> </a:t>
            </a:r>
            <a:r>
              <a:rPr lang="en-US" sz="2800" dirty="0">
                <a:solidFill>
                  <a:srgbClr val="FFC000"/>
                </a:solidFill>
              </a:rPr>
              <a:t>And the woman was arrayed in purple </a:t>
            </a:r>
          </a:p>
          <a:p>
            <a:r>
              <a:rPr lang="en-US" sz="2800" dirty="0">
                <a:solidFill>
                  <a:srgbClr val="FFC000"/>
                </a:solidFill>
              </a:rPr>
              <a:t>and scarlet </a:t>
            </a:r>
            <a:r>
              <a:rPr lang="en-US" sz="2800" dirty="0" err="1">
                <a:solidFill>
                  <a:srgbClr val="FFC000"/>
                </a:solidFill>
              </a:rPr>
              <a:t>colour</a:t>
            </a:r>
            <a:r>
              <a:rPr lang="en-US" sz="2800" dirty="0">
                <a:solidFill>
                  <a:srgbClr val="FFC000"/>
                </a:solidFill>
              </a:rPr>
              <a:t>, and decked with gold and precious stones and pearls, having a golden cup in her hand full of abominations and filthiness of her fornication: </a:t>
            </a:r>
            <a:r>
              <a:rPr lang="en-US" sz="2800" b="1" dirty="0">
                <a:solidFill>
                  <a:srgbClr val="FFC000"/>
                </a:solidFill>
                <a:hlinkClick r:id="rId5">
                  <a:extLst>
                    <a:ext uri="{A12FA001-AC4F-418D-AE19-62706E023703}">
                      <ahyp:hlinkClr xmlns:ahyp="http://schemas.microsoft.com/office/drawing/2018/hyperlinkcolor" val="tx"/>
                    </a:ext>
                  </a:extLst>
                </a:hlinkClick>
              </a:rPr>
              <a:t>5</a:t>
            </a:r>
            <a:r>
              <a:rPr lang="en-US" sz="2800" b="1" dirty="0">
                <a:solidFill>
                  <a:srgbClr val="FFC000"/>
                </a:solidFill>
              </a:rPr>
              <a:t> </a:t>
            </a:r>
            <a:r>
              <a:rPr lang="en-US" sz="2800" dirty="0">
                <a:solidFill>
                  <a:srgbClr val="FFC000"/>
                </a:solidFill>
              </a:rPr>
              <a:t>And </a:t>
            </a:r>
          </a:p>
          <a:p>
            <a:r>
              <a:rPr lang="en-US" sz="2800" dirty="0">
                <a:solidFill>
                  <a:srgbClr val="FFC000"/>
                </a:solidFill>
              </a:rPr>
              <a:t>upon her forehead </a:t>
            </a:r>
            <a:r>
              <a:rPr lang="en-US" sz="2800" i="1" dirty="0">
                <a:solidFill>
                  <a:srgbClr val="FFC000"/>
                </a:solidFill>
              </a:rPr>
              <a:t>was</a:t>
            </a:r>
            <a:r>
              <a:rPr lang="en-US" sz="2800" dirty="0">
                <a:solidFill>
                  <a:srgbClr val="FFC000"/>
                </a:solidFill>
              </a:rPr>
              <a:t> a name written, MYSTERY, BABYLON THE GREAT, </a:t>
            </a:r>
          </a:p>
          <a:p>
            <a:r>
              <a:rPr lang="en-US" sz="2800" dirty="0">
                <a:solidFill>
                  <a:srgbClr val="FFC000"/>
                </a:solidFill>
              </a:rPr>
              <a:t>THE MOTHER OF HARLOTS AND ABOMINATIONS OF THE EARTH. </a:t>
            </a:r>
          </a:p>
          <a:p>
            <a:r>
              <a:rPr lang="en-US" sz="2800" b="1" dirty="0">
                <a:solidFill>
                  <a:srgbClr val="FFC000"/>
                </a:solidFill>
                <a:hlinkClick r:id="rId6">
                  <a:extLst>
                    <a:ext uri="{A12FA001-AC4F-418D-AE19-62706E023703}">
                      <ahyp:hlinkClr xmlns:ahyp="http://schemas.microsoft.com/office/drawing/2018/hyperlinkcolor" val="tx"/>
                    </a:ext>
                  </a:extLst>
                </a:hlinkClick>
              </a:rPr>
              <a:t>6</a:t>
            </a:r>
            <a:r>
              <a:rPr lang="en-US" sz="2800" b="1" dirty="0">
                <a:solidFill>
                  <a:srgbClr val="FFC000"/>
                </a:solidFill>
              </a:rPr>
              <a:t> </a:t>
            </a:r>
            <a:r>
              <a:rPr lang="en-US" sz="2800" dirty="0">
                <a:solidFill>
                  <a:srgbClr val="FFC000"/>
                </a:solidFill>
              </a:rPr>
              <a:t>And I saw the woman drunken with </a:t>
            </a:r>
          </a:p>
          <a:p>
            <a:r>
              <a:rPr lang="en-US" sz="2800" dirty="0">
                <a:solidFill>
                  <a:srgbClr val="FFC000"/>
                </a:solidFill>
              </a:rPr>
              <a:t>the blood of the saints, and with the </a:t>
            </a:r>
          </a:p>
          <a:p>
            <a:r>
              <a:rPr lang="en-US" sz="2800" dirty="0">
                <a:solidFill>
                  <a:srgbClr val="FFC000"/>
                </a:solidFill>
              </a:rPr>
              <a:t>blood of the martyrs of Jesus:</a:t>
            </a:r>
          </a:p>
        </p:txBody>
      </p:sp>
    </p:spTree>
    <p:extLst>
      <p:ext uri="{BB962C8B-B14F-4D97-AF65-F5344CB8AC3E}">
        <p14:creationId xmlns:p14="http://schemas.microsoft.com/office/powerpoint/2010/main" val="2015584078"/>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419100" y="328767"/>
            <a:ext cx="11353800" cy="6200466"/>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400" dirty="0">
                <a:solidFill>
                  <a:srgbClr val="FFC000"/>
                </a:solidFill>
              </a:rPr>
              <a:t>Now we come to that </a:t>
            </a:r>
            <a:r>
              <a:rPr lang="en-US" altLang="en-US" sz="4400" b="1" i="1" dirty="0">
                <a:solidFill>
                  <a:srgbClr val="FFC000"/>
                </a:solidFill>
              </a:rPr>
              <a:t>big issue </a:t>
            </a:r>
            <a:r>
              <a:rPr lang="en-US" altLang="en-US" sz="4400" dirty="0">
                <a:solidFill>
                  <a:srgbClr val="FFC000"/>
                </a:solidFill>
              </a:rPr>
              <a:t>of interpretation. Where is the evidence for the identity of the </a:t>
            </a:r>
            <a:r>
              <a:rPr lang="en-US" altLang="en-US" sz="4400" dirty="0">
                <a:solidFill>
                  <a:srgbClr val="FFFF00"/>
                </a:solidFill>
              </a:rPr>
              <a:t>first three beasts of </a:t>
            </a:r>
            <a:r>
              <a:rPr lang="en-US" altLang="en-US" sz="4400" dirty="0">
                <a:solidFill>
                  <a:schemeClr val="bg1"/>
                </a:solidFill>
              </a:rPr>
              <a:t>Daniel 7</a:t>
            </a:r>
            <a:r>
              <a:rPr lang="en-US" altLang="en-US" sz="4400" dirty="0">
                <a:solidFill>
                  <a:srgbClr val="FFC000"/>
                </a:solidFill>
              </a:rPr>
              <a:t> as mere restatements </a:t>
            </a:r>
          </a:p>
          <a:p>
            <a:pPr algn="ctr" eaLnBrk="1" hangingPunct="1">
              <a:spcBef>
                <a:spcPct val="0"/>
              </a:spcBef>
              <a:buFontTx/>
              <a:buNone/>
            </a:pPr>
            <a:r>
              <a:rPr lang="en-US" altLang="en-US" sz="4400" dirty="0">
                <a:solidFill>
                  <a:srgbClr val="FFC000"/>
                </a:solidFill>
              </a:rPr>
              <a:t>of the </a:t>
            </a:r>
            <a:r>
              <a:rPr lang="en-US" altLang="en-US" sz="4400" dirty="0">
                <a:solidFill>
                  <a:srgbClr val="FFFF00"/>
                </a:solidFill>
              </a:rPr>
              <a:t>first three ancient empires</a:t>
            </a:r>
            <a:r>
              <a:rPr lang="en-US" altLang="en-US" sz="4400" dirty="0">
                <a:solidFill>
                  <a:srgbClr val="FFC000"/>
                </a:solidFill>
              </a:rPr>
              <a:t> of </a:t>
            </a:r>
            <a:r>
              <a:rPr lang="en-US" altLang="en-US" sz="4400" dirty="0">
                <a:solidFill>
                  <a:schemeClr val="bg1"/>
                </a:solidFill>
              </a:rPr>
              <a:t>Daniel 2</a:t>
            </a:r>
            <a:r>
              <a:rPr lang="en-US" altLang="en-US" sz="4400" dirty="0">
                <a:solidFill>
                  <a:srgbClr val="FFC000"/>
                </a:solidFill>
              </a:rPr>
              <a:t>? </a:t>
            </a:r>
          </a:p>
          <a:p>
            <a:pPr algn="ctr" eaLnBrk="1" hangingPunct="1">
              <a:spcBef>
                <a:spcPct val="0"/>
              </a:spcBef>
              <a:buFontTx/>
              <a:buNone/>
            </a:pPr>
            <a:r>
              <a:rPr lang="en-US" altLang="en-US" sz="4400" dirty="0">
                <a:solidFill>
                  <a:srgbClr val="FFC000"/>
                </a:solidFill>
              </a:rPr>
              <a:t>This equivalency is without </a:t>
            </a:r>
            <a:r>
              <a:rPr lang="en-US" altLang="en-US" sz="4400" b="1" i="1" dirty="0">
                <a:solidFill>
                  <a:srgbClr val="FFC000"/>
                </a:solidFill>
              </a:rPr>
              <a:t>any</a:t>
            </a:r>
            <a:r>
              <a:rPr lang="en-US" altLang="en-US" sz="4400" dirty="0">
                <a:solidFill>
                  <a:srgbClr val="FFC000"/>
                </a:solidFill>
              </a:rPr>
              <a:t> solid Biblical foundation. And yet whenever the first three beasts of </a:t>
            </a:r>
            <a:r>
              <a:rPr lang="en-US" altLang="en-US" sz="4400" dirty="0">
                <a:solidFill>
                  <a:schemeClr val="bg1"/>
                </a:solidFill>
              </a:rPr>
              <a:t>Daniel chapter 7</a:t>
            </a:r>
            <a:r>
              <a:rPr lang="en-US" altLang="en-US" sz="4400" dirty="0">
                <a:solidFill>
                  <a:srgbClr val="FFC000"/>
                </a:solidFill>
              </a:rPr>
              <a:t> are brought up today most Bible prophecy teachers still present this same oft-repeated 300 year old interpretation. </a:t>
            </a:r>
          </a:p>
        </p:txBody>
      </p:sp>
    </p:spTree>
    <p:extLst>
      <p:ext uri="{BB962C8B-B14F-4D97-AF65-F5344CB8AC3E}">
        <p14:creationId xmlns:p14="http://schemas.microsoft.com/office/powerpoint/2010/main" val="1176978723"/>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C:\Users\gwfin_000.Samsung-Laptop\Desktop\daniel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5983" y="749584"/>
            <a:ext cx="4214689" cy="581224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20325" y="2288569"/>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MEDO-PERSIA</a:t>
            </a:r>
          </a:p>
        </p:txBody>
      </p:sp>
      <p:sp>
        <p:nvSpPr>
          <p:cNvPr id="5" name="TextBox 4"/>
          <p:cNvSpPr txBox="1"/>
          <p:nvPr/>
        </p:nvSpPr>
        <p:spPr>
          <a:xfrm>
            <a:off x="2815984" y="3562565"/>
            <a:ext cx="1425218"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GREECE</a:t>
            </a:r>
          </a:p>
        </p:txBody>
      </p:sp>
      <p:sp>
        <p:nvSpPr>
          <p:cNvPr id="6" name="TextBox 5"/>
          <p:cNvSpPr txBox="1"/>
          <p:nvPr/>
        </p:nvSpPr>
        <p:spPr>
          <a:xfrm>
            <a:off x="2884623" y="4562354"/>
            <a:ext cx="1425218"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ROME</a:t>
            </a:r>
          </a:p>
        </p:txBody>
      </p:sp>
      <p:cxnSp>
        <p:nvCxnSpPr>
          <p:cNvPr id="8" name="Straight Connector 7"/>
          <p:cNvCxnSpPr/>
          <p:nvPr/>
        </p:nvCxnSpPr>
        <p:spPr>
          <a:xfrm>
            <a:off x="2305050" y="6400800"/>
            <a:ext cx="1657350" cy="0"/>
          </a:xfrm>
          <a:prstGeom prst="line">
            <a:avLst/>
          </a:prstGeom>
          <a:ln w="222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232382" y="164813"/>
            <a:ext cx="4343400" cy="584771"/>
          </a:xfrm>
          <a:prstGeom prst="rect">
            <a:avLst/>
          </a:prstGeom>
          <a:noFill/>
        </p:spPr>
        <p:txBody>
          <a:bodyPr wrap="square" lIns="91436" tIns="45718" rIns="91436" bIns="45718" rtlCol="0">
            <a:spAutoFit/>
          </a:bodyPr>
          <a:lstStyle/>
          <a:p>
            <a:pPr algn="ctr"/>
            <a:r>
              <a:rPr lang="en-US" sz="3200" b="1" dirty="0">
                <a:solidFill>
                  <a:srgbClr val="FFFF00"/>
                </a:solidFill>
              </a:rPr>
              <a:t>DANIEL CHAPTER 2</a:t>
            </a:r>
          </a:p>
        </p:txBody>
      </p:sp>
      <p:sp>
        <p:nvSpPr>
          <p:cNvPr id="12" name="TextBox 11"/>
          <p:cNvSpPr txBox="1"/>
          <p:nvPr/>
        </p:nvSpPr>
        <p:spPr>
          <a:xfrm>
            <a:off x="7521219" y="152407"/>
            <a:ext cx="4648200" cy="584771"/>
          </a:xfrm>
          <a:prstGeom prst="rect">
            <a:avLst/>
          </a:prstGeom>
          <a:noFill/>
        </p:spPr>
        <p:txBody>
          <a:bodyPr wrap="square" lIns="91436" tIns="45718" rIns="91436" bIns="45718" rtlCol="0">
            <a:spAutoFit/>
          </a:bodyPr>
          <a:lstStyle/>
          <a:p>
            <a:pPr algn="ctr"/>
            <a:r>
              <a:rPr lang="en-US" sz="3200" b="1" dirty="0">
                <a:solidFill>
                  <a:srgbClr val="FFFF00"/>
                </a:solidFill>
              </a:rPr>
              <a:t>DANIEL CHAPTER 7</a:t>
            </a:r>
          </a:p>
        </p:txBody>
      </p:sp>
      <p:pic>
        <p:nvPicPr>
          <p:cNvPr id="6656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37199" y="766298"/>
            <a:ext cx="3821103" cy="5801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2815984" y="1098859"/>
            <a:ext cx="20193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BABYLON</a:t>
            </a:r>
          </a:p>
        </p:txBody>
      </p:sp>
      <p:sp>
        <p:nvSpPr>
          <p:cNvPr id="3" name="TextBox 2">
            <a:extLst>
              <a:ext uri="{FF2B5EF4-FFF2-40B4-BE49-F238E27FC236}">
                <a16:creationId xmlns:a16="http://schemas.microsoft.com/office/drawing/2014/main" id="{F7830106-8025-4155-A10A-3E15A0B246A8}"/>
              </a:ext>
            </a:extLst>
          </p:cNvPr>
          <p:cNvSpPr txBox="1"/>
          <p:nvPr/>
        </p:nvSpPr>
        <p:spPr>
          <a:xfrm>
            <a:off x="7159312" y="947969"/>
            <a:ext cx="1010489" cy="769441"/>
          </a:xfrm>
          <a:prstGeom prst="rect">
            <a:avLst/>
          </a:prstGeom>
          <a:solidFill>
            <a:schemeClr val="bg1"/>
          </a:solidFill>
        </p:spPr>
        <p:txBody>
          <a:bodyPr wrap="square" rtlCol="0">
            <a:spAutoFit/>
          </a:bodyPr>
          <a:lstStyle/>
          <a:p>
            <a:r>
              <a:rPr lang="en-US" sz="4400" dirty="0"/>
              <a:t>= ?</a:t>
            </a:r>
          </a:p>
        </p:txBody>
      </p:sp>
      <p:sp>
        <p:nvSpPr>
          <p:cNvPr id="14" name="TextBox 13">
            <a:extLst>
              <a:ext uri="{FF2B5EF4-FFF2-40B4-BE49-F238E27FC236}">
                <a16:creationId xmlns:a16="http://schemas.microsoft.com/office/drawing/2014/main" id="{7F011D0D-22BE-497A-AD6F-195659F99AF4}"/>
              </a:ext>
            </a:extLst>
          </p:cNvPr>
          <p:cNvSpPr txBox="1"/>
          <p:nvPr/>
        </p:nvSpPr>
        <p:spPr>
          <a:xfrm>
            <a:off x="7159313" y="2273177"/>
            <a:ext cx="986167" cy="769441"/>
          </a:xfrm>
          <a:prstGeom prst="rect">
            <a:avLst/>
          </a:prstGeom>
          <a:solidFill>
            <a:schemeClr val="bg1"/>
          </a:solidFill>
        </p:spPr>
        <p:txBody>
          <a:bodyPr wrap="square" rtlCol="0">
            <a:spAutoFit/>
          </a:bodyPr>
          <a:lstStyle/>
          <a:p>
            <a:r>
              <a:rPr lang="en-US" sz="4400" dirty="0"/>
              <a:t>= ?</a:t>
            </a:r>
          </a:p>
        </p:txBody>
      </p:sp>
      <p:sp>
        <p:nvSpPr>
          <p:cNvPr id="16" name="TextBox 15">
            <a:extLst>
              <a:ext uri="{FF2B5EF4-FFF2-40B4-BE49-F238E27FC236}">
                <a16:creationId xmlns:a16="http://schemas.microsoft.com/office/drawing/2014/main" id="{95D8B7F0-1F6E-464B-B9C6-A1B8C5AEF07D}"/>
              </a:ext>
            </a:extLst>
          </p:cNvPr>
          <p:cNvSpPr txBox="1"/>
          <p:nvPr/>
        </p:nvSpPr>
        <p:spPr>
          <a:xfrm>
            <a:off x="7171472" y="3677167"/>
            <a:ext cx="986167" cy="769441"/>
          </a:xfrm>
          <a:prstGeom prst="rect">
            <a:avLst/>
          </a:prstGeom>
          <a:solidFill>
            <a:schemeClr val="bg1"/>
          </a:solidFill>
        </p:spPr>
        <p:txBody>
          <a:bodyPr wrap="none" rtlCol="0">
            <a:spAutoFit/>
          </a:bodyPr>
          <a:lstStyle/>
          <a:p>
            <a:r>
              <a:rPr lang="en-US" sz="4400" dirty="0"/>
              <a:t>= ?</a:t>
            </a:r>
          </a:p>
        </p:txBody>
      </p:sp>
      <p:cxnSp>
        <p:nvCxnSpPr>
          <p:cNvPr id="11" name="Straight Connector 10">
            <a:extLst>
              <a:ext uri="{FF2B5EF4-FFF2-40B4-BE49-F238E27FC236}">
                <a16:creationId xmlns:a16="http://schemas.microsoft.com/office/drawing/2014/main" id="{2C812F57-3AF5-47BF-819A-9239D31539D8}"/>
              </a:ext>
            </a:extLst>
          </p:cNvPr>
          <p:cNvCxnSpPr/>
          <p:nvPr/>
        </p:nvCxnSpPr>
        <p:spPr>
          <a:xfrm>
            <a:off x="4699300" y="1353659"/>
            <a:ext cx="711800" cy="0"/>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E27D3E6-D14B-4764-9F9A-BC4814F8BE05}"/>
              </a:ext>
            </a:extLst>
          </p:cNvPr>
          <p:cNvCxnSpPr/>
          <p:nvPr/>
        </p:nvCxnSpPr>
        <p:spPr>
          <a:xfrm>
            <a:off x="8237199" y="1353659"/>
            <a:ext cx="711800" cy="0"/>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E9C6B42-9397-4ED7-A7A7-FB6F031D3042}"/>
              </a:ext>
            </a:extLst>
          </p:cNvPr>
          <p:cNvCxnSpPr>
            <a:cxnSpLocks/>
          </p:cNvCxnSpPr>
          <p:nvPr/>
        </p:nvCxnSpPr>
        <p:spPr>
          <a:xfrm>
            <a:off x="6282815" y="3860110"/>
            <a:ext cx="896695" cy="206384"/>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9C0EB4C-7D35-453A-9E04-3AF33D249765}"/>
              </a:ext>
            </a:extLst>
          </p:cNvPr>
          <p:cNvCxnSpPr>
            <a:cxnSpLocks/>
          </p:cNvCxnSpPr>
          <p:nvPr/>
        </p:nvCxnSpPr>
        <p:spPr>
          <a:xfrm>
            <a:off x="8294238" y="2693040"/>
            <a:ext cx="654761" cy="162036"/>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15475A36-E5CB-455C-AE66-578D187A3591}"/>
              </a:ext>
            </a:extLst>
          </p:cNvPr>
          <p:cNvCxnSpPr>
            <a:cxnSpLocks/>
          </p:cNvCxnSpPr>
          <p:nvPr/>
        </p:nvCxnSpPr>
        <p:spPr>
          <a:xfrm>
            <a:off x="9570999" y="4446608"/>
            <a:ext cx="792201" cy="222989"/>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1CFF00C-2ECA-443A-A61D-6F6B39DE7D9D}"/>
              </a:ext>
            </a:extLst>
          </p:cNvPr>
          <p:cNvSpPr txBox="1"/>
          <p:nvPr/>
        </p:nvSpPr>
        <p:spPr>
          <a:xfrm>
            <a:off x="2827291" y="5950775"/>
            <a:ext cx="2602902" cy="369328"/>
          </a:xfrm>
          <a:prstGeom prst="rect">
            <a:avLst/>
          </a:prstGeom>
          <a:solidFill>
            <a:schemeClr val="tx1">
              <a:lumMod val="95000"/>
              <a:lumOff val="5000"/>
            </a:schemeClr>
          </a:solidFill>
        </p:spPr>
        <p:txBody>
          <a:bodyPr wrap="square" lIns="91436" tIns="45718" rIns="91436" bIns="45718" rtlCol="0">
            <a:spAutoFit/>
          </a:bodyPr>
          <a:lstStyle/>
          <a:p>
            <a:r>
              <a:rPr lang="en-US" b="1" dirty="0">
                <a:solidFill>
                  <a:srgbClr val="FFFF00"/>
                </a:solidFill>
              </a:rPr>
              <a:t>NEW WORLD ORDER</a:t>
            </a:r>
          </a:p>
        </p:txBody>
      </p:sp>
      <p:sp>
        <p:nvSpPr>
          <p:cNvPr id="31" name="TextBox 30">
            <a:extLst>
              <a:ext uri="{FF2B5EF4-FFF2-40B4-BE49-F238E27FC236}">
                <a16:creationId xmlns:a16="http://schemas.microsoft.com/office/drawing/2014/main" id="{E1AF3301-5FA8-427A-976E-7AA70B6B31A1}"/>
              </a:ext>
            </a:extLst>
          </p:cNvPr>
          <p:cNvSpPr txBox="1"/>
          <p:nvPr/>
        </p:nvSpPr>
        <p:spPr>
          <a:xfrm>
            <a:off x="10210801" y="5673776"/>
            <a:ext cx="1847502" cy="923326"/>
          </a:xfrm>
          <a:prstGeom prst="rect">
            <a:avLst/>
          </a:prstGeom>
          <a:solidFill>
            <a:schemeClr val="tx1">
              <a:lumMod val="95000"/>
              <a:lumOff val="5000"/>
            </a:schemeClr>
          </a:solidFill>
        </p:spPr>
        <p:txBody>
          <a:bodyPr wrap="square" lIns="91436" tIns="45718" rIns="91436" bIns="45718" rtlCol="0">
            <a:spAutoFit/>
          </a:bodyPr>
          <a:lstStyle/>
          <a:p>
            <a:r>
              <a:rPr lang="en-US" b="1" dirty="0">
                <a:solidFill>
                  <a:srgbClr val="FFFF00"/>
                </a:solidFill>
              </a:rPr>
              <a:t>ROME? Or is it </a:t>
            </a:r>
          </a:p>
          <a:p>
            <a:r>
              <a:rPr lang="en-US" b="1" dirty="0">
                <a:solidFill>
                  <a:srgbClr val="FFFF00"/>
                </a:solidFill>
              </a:rPr>
              <a:t>NEW WORLD ORDER?</a:t>
            </a:r>
          </a:p>
        </p:txBody>
      </p:sp>
      <p:pic>
        <p:nvPicPr>
          <p:cNvPr id="9" name="Picture 2" descr="http://savouringthegospel.files.wordpress.com/2012/02/protestantism-matthew-henry.jpg">
            <a:extLst>
              <a:ext uri="{FF2B5EF4-FFF2-40B4-BE49-F238E27FC236}">
                <a16:creationId xmlns:a16="http://schemas.microsoft.com/office/drawing/2014/main" id="{CDA6AD2C-649B-3B6D-2DFD-D2B2B3736F4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321" r="8470"/>
          <a:stretch/>
        </p:blipFill>
        <p:spPr bwMode="auto">
          <a:xfrm>
            <a:off x="184791" y="725865"/>
            <a:ext cx="2394734" cy="2939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3" name="Straight Connector 22">
            <a:extLst>
              <a:ext uri="{FF2B5EF4-FFF2-40B4-BE49-F238E27FC236}">
                <a16:creationId xmlns:a16="http://schemas.microsoft.com/office/drawing/2014/main" id="{713F7078-A4E7-8A68-A936-572C1A350987}"/>
              </a:ext>
            </a:extLst>
          </p:cNvPr>
          <p:cNvCxnSpPr>
            <a:cxnSpLocks/>
          </p:cNvCxnSpPr>
          <p:nvPr/>
        </p:nvCxnSpPr>
        <p:spPr>
          <a:xfrm>
            <a:off x="8050415" y="4027088"/>
            <a:ext cx="542684" cy="164702"/>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E6D74458-86DB-B97F-568D-095317FDAC6F}"/>
              </a:ext>
            </a:extLst>
          </p:cNvPr>
          <p:cNvSpPr txBox="1"/>
          <p:nvPr/>
        </p:nvSpPr>
        <p:spPr>
          <a:xfrm>
            <a:off x="7159313" y="4867277"/>
            <a:ext cx="986167" cy="769441"/>
          </a:xfrm>
          <a:prstGeom prst="rect">
            <a:avLst/>
          </a:prstGeom>
          <a:solidFill>
            <a:schemeClr val="bg1"/>
          </a:solidFill>
        </p:spPr>
        <p:txBody>
          <a:bodyPr wrap="none" rtlCol="0">
            <a:spAutoFit/>
          </a:bodyPr>
          <a:lstStyle/>
          <a:p>
            <a:r>
              <a:rPr lang="en-US" sz="4400" dirty="0"/>
              <a:t>= ?</a:t>
            </a:r>
          </a:p>
        </p:txBody>
      </p:sp>
      <p:sp>
        <p:nvSpPr>
          <p:cNvPr id="26" name="TextBox 25">
            <a:extLst>
              <a:ext uri="{FF2B5EF4-FFF2-40B4-BE49-F238E27FC236}">
                <a16:creationId xmlns:a16="http://schemas.microsoft.com/office/drawing/2014/main" id="{7D400914-0279-1AC8-63AC-75D68017A85F}"/>
              </a:ext>
            </a:extLst>
          </p:cNvPr>
          <p:cNvSpPr txBox="1"/>
          <p:nvPr/>
        </p:nvSpPr>
        <p:spPr>
          <a:xfrm>
            <a:off x="7151181" y="5792389"/>
            <a:ext cx="986167" cy="769441"/>
          </a:xfrm>
          <a:prstGeom prst="rect">
            <a:avLst/>
          </a:prstGeom>
          <a:solidFill>
            <a:schemeClr val="bg1"/>
          </a:solidFill>
        </p:spPr>
        <p:txBody>
          <a:bodyPr wrap="none" rtlCol="0">
            <a:spAutoFit/>
          </a:bodyPr>
          <a:lstStyle/>
          <a:p>
            <a:r>
              <a:rPr lang="en-US" sz="4400" dirty="0"/>
              <a:t>= ?</a:t>
            </a:r>
          </a:p>
        </p:txBody>
      </p:sp>
      <p:cxnSp>
        <p:nvCxnSpPr>
          <p:cNvPr id="28" name="Straight Connector 27">
            <a:extLst>
              <a:ext uri="{FF2B5EF4-FFF2-40B4-BE49-F238E27FC236}">
                <a16:creationId xmlns:a16="http://schemas.microsoft.com/office/drawing/2014/main" id="{B94FEAB7-7327-0592-D8FF-F94D3D7EF0E7}"/>
              </a:ext>
            </a:extLst>
          </p:cNvPr>
          <p:cNvCxnSpPr>
            <a:cxnSpLocks/>
            <a:stCxn id="26" idx="3"/>
          </p:cNvCxnSpPr>
          <p:nvPr/>
        </p:nvCxnSpPr>
        <p:spPr>
          <a:xfrm flipV="1">
            <a:off x="8137348" y="5910031"/>
            <a:ext cx="1206527" cy="267079"/>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67CFCF3-2089-4707-7BCC-B66D7A669947}"/>
              </a:ext>
            </a:extLst>
          </p:cNvPr>
          <p:cNvCxnSpPr>
            <a:cxnSpLocks/>
          </p:cNvCxnSpPr>
          <p:nvPr/>
        </p:nvCxnSpPr>
        <p:spPr>
          <a:xfrm>
            <a:off x="6080961" y="6155972"/>
            <a:ext cx="970369" cy="30843"/>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566" name="Straight Connector 66565">
            <a:extLst>
              <a:ext uri="{FF2B5EF4-FFF2-40B4-BE49-F238E27FC236}">
                <a16:creationId xmlns:a16="http://schemas.microsoft.com/office/drawing/2014/main" id="{2944E275-C030-DB4E-92FC-2A73A5F911E0}"/>
              </a:ext>
            </a:extLst>
          </p:cNvPr>
          <p:cNvCxnSpPr>
            <a:cxnSpLocks/>
          </p:cNvCxnSpPr>
          <p:nvPr/>
        </p:nvCxnSpPr>
        <p:spPr>
          <a:xfrm>
            <a:off x="8204704" y="5347533"/>
            <a:ext cx="1139171" cy="326243"/>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567" name="Straight Connector 66566">
            <a:extLst>
              <a:ext uri="{FF2B5EF4-FFF2-40B4-BE49-F238E27FC236}">
                <a16:creationId xmlns:a16="http://schemas.microsoft.com/office/drawing/2014/main" id="{96EFD150-6B0E-F500-1D9E-C56D7FEAEE53}"/>
              </a:ext>
            </a:extLst>
          </p:cNvPr>
          <p:cNvCxnSpPr>
            <a:cxnSpLocks/>
          </p:cNvCxnSpPr>
          <p:nvPr/>
        </p:nvCxnSpPr>
        <p:spPr>
          <a:xfrm>
            <a:off x="6233331" y="5045613"/>
            <a:ext cx="896695" cy="206384"/>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568" name="Straight Connector 66567">
            <a:extLst>
              <a:ext uri="{FF2B5EF4-FFF2-40B4-BE49-F238E27FC236}">
                <a16:creationId xmlns:a16="http://schemas.microsoft.com/office/drawing/2014/main" id="{2648DF95-9A41-ADDE-3448-FBA796E84ED7}"/>
              </a:ext>
            </a:extLst>
          </p:cNvPr>
          <p:cNvCxnSpPr>
            <a:cxnSpLocks/>
          </p:cNvCxnSpPr>
          <p:nvPr/>
        </p:nvCxnSpPr>
        <p:spPr>
          <a:xfrm>
            <a:off x="6117797" y="1343983"/>
            <a:ext cx="1061713" cy="83521"/>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569" name="Straight Connector 66568">
            <a:extLst>
              <a:ext uri="{FF2B5EF4-FFF2-40B4-BE49-F238E27FC236}">
                <a16:creationId xmlns:a16="http://schemas.microsoft.com/office/drawing/2014/main" id="{46BD118A-1F8D-E2B8-78D2-84D270A60276}"/>
              </a:ext>
            </a:extLst>
          </p:cNvPr>
          <p:cNvCxnSpPr>
            <a:cxnSpLocks/>
          </p:cNvCxnSpPr>
          <p:nvPr/>
        </p:nvCxnSpPr>
        <p:spPr>
          <a:xfrm>
            <a:off x="6516201" y="2311809"/>
            <a:ext cx="896695" cy="206384"/>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sp>
        <p:nvSpPr>
          <p:cNvPr id="66571" name="TextBox 66570">
            <a:extLst>
              <a:ext uri="{FF2B5EF4-FFF2-40B4-BE49-F238E27FC236}">
                <a16:creationId xmlns:a16="http://schemas.microsoft.com/office/drawing/2014/main" id="{89A14FD5-C372-4B38-DA5F-1856BC87D33E}"/>
              </a:ext>
            </a:extLst>
          </p:cNvPr>
          <p:cNvSpPr txBox="1"/>
          <p:nvPr/>
        </p:nvSpPr>
        <p:spPr>
          <a:xfrm>
            <a:off x="184791" y="303025"/>
            <a:ext cx="1826141" cy="369332"/>
          </a:xfrm>
          <a:prstGeom prst="rect">
            <a:avLst/>
          </a:prstGeom>
          <a:solidFill>
            <a:schemeClr val="accent6">
              <a:lumMod val="40000"/>
              <a:lumOff val="60000"/>
            </a:schemeClr>
          </a:solidFill>
          <a:ln>
            <a:solidFill>
              <a:schemeClr val="accent1">
                <a:lumMod val="60000"/>
                <a:lumOff val="40000"/>
              </a:schemeClr>
            </a:solidFill>
          </a:ln>
        </p:spPr>
        <p:txBody>
          <a:bodyPr wrap="none" rtlCol="0">
            <a:spAutoFit/>
          </a:bodyPr>
          <a:lstStyle/>
          <a:p>
            <a:r>
              <a:rPr lang="en-US" b="1" dirty="0"/>
              <a:t>Matthew Henry</a:t>
            </a:r>
          </a:p>
        </p:txBody>
      </p:sp>
      <p:sp>
        <p:nvSpPr>
          <p:cNvPr id="66572" name="TextBox 66571">
            <a:extLst>
              <a:ext uri="{FF2B5EF4-FFF2-40B4-BE49-F238E27FC236}">
                <a16:creationId xmlns:a16="http://schemas.microsoft.com/office/drawing/2014/main" id="{7D9E25AC-6AAE-94E8-A47B-0A833BD4B133}"/>
              </a:ext>
            </a:extLst>
          </p:cNvPr>
          <p:cNvSpPr txBox="1"/>
          <p:nvPr/>
        </p:nvSpPr>
        <p:spPr>
          <a:xfrm>
            <a:off x="185977" y="3884952"/>
            <a:ext cx="2429781" cy="2677656"/>
          </a:xfrm>
          <a:prstGeom prst="rect">
            <a:avLst/>
          </a:prstGeom>
          <a:solidFill>
            <a:schemeClr val="accent2">
              <a:lumMod val="75000"/>
            </a:schemeClr>
          </a:solidFill>
        </p:spPr>
        <p:txBody>
          <a:bodyPr wrap="square" rtlCol="0">
            <a:spAutoFit/>
          </a:bodyPr>
          <a:lstStyle/>
          <a:p>
            <a:r>
              <a:rPr lang="en-US" sz="2400" dirty="0">
                <a:solidFill>
                  <a:schemeClr val="bg1"/>
                </a:solidFill>
              </a:rPr>
              <a:t>Is </a:t>
            </a:r>
            <a:r>
              <a:rPr lang="en-US" sz="2400" b="1" i="1" u="sng" dirty="0">
                <a:solidFill>
                  <a:schemeClr val="bg1"/>
                </a:solidFill>
              </a:rPr>
              <a:t>every</a:t>
            </a:r>
            <a:r>
              <a:rPr lang="en-US" sz="2400" dirty="0">
                <a:solidFill>
                  <a:schemeClr val="bg1"/>
                </a:solidFill>
              </a:rPr>
              <a:t> commentator obligated to follow Matthew Henry’s</a:t>
            </a:r>
          </a:p>
          <a:p>
            <a:r>
              <a:rPr lang="en-US" sz="2400" dirty="0">
                <a:solidFill>
                  <a:schemeClr val="bg1"/>
                </a:solidFill>
              </a:rPr>
              <a:t>1708 Bible  commentary?</a:t>
            </a:r>
          </a:p>
        </p:txBody>
      </p:sp>
    </p:spTree>
    <p:extLst>
      <p:ext uri="{BB962C8B-B14F-4D97-AF65-F5344CB8AC3E}">
        <p14:creationId xmlns:p14="http://schemas.microsoft.com/office/powerpoint/2010/main" val="2830220573"/>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495300" y="898153"/>
            <a:ext cx="11201400" cy="5061693"/>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600" dirty="0">
                <a:solidFill>
                  <a:srgbClr val="FFC000"/>
                </a:solidFill>
              </a:rPr>
              <a:t>With the exception of Irvin Baxter’s “</a:t>
            </a:r>
            <a:r>
              <a:rPr lang="en-US" altLang="en-US" sz="4600" dirty="0" err="1">
                <a:solidFill>
                  <a:srgbClr val="FFC000"/>
                </a:solidFill>
              </a:rPr>
              <a:t>Endtime</a:t>
            </a:r>
            <a:r>
              <a:rPr lang="en-US" altLang="en-US" sz="4600" dirty="0">
                <a:solidFill>
                  <a:srgbClr val="FFC000"/>
                </a:solidFill>
              </a:rPr>
              <a:t>” ministry the first three beasts of </a:t>
            </a:r>
            <a:r>
              <a:rPr lang="en-US" altLang="en-US" sz="4600" dirty="0">
                <a:solidFill>
                  <a:schemeClr val="bg1"/>
                </a:solidFill>
              </a:rPr>
              <a:t>Daniel 7</a:t>
            </a:r>
            <a:r>
              <a:rPr lang="en-US" altLang="en-US" sz="4600" dirty="0">
                <a:solidFill>
                  <a:srgbClr val="FFC000"/>
                </a:solidFill>
              </a:rPr>
              <a:t> are still being presented as the ancient kingdoms of </a:t>
            </a:r>
            <a:r>
              <a:rPr lang="en-US" altLang="en-US" sz="4600" dirty="0">
                <a:solidFill>
                  <a:srgbClr val="FFFF00"/>
                </a:solidFill>
              </a:rPr>
              <a:t>Babylon, </a:t>
            </a:r>
            <a:r>
              <a:rPr lang="en-US" altLang="en-US" sz="4600" dirty="0" err="1">
                <a:solidFill>
                  <a:srgbClr val="FFFF00"/>
                </a:solidFill>
              </a:rPr>
              <a:t>Medo</a:t>
            </a:r>
            <a:r>
              <a:rPr lang="en-US" altLang="en-US" sz="4600" dirty="0">
                <a:solidFill>
                  <a:srgbClr val="FFFF00"/>
                </a:solidFill>
              </a:rPr>
              <a:t>-Persia</a:t>
            </a:r>
            <a:r>
              <a:rPr lang="en-US" altLang="en-US" sz="4600" dirty="0">
                <a:solidFill>
                  <a:srgbClr val="FFC000"/>
                </a:solidFill>
              </a:rPr>
              <a:t>, and </a:t>
            </a:r>
            <a:r>
              <a:rPr lang="en-US" altLang="en-US" sz="4600" dirty="0">
                <a:solidFill>
                  <a:srgbClr val="FFFF00"/>
                </a:solidFill>
              </a:rPr>
              <a:t>Greece</a:t>
            </a:r>
            <a:r>
              <a:rPr lang="en-US" altLang="en-US" sz="4600" dirty="0">
                <a:solidFill>
                  <a:srgbClr val="FFC000"/>
                </a:solidFill>
              </a:rPr>
              <a:t>. </a:t>
            </a:r>
          </a:p>
          <a:p>
            <a:pPr algn="ctr" eaLnBrk="1" hangingPunct="1">
              <a:spcBef>
                <a:spcPct val="0"/>
              </a:spcBef>
              <a:buFontTx/>
              <a:buNone/>
            </a:pPr>
            <a:r>
              <a:rPr lang="en-US" altLang="en-US" sz="4600" dirty="0">
                <a:solidFill>
                  <a:srgbClr val="FFC000"/>
                </a:solidFill>
              </a:rPr>
              <a:t>This interpretation is being taught almost exclusively in the seminaries, and churches, </a:t>
            </a:r>
          </a:p>
          <a:p>
            <a:pPr algn="ctr" eaLnBrk="1" hangingPunct="1">
              <a:spcBef>
                <a:spcPct val="0"/>
              </a:spcBef>
              <a:buFontTx/>
              <a:buNone/>
            </a:pPr>
            <a:r>
              <a:rPr lang="en-US" altLang="en-US" sz="4600" dirty="0">
                <a:solidFill>
                  <a:srgbClr val="FFC000"/>
                </a:solidFill>
              </a:rPr>
              <a:t>as well as by popular Bible prophecy teachers. </a:t>
            </a:r>
          </a:p>
        </p:txBody>
      </p:sp>
    </p:spTree>
    <p:extLst>
      <p:ext uri="{BB962C8B-B14F-4D97-AF65-F5344CB8AC3E}">
        <p14:creationId xmlns:p14="http://schemas.microsoft.com/office/powerpoint/2010/main" val="3150729508"/>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http://www.endtimes-bibleprophecy.com/images/beasts-daniel.jpg"/>
          <p:cNvSpPr>
            <a:spLocks noChangeAspect="1" noChangeArrowheads="1"/>
          </p:cNvSpPr>
          <p:nvPr/>
        </p:nvSpPr>
        <p:spPr bwMode="auto">
          <a:xfrm>
            <a:off x="1108076" y="-1600200"/>
            <a:ext cx="6486525" cy="3333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36" tIns="45718" rIns="91436" bIns="45718" numCol="1" anchor="t" anchorCtr="0" compatLnSpc="1">
            <a:prstTxWarp prst="textNoShape">
              <a:avLst/>
            </a:prstTxWarp>
          </a:bodyPr>
          <a:lstStyle/>
          <a:p>
            <a:endParaRPr lang="en-US"/>
          </a:p>
        </p:txBody>
      </p:sp>
      <p:sp>
        <p:nvSpPr>
          <p:cNvPr id="3" name="AutoShape 4" descr="http://www.endtimes-bibleprophecy.com/images/beasts-daniel.jpg"/>
          <p:cNvSpPr>
            <a:spLocks noChangeAspect="1" noChangeArrowheads="1"/>
          </p:cNvSpPr>
          <p:nvPr/>
        </p:nvSpPr>
        <p:spPr bwMode="auto">
          <a:xfrm>
            <a:off x="1260477" y="-1447800"/>
            <a:ext cx="6486525" cy="3333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36" tIns="45718" rIns="91436" bIns="45718" numCol="1" anchor="t" anchorCtr="0" compatLnSpc="1">
            <a:prstTxWarp prst="textNoShape">
              <a:avLst/>
            </a:prstTxWarp>
          </a:bodyPr>
          <a:lstStyle/>
          <a:p>
            <a:endParaRPr lang="en-US"/>
          </a:p>
        </p:txBody>
      </p:sp>
      <p:sp>
        <p:nvSpPr>
          <p:cNvPr id="4" name="AutoShape 6" descr="http://www.endtimes-bibleprophecy.com/images/beasts-daniel.jpg"/>
          <p:cNvSpPr>
            <a:spLocks noChangeAspect="1" noChangeArrowheads="1"/>
          </p:cNvSpPr>
          <p:nvPr/>
        </p:nvSpPr>
        <p:spPr bwMode="auto">
          <a:xfrm>
            <a:off x="1412877" y="-1295400"/>
            <a:ext cx="6486525" cy="3333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36" tIns="45718" rIns="91436" bIns="45718" numCol="1" anchor="t" anchorCtr="0" compatLnSpc="1">
            <a:prstTxWarp prst="textNoShape">
              <a:avLst/>
            </a:prstTxWarp>
          </a:bodyPr>
          <a:lstStyle/>
          <a:p>
            <a:endParaRPr lang="en-US"/>
          </a:p>
        </p:txBody>
      </p:sp>
      <p:pic>
        <p:nvPicPr>
          <p:cNvPr id="5128" name="Picture 8" descr="Beasts of Dani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5983" y="762000"/>
            <a:ext cx="9903018" cy="541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1892922"/>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438150" y="328767"/>
            <a:ext cx="11315700" cy="6200466"/>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4400" dirty="0">
                <a:solidFill>
                  <a:srgbClr val="FFC000"/>
                </a:solidFill>
              </a:rPr>
              <a:t>But is there any solid Biblical foundation for this? Remember that this interpretation was first put forth early in the 1700’s and as we read what Matthew Henry wrote it was tentative and speculative at the time. This was  before the global superpowers emerged into world history. But as we shall discover, the identification of these three beasts as empires of the remote past is incorrect and hides an awesome truth. </a:t>
            </a:r>
          </a:p>
        </p:txBody>
      </p:sp>
    </p:spTree>
    <p:extLst>
      <p:ext uri="{BB962C8B-B14F-4D97-AF65-F5344CB8AC3E}">
        <p14:creationId xmlns:p14="http://schemas.microsoft.com/office/powerpoint/2010/main" val="3702364489"/>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gwfin_000.Samsung-Laptop\Desktop\standard interpret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3" y="0"/>
            <a:ext cx="10286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524000" y="2514600"/>
            <a:ext cx="1371600" cy="369328"/>
          </a:xfrm>
          <a:prstGeom prst="rect">
            <a:avLst/>
          </a:prstGeom>
          <a:solidFill>
            <a:schemeClr val="tx1">
              <a:lumMod val="95000"/>
              <a:lumOff val="5000"/>
            </a:schemeClr>
          </a:solidFill>
        </p:spPr>
        <p:txBody>
          <a:bodyPr wrap="square" lIns="91436" tIns="45718" rIns="91436" bIns="45718" rtlCol="0">
            <a:spAutoFit/>
          </a:bodyPr>
          <a:lstStyle/>
          <a:p>
            <a:pPr algn="ctr"/>
            <a:r>
              <a:rPr lang="en-US" dirty="0">
                <a:solidFill>
                  <a:schemeClr val="bg1"/>
                </a:solidFill>
              </a:rPr>
              <a:t>BABYLON</a:t>
            </a:r>
          </a:p>
        </p:txBody>
      </p:sp>
      <p:sp>
        <p:nvSpPr>
          <p:cNvPr id="2" name="TextBox 1"/>
          <p:cNvSpPr txBox="1"/>
          <p:nvPr/>
        </p:nvSpPr>
        <p:spPr>
          <a:xfrm>
            <a:off x="6879884" y="263561"/>
            <a:ext cx="4196975" cy="769437"/>
          </a:xfrm>
          <a:prstGeom prst="rect">
            <a:avLst/>
          </a:prstGeom>
          <a:noFill/>
        </p:spPr>
        <p:txBody>
          <a:bodyPr wrap="none" lIns="91436" tIns="45718" rIns="91436" bIns="45718" rtlCol="0">
            <a:spAutoFit/>
          </a:bodyPr>
          <a:lstStyle/>
          <a:p>
            <a:pPr algn="ctr"/>
            <a:r>
              <a:rPr lang="en-US" sz="4400" b="1" dirty="0">
                <a:solidFill>
                  <a:srgbClr val="C00000"/>
                </a:solidFill>
              </a:rPr>
              <a:t>(But is it true?)</a:t>
            </a:r>
          </a:p>
        </p:txBody>
      </p:sp>
      <p:sp>
        <p:nvSpPr>
          <p:cNvPr id="5" name="TextBox 4"/>
          <p:cNvSpPr txBox="1"/>
          <p:nvPr/>
        </p:nvSpPr>
        <p:spPr>
          <a:xfrm>
            <a:off x="3200401" y="2693847"/>
            <a:ext cx="1840902"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MEDO-PERSIA</a:t>
            </a:r>
          </a:p>
        </p:txBody>
      </p:sp>
      <p:sp>
        <p:nvSpPr>
          <p:cNvPr id="6" name="TextBox 5"/>
          <p:cNvSpPr txBox="1"/>
          <p:nvPr/>
        </p:nvSpPr>
        <p:spPr>
          <a:xfrm>
            <a:off x="5943600" y="2878513"/>
            <a:ext cx="129540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GREECE</a:t>
            </a:r>
          </a:p>
        </p:txBody>
      </p:sp>
      <p:sp>
        <p:nvSpPr>
          <p:cNvPr id="7" name="TextBox 6"/>
          <p:cNvSpPr txBox="1"/>
          <p:nvPr/>
        </p:nvSpPr>
        <p:spPr>
          <a:xfrm>
            <a:off x="6940839" y="4987955"/>
            <a:ext cx="3192780" cy="369328"/>
          </a:xfrm>
          <a:prstGeom prst="rect">
            <a:avLst/>
          </a:prstGeom>
          <a:solidFill>
            <a:schemeClr val="tx1">
              <a:lumMod val="95000"/>
              <a:lumOff val="5000"/>
            </a:schemeClr>
          </a:solidFill>
        </p:spPr>
        <p:txBody>
          <a:bodyPr wrap="square" lIns="91436" tIns="45718" rIns="91436" bIns="45718" rtlCol="0">
            <a:spAutoFit/>
          </a:bodyPr>
          <a:lstStyle/>
          <a:p>
            <a:r>
              <a:rPr lang="en-US" dirty="0">
                <a:solidFill>
                  <a:schemeClr val="bg1"/>
                </a:solidFill>
              </a:rPr>
              <a:t>REVIVED ROMAN  EMPIRE</a:t>
            </a:r>
          </a:p>
        </p:txBody>
      </p:sp>
      <p:sp>
        <p:nvSpPr>
          <p:cNvPr id="4" name="Rectangle 3"/>
          <p:cNvSpPr/>
          <p:nvPr/>
        </p:nvSpPr>
        <p:spPr>
          <a:xfrm>
            <a:off x="10414304" y="6086142"/>
            <a:ext cx="561364" cy="830993"/>
          </a:xfrm>
          <a:prstGeom prst="rect">
            <a:avLst/>
          </a:prstGeom>
        </p:spPr>
        <p:txBody>
          <a:bodyPr wrap="none" lIns="91436" tIns="45718" rIns="91436" bIns="45718">
            <a:spAutoFit/>
          </a:bodyPr>
          <a:lstStyle/>
          <a:p>
            <a:r>
              <a:rPr lang="en-US" sz="4800" b="1" dirty="0">
                <a:solidFill>
                  <a:srgbClr val="C00000"/>
                </a:solidFill>
              </a:rPr>
              <a:t>?</a:t>
            </a:r>
            <a:endParaRPr lang="en-US" sz="4800" dirty="0"/>
          </a:p>
        </p:txBody>
      </p:sp>
      <p:sp>
        <p:nvSpPr>
          <p:cNvPr id="11" name="Rectangle 10"/>
          <p:cNvSpPr/>
          <p:nvPr/>
        </p:nvSpPr>
        <p:spPr>
          <a:xfrm>
            <a:off x="1929118" y="1807450"/>
            <a:ext cx="561364" cy="830993"/>
          </a:xfrm>
          <a:prstGeom prst="rect">
            <a:avLst/>
          </a:prstGeom>
        </p:spPr>
        <p:txBody>
          <a:bodyPr wrap="none" lIns="91436" tIns="45718" rIns="91436" bIns="45718">
            <a:spAutoFit/>
          </a:bodyPr>
          <a:lstStyle/>
          <a:p>
            <a:r>
              <a:rPr lang="en-US" sz="4800" b="1" dirty="0">
                <a:solidFill>
                  <a:srgbClr val="C00000"/>
                </a:solidFill>
              </a:rPr>
              <a:t>?</a:t>
            </a:r>
            <a:endParaRPr lang="en-US" sz="4800" dirty="0"/>
          </a:p>
        </p:txBody>
      </p:sp>
      <p:sp>
        <p:nvSpPr>
          <p:cNvPr id="12" name="Rectangle 11"/>
          <p:cNvSpPr/>
          <p:nvPr/>
        </p:nvSpPr>
        <p:spPr>
          <a:xfrm>
            <a:off x="3840166" y="1908313"/>
            <a:ext cx="393597" cy="830993"/>
          </a:xfrm>
          <a:prstGeom prst="rect">
            <a:avLst/>
          </a:prstGeom>
        </p:spPr>
        <p:txBody>
          <a:bodyPr wrap="square" lIns="91436" tIns="45718" rIns="91436" bIns="45718">
            <a:spAutoFit/>
          </a:bodyPr>
          <a:lstStyle/>
          <a:p>
            <a:r>
              <a:rPr lang="en-US" sz="4800" b="1" dirty="0">
                <a:solidFill>
                  <a:srgbClr val="C00000"/>
                </a:solidFill>
              </a:rPr>
              <a:t>?</a:t>
            </a:r>
            <a:endParaRPr lang="en-US" sz="4800" dirty="0"/>
          </a:p>
        </p:txBody>
      </p:sp>
      <p:sp>
        <p:nvSpPr>
          <p:cNvPr id="13" name="Rectangle 12"/>
          <p:cNvSpPr/>
          <p:nvPr/>
        </p:nvSpPr>
        <p:spPr>
          <a:xfrm>
            <a:off x="6248400" y="2045243"/>
            <a:ext cx="692430" cy="830993"/>
          </a:xfrm>
          <a:prstGeom prst="rect">
            <a:avLst/>
          </a:prstGeom>
        </p:spPr>
        <p:txBody>
          <a:bodyPr wrap="square" lIns="91436" tIns="45718" rIns="91436" bIns="45718">
            <a:spAutoFit/>
          </a:bodyPr>
          <a:lstStyle/>
          <a:p>
            <a:r>
              <a:rPr lang="en-US" sz="4800" b="1" dirty="0">
                <a:solidFill>
                  <a:srgbClr val="C00000"/>
                </a:solidFill>
              </a:rPr>
              <a:t>?</a:t>
            </a:r>
            <a:endParaRPr lang="en-US" sz="4800" dirty="0"/>
          </a:p>
        </p:txBody>
      </p:sp>
      <p:sp>
        <p:nvSpPr>
          <p:cNvPr id="15" name="Rectangle 14">
            <a:extLst>
              <a:ext uri="{FF2B5EF4-FFF2-40B4-BE49-F238E27FC236}">
                <a16:creationId xmlns:a16="http://schemas.microsoft.com/office/drawing/2014/main" id="{47E077C2-5BFF-4D0B-B5E8-8B424D76DEE5}"/>
              </a:ext>
            </a:extLst>
          </p:cNvPr>
          <p:cNvSpPr/>
          <p:nvPr/>
        </p:nvSpPr>
        <p:spPr>
          <a:xfrm>
            <a:off x="1066800" y="5670645"/>
            <a:ext cx="561364" cy="830993"/>
          </a:xfrm>
          <a:prstGeom prst="rect">
            <a:avLst/>
          </a:prstGeom>
        </p:spPr>
        <p:txBody>
          <a:bodyPr wrap="none" lIns="91436" tIns="45718" rIns="91436" bIns="45718">
            <a:spAutoFit/>
          </a:bodyPr>
          <a:lstStyle/>
          <a:p>
            <a:r>
              <a:rPr lang="en-US" sz="4800" b="1" dirty="0">
                <a:solidFill>
                  <a:srgbClr val="C00000"/>
                </a:solidFill>
              </a:rPr>
              <a:t>?</a:t>
            </a:r>
            <a:endParaRPr lang="en-US" sz="4800" dirty="0"/>
          </a:p>
        </p:txBody>
      </p:sp>
    </p:spTree>
    <p:extLst>
      <p:ext uri="{BB962C8B-B14F-4D97-AF65-F5344CB8AC3E}">
        <p14:creationId xmlns:p14="http://schemas.microsoft.com/office/powerpoint/2010/main" val="4020929375"/>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33375" y="498044"/>
            <a:ext cx="11525250" cy="5861912"/>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3400" dirty="0">
                <a:solidFill>
                  <a:srgbClr val="FFC000"/>
                </a:solidFill>
              </a:rPr>
              <a:t>From his vantage point in the 6</a:t>
            </a:r>
            <a:r>
              <a:rPr lang="en-US" altLang="en-US" sz="3400" baseline="30000" dirty="0">
                <a:solidFill>
                  <a:srgbClr val="FFC000"/>
                </a:solidFill>
              </a:rPr>
              <a:t>th</a:t>
            </a:r>
            <a:r>
              <a:rPr lang="en-US" altLang="en-US" sz="3400" dirty="0">
                <a:solidFill>
                  <a:srgbClr val="FFC000"/>
                </a:solidFill>
              </a:rPr>
              <a:t> Century B.C. Daniel was given a huge amount of information about the Gentile powers. </a:t>
            </a:r>
            <a:r>
              <a:rPr lang="en-US" altLang="en-US" sz="3400" dirty="0">
                <a:solidFill>
                  <a:schemeClr val="bg1"/>
                </a:solidFill>
              </a:rPr>
              <a:t>Daniel chapter 2 </a:t>
            </a:r>
            <a:r>
              <a:rPr lang="en-US" altLang="en-US" sz="3400" dirty="0">
                <a:solidFill>
                  <a:srgbClr val="FFC000"/>
                </a:solidFill>
              </a:rPr>
              <a:t>gives us a </a:t>
            </a:r>
            <a:r>
              <a:rPr lang="en-US" altLang="en-US" sz="3400" b="1" i="1" dirty="0">
                <a:solidFill>
                  <a:srgbClr val="FFFF00"/>
                </a:solidFill>
              </a:rPr>
              <a:t>wide angle view of history </a:t>
            </a:r>
            <a:r>
              <a:rPr lang="en-US" altLang="en-US" sz="3400" dirty="0">
                <a:solidFill>
                  <a:srgbClr val="FFC000"/>
                </a:solidFill>
              </a:rPr>
              <a:t>extending from Babylon in the 7</a:t>
            </a:r>
            <a:r>
              <a:rPr lang="en-US" altLang="en-US" sz="3400" baseline="30000" dirty="0">
                <a:solidFill>
                  <a:srgbClr val="FFC000"/>
                </a:solidFill>
              </a:rPr>
              <a:t>th</a:t>
            </a:r>
            <a:r>
              <a:rPr lang="en-US" altLang="en-US" sz="3400" dirty="0">
                <a:solidFill>
                  <a:srgbClr val="FFC000"/>
                </a:solidFill>
              </a:rPr>
              <a:t> Century B.C. right on up to the latter days. As we shall discover, </a:t>
            </a:r>
            <a:r>
              <a:rPr lang="en-US" altLang="en-US" sz="3400" dirty="0">
                <a:solidFill>
                  <a:schemeClr val="bg1"/>
                </a:solidFill>
              </a:rPr>
              <a:t>Daniel chapter 7 </a:t>
            </a:r>
            <a:r>
              <a:rPr lang="en-US" altLang="en-US" sz="3400" dirty="0">
                <a:solidFill>
                  <a:srgbClr val="FFC000"/>
                </a:solidFill>
              </a:rPr>
              <a:t>is </a:t>
            </a:r>
            <a:r>
              <a:rPr lang="en-US" altLang="en-US" sz="3400" b="1" i="1" dirty="0">
                <a:solidFill>
                  <a:srgbClr val="FFFF00"/>
                </a:solidFill>
              </a:rPr>
              <a:t>much narrower. </a:t>
            </a:r>
            <a:r>
              <a:rPr lang="en-US" altLang="en-US" sz="3400" dirty="0">
                <a:solidFill>
                  <a:srgbClr val="FFC000"/>
                </a:solidFill>
              </a:rPr>
              <a:t>It is a </a:t>
            </a:r>
            <a:r>
              <a:rPr lang="en-US" altLang="en-US" sz="3400" b="1" i="1" dirty="0">
                <a:solidFill>
                  <a:srgbClr val="FFFF00"/>
                </a:solidFill>
              </a:rPr>
              <a:t>21</a:t>
            </a:r>
            <a:r>
              <a:rPr lang="en-US" altLang="en-US" sz="3400" b="1" i="1" baseline="30000" dirty="0">
                <a:solidFill>
                  <a:srgbClr val="FFFF00"/>
                </a:solidFill>
              </a:rPr>
              <a:t>st</a:t>
            </a:r>
            <a:r>
              <a:rPr lang="en-US" altLang="en-US" sz="3400" b="1" i="1" dirty="0">
                <a:solidFill>
                  <a:srgbClr val="FFFF00"/>
                </a:solidFill>
              </a:rPr>
              <a:t> Century view of history</a:t>
            </a:r>
            <a:r>
              <a:rPr lang="en-US" altLang="en-US" sz="3400" dirty="0">
                <a:solidFill>
                  <a:srgbClr val="FFC000"/>
                </a:solidFill>
              </a:rPr>
              <a:t>. Daniel also saw the </a:t>
            </a:r>
            <a:r>
              <a:rPr lang="en-US" altLang="en-US" sz="3400" b="1" i="1" dirty="0">
                <a:solidFill>
                  <a:srgbClr val="C00000"/>
                </a:solidFill>
              </a:rPr>
              <a:t>Smiting Stone</a:t>
            </a:r>
            <a:r>
              <a:rPr lang="en-US" altLang="en-US" sz="3400" dirty="0">
                <a:solidFill>
                  <a:srgbClr val="FFC000"/>
                </a:solidFill>
              </a:rPr>
              <a:t> representing the coming </a:t>
            </a:r>
            <a:r>
              <a:rPr lang="en-US" altLang="en-US" sz="3400" b="1" i="1" dirty="0">
                <a:solidFill>
                  <a:srgbClr val="C00000"/>
                </a:solidFill>
              </a:rPr>
              <a:t>Kingdom of Messiah</a:t>
            </a:r>
            <a:r>
              <a:rPr lang="en-US" altLang="en-US" sz="3400" dirty="0">
                <a:solidFill>
                  <a:srgbClr val="FFC000"/>
                </a:solidFill>
              </a:rPr>
              <a:t>. He will put an end to the destructive man-centered humanistic rule of the New World Order. He will terminate the rule of the </a:t>
            </a:r>
            <a:r>
              <a:rPr lang="en-US" altLang="en-US" sz="3400" dirty="0">
                <a:solidFill>
                  <a:srgbClr val="FFFF00"/>
                </a:solidFill>
              </a:rPr>
              <a:t>Antichrist</a:t>
            </a:r>
            <a:r>
              <a:rPr lang="en-US" altLang="en-US" sz="3400" dirty="0">
                <a:solidFill>
                  <a:srgbClr val="FFC000"/>
                </a:solidFill>
              </a:rPr>
              <a:t> and </a:t>
            </a:r>
            <a:r>
              <a:rPr lang="en-US" altLang="en-US" sz="3400" dirty="0">
                <a:solidFill>
                  <a:srgbClr val="FFFF00"/>
                </a:solidFill>
              </a:rPr>
              <a:t>False Prophet</a:t>
            </a:r>
            <a:r>
              <a:rPr lang="en-US" altLang="en-US" sz="3400" dirty="0">
                <a:solidFill>
                  <a:srgbClr val="FFC000"/>
                </a:solidFill>
              </a:rPr>
              <a:t>. This will come in the Apocalypse, the Revelation, or the unveiling of Christ as </a:t>
            </a:r>
            <a:r>
              <a:rPr lang="en-US" altLang="en-US" sz="3400" b="1" i="1" dirty="0">
                <a:solidFill>
                  <a:srgbClr val="C00000"/>
                </a:solidFill>
              </a:rPr>
              <a:t>Messiah</a:t>
            </a:r>
            <a:r>
              <a:rPr lang="en-US" altLang="en-US" sz="3400" dirty="0">
                <a:solidFill>
                  <a:srgbClr val="FFC000"/>
                </a:solidFill>
              </a:rPr>
              <a:t> at the close of the age. </a:t>
            </a:r>
          </a:p>
        </p:txBody>
      </p:sp>
    </p:spTree>
    <p:extLst>
      <p:ext uri="{BB962C8B-B14F-4D97-AF65-F5344CB8AC3E}">
        <p14:creationId xmlns:p14="http://schemas.microsoft.com/office/powerpoint/2010/main" val="1251878486"/>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gwfin_000.Samsung-Laptop\Desktop\daniel_2.jpg">
            <a:extLst>
              <a:ext uri="{FF2B5EF4-FFF2-40B4-BE49-F238E27FC236}">
                <a16:creationId xmlns:a16="http://schemas.microsoft.com/office/drawing/2014/main" id="{2448F1B3-6ACE-49B1-8B23-493AC1889C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884" y="2854277"/>
            <a:ext cx="2612183" cy="373886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gwfin_000.Samsung-Laptop\Documents\00 IMAGES for PowerPoint\daniel2-smiting-stone.jpg">
            <a:extLst>
              <a:ext uri="{FF2B5EF4-FFF2-40B4-BE49-F238E27FC236}">
                <a16:creationId xmlns:a16="http://schemas.microsoft.com/office/drawing/2014/main" id="{916DBA8F-799A-426A-B8CC-40BFE6016D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2458116"/>
            <a:ext cx="5986095" cy="413502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0630582-BAF9-468A-B1A7-F0DDC9C68B7E}"/>
              </a:ext>
            </a:extLst>
          </p:cNvPr>
          <p:cNvSpPr txBox="1"/>
          <p:nvPr/>
        </p:nvSpPr>
        <p:spPr>
          <a:xfrm>
            <a:off x="304800" y="299732"/>
            <a:ext cx="11658600" cy="2554545"/>
          </a:xfrm>
          <a:prstGeom prst="rect">
            <a:avLst/>
          </a:prstGeom>
          <a:noFill/>
        </p:spPr>
        <p:txBody>
          <a:bodyPr wrap="square" rtlCol="0">
            <a:spAutoFit/>
          </a:bodyPr>
          <a:lstStyle/>
          <a:p>
            <a:r>
              <a:rPr lang="en-US" sz="3200" dirty="0">
                <a:solidFill>
                  <a:schemeClr val="bg1"/>
                </a:solidFill>
              </a:rPr>
              <a:t>Daniel 2:34</a:t>
            </a:r>
            <a:r>
              <a:rPr lang="en-US" sz="3200" dirty="0">
                <a:solidFill>
                  <a:srgbClr val="FFC000"/>
                </a:solidFill>
              </a:rPr>
              <a:t>. Thou </a:t>
            </a:r>
            <a:r>
              <a:rPr lang="en-US" sz="3200" dirty="0" err="1">
                <a:solidFill>
                  <a:srgbClr val="FFC000"/>
                </a:solidFill>
              </a:rPr>
              <a:t>sawest</a:t>
            </a:r>
            <a:r>
              <a:rPr lang="en-US" sz="3200" dirty="0">
                <a:solidFill>
                  <a:srgbClr val="FFC000"/>
                </a:solidFill>
              </a:rPr>
              <a:t> till that a stone was cut out without hands, which smote the image upon his feet </a:t>
            </a:r>
            <a:r>
              <a:rPr lang="en-US" sz="3200" i="1" dirty="0">
                <a:solidFill>
                  <a:srgbClr val="FFC000"/>
                </a:solidFill>
              </a:rPr>
              <a:t>that were</a:t>
            </a:r>
            <a:r>
              <a:rPr lang="en-US" sz="3200" dirty="0">
                <a:solidFill>
                  <a:srgbClr val="FFC000"/>
                </a:solidFill>
              </a:rPr>
              <a:t> of iron and clay, and brake them to pieces.  </a:t>
            </a:r>
            <a:r>
              <a:rPr lang="en-US" sz="3200" dirty="0">
                <a:solidFill>
                  <a:schemeClr val="bg1"/>
                </a:solidFill>
              </a:rPr>
              <a:t>35</a:t>
            </a:r>
            <a:r>
              <a:rPr lang="en-US" sz="3200" dirty="0">
                <a:solidFill>
                  <a:srgbClr val="FFC000"/>
                </a:solidFill>
              </a:rPr>
              <a:t> . . . . . . . .  and the stone that smote the image became a great mountain, and </a:t>
            </a:r>
          </a:p>
          <a:p>
            <a:r>
              <a:rPr lang="en-US" sz="3200" dirty="0">
                <a:solidFill>
                  <a:srgbClr val="FFC000"/>
                </a:solidFill>
              </a:rPr>
              <a:t>filled the whole earth.</a:t>
            </a:r>
          </a:p>
        </p:txBody>
      </p:sp>
      <p:sp>
        <p:nvSpPr>
          <p:cNvPr id="3" name="TextBox 2">
            <a:extLst>
              <a:ext uri="{FF2B5EF4-FFF2-40B4-BE49-F238E27FC236}">
                <a16:creationId xmlns:a16="http://schemas.microsoft.com/office/drawing/2014/main" id="{CFCD2D2B-1AAA-470F-961F-3D54FD48B9A9}"/>
              </a:ext>
            </a:extLst>
          </p:cNvPr>
          <p:cNvSpPr txBox="1"/>
          <p:nvPr/>
        </p:nvSpPr>
        <p:spPr>
          <a:xfrm>
            <a:off x="2981151" y="2943669"/>
            <a:ext cx="1095172" cy="369332"/>
          </a:xfrm>
          <a:prstGeom prst="rect">
            <a:avLst/>
          </a:prstGeom>
          <a:noFill/>
        </p:spPr>
        <p:txBody>
          <a:bodyPr wrap="none" rtlCol="0">
            <a:spAutoFit/>
          </a:bodyPr>
          <a:lstStyle/>
          <a:p>
            <a:r>
              <a:rPr lang="en-US" b="1" dirty="0">
                <a:solidFill>
                  <a:schemeClr val="bg1"/>
                </a:solidFill>
              </a:rPr>
              <a:t>605 B.C.</a:t>
            </a:r>
          </a:p>
        </p:txBody>
      </p:sp>
      <p:sp>
        <p:nvSpPr>
          <p:cNvPr id="7" name="TextBox 6">
            <a:extLst>
              <a:ext uri="{FF2B5EF4-FFF2-40B4-BE49-F238E27FC236}">
                <a16:creationId xmlns:a16="http://schemas.microsoft.com/office/drawing/2014/main" id="{82CBEF78-4489-4DF0-9CE5-C127E5CEE25C}"/>
              </a:ext>
            </a:extLst>
          </p:cNvPr>
          <p:cNvSpPr txBox="1"/>
          <p:nvPr/>
        </p:nvSpPr>
        <p:spPr>
          <a:xfrm>
            <a:off x="2981151" y="3733800"/>
            <a:ext cx="1095172" cy="369332"/>
          </a:xfrm>
          <a:prstGeom prst="rect">
            <a:avLst/>
          </a:prstGeom>
          <a:noFill/>
        </p:spPr>
        <p:txBody>
          <a:bodyPr wrap="none" rtlCol="0">
            <a:spAutoFit/>
          </a:bodyPr>
          <a:lstStyle/>
          <a:p>
            <a:r>
              <a:rPr lang="en-US" b="1" dirty="0">
                <a:solidFill>
                  <a:schemeClr val="bg1"/>
                </a:solidFill>
              </a:rPr>
              <a:t>538 B.C.</a:t>
            </a:r>
          </a:p>
        </p:txBody>
      </p:sp>
      <p:sp>
        <p:nvSpPr>
          <p:cNvPr id="8" name="TextBox 7">
            <a:extLst>
              <a:ext uri="{FF2B5EF4-FFF2-40B4-BE49-F238E27FC236}">
                <a16:creationId xmlns:a16="http://schemas.microsoft.com/office/drawing/2014/main" id="{163799FD-3262-4C48-BF59-ADAB11DC502D}"/>
              </a:ext>
            </a:extLst>
          </p:cNvPr>
          <p:cNvSpPr txBox="1"/>
          <p:nvPr/>
        </p:nvSpPr>
        <p:spPr>
          <a:xfrm>
            <a:off x="2975452" y="4564321"/>
            <a:ext cx="1095172" cy="369332"/>
          </a:xfrm>
          <a:prstGeom prst="rect">
            <a:avLst/>
          </a:prstGeom>
          <a:noFill/>
        </p:spPr>
        <p:txBody>
          <a:bodyPr wrap="none" rtlCol="0">
            <a:spAutoFit/>
          </a:bodyPr>
          <a:lstStyle/>
          <a:p>
            <a:r>
              <a:rPr lang="en-US" b="1" dirty="0">
                <a:solidFill>
                  <a:schemeClr val="bg1"/>
                </a:solidFill>
              </a:rPr>
              <a:t>332 B.C.</a:t>
            </a:r>
          </a:p>
        </p:txBody>
      </p:sp>
      <p:sp>
        <p:nvSpPr>
          <p:cNvPr id="9" name="TextBox 8">
            <a:extLst>
              <a:ext uri="{FF2B5EF4-FFF2-40B4-BE49-F238E27FC236}">
                <a16:creationId xmlns:a16="http://schemas.microsoft.com/office/drawing/2014/main" id="{DEBA730B-45BB-4210-9A3B-0C0C6E5A1CB8}"/>
              </a:ext>
            </a:extLst>
          </p:cNvPr>
          <p:cNvSpPr txBox="1"/>
          <p:nvPr/>
        </p:nvSpPr>
        <p:spPr>
          <a:xfrm>
            <a:off x="2949067" y="5486400"/>
            <a:ext cx="1095172" cy="369332"/>
          </a:xfrm>
          <a:prstGeom prst="rect">
            <a:avLst/>
          </a:prstGeom>
          <a:noFill/>
        </p:spPr>
        <p:txBody>
          <a:bodyPr wrap="none" rtlCol="0">
            <a:spAutoFit/>
          </a:bodyPr>
          <a:lstStyle/>
          <a:p>
            <a:r>
              <a:rPr lang="en-US" b="1" dirty="0">
                <a:solidFill>
                  <a:schemeClr val="bg1"/>
                </a:solidFill>
              </a:rPr>
              <a:t>165 B.C.</a:t>
            </a:r>
          </a:p>
        </p:txBody>
      </p:sp>
      <p:sp>
        <p:nvSpPr>
          <p:cNvPr id="10" name="TextBox 9">
            <a:extLst>
              <a:ext uri="{FF2B5EF4-FFF2-40B4-BE49-F238E27FC236}">
                <a16:creationId xmlns:a16="http://schemas.microsoft.com/office/drawing/2014/main" id="{1AC89526-5426-48A5-995A-6628A41F4A51}"/>
              </a:ext>
            </a:extLst>
          </p:cNvPr>
          <p:cNvSpPr txBox="1"/>
          <p:nvPr/>
        </p:nvSpPr>
        <p:spPr>
          <a:xfrm>
            <a:off x="2981807" y="6188936"/>
            <a:ext cx="1560555" cy="369332"/>
          </a:xfrm>
          <a:prstGeom prst="rect">
            <a:avLst/>
          </a:prstGeom>
          <a:noFill/>
        </p:spPr>
        <p:txBody>
          <a:bodyPr wrap="none" rtlCol="0">
            <a:spAutoFit/>
          </a:bodyPr>
          <a:lstStyle/>
          <a:p>
            <a:r>
              <a:rPr lang="en-US" b="1" dirty="0">
                <a:solidFill>
                  <a:schemeClr val="bg1"/>
                </a:solidFill>
              </a:rPr>
              <a:t>21</a:t>
            </a:r>
            <a:r>
              <a:rPr lang="en-US" b="1" baseline="30000" dirty="0">
                <a:solidFill>
                  <a:schemeClr val="bg1"/>
                </a:solidFill>
              </a:rPr>
              <a:t>st</a:t>
            </a:r>
            <a:r>
              <a:rPr lang="en-US" b="1" dirty="0">
                <a:solidFill>
                  <a:schemeClr val="bg1"/>
                </a:solidFill>
              </a:rPr>
              <a:t> Century.</a:t>
            </a:r>
          </a:p>
        </p:txBody>
      </p:sp>
    </p:spTree>
    <p:extLst>
      <p:ext uri="{BB962C8B-B14F-4D97-AF65-F5344CB8AC3E}">
        <p14:creationId xmlns:p14="http://schemas.microsoft.com/office/powerpoint/2010/main" val="4047098906"/>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42900" y="221045"/>
            <a:ext cx="11506200" cy="6415909"/>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4000" dirty="0">
                <a:solidFill>
                  <a:srgbClr val="FFC000"/>
                </a:solidFill>
              </a:rPr>
              <a:t>As the </a:t>
            </a:r>
            <a:r>
              <a:rPr lang="en-US" altLang="en-US" sz="4000" dirty="0">
                <a:solidFill>
                  <a:schemeClr val="bg1"/>
                </a:solidFill>
              </a:rPr>
              <a:t>book of Daniel </a:t>
            </a:r>
            <a:r>
              <a:rPr lang="en-US" altLang="en-US" sz="4000" dirty="0">
                <a:solidFill>
                  <a:srgbClr val="FFC000"/>
                </a:solidFill>
              </a:rPr>
              <a:t>ends in </a:t>
            </a:r>
            <a:r>
              <a:rPr lang="en-US" altLang="en-US" sz="4000" dirty="0">
                <a:solidFill>
                  <a:schemeClr val="bg1"/>
                </a:solidFill>
              </a:rPr>
              <a:t>chapter 12</a:t>
            </a:r>
            <a:r>
              <a:rPr lang="en-US" altLang="en-US" sz="4000" dirty="0">
                <a:solidFill>
                  <a:srgbClr val="FFC000"/>
                </a:solidFill>
              </a:rPr>
              <a:t> the angel Gabriel tells Daniel to </a:t>
            </a:r>
            <a:r>
              <a:rPr lang="en-US" altLang="en-US" sz="4000" b="1" i="1" dirty="0">
                <a:solidFill>
                  <a:srgbClr val="FFFF00"/>
                </a:solidFill>
              </a:rPr>
              <a:t>“seal up the book” </a:t>
            </a:r>
            <a:r>
              <a:rPr lang="en-US" altLang="en-US" sz="4000" dirty="0">
                <a:solidFill>
                  <a:srgbClr val="FFC000"/>
                </a:solidFill>
              </a:rPr>
              <a:t>(in secret) </a:t>
            </a:r>
            <a:r>
              <a:rPr lang="en-US" altLang="en-US" sz="4000" b="1" i="1" dirty="0">
                <a:solidFill>
                  <a:srgbClr val="FFFF00"/>
                </a:solidFill>
              </a:rPr>
              <a:t>“until</a:t>
            </a:r>
            <a:r>
              <a:rPr lang="en-US" altLang="en-US" sz="4000" dirty="0">
                <a:solidFill>
                  <a:srgbClr val="FFC000"/>
                </a:solidFill>
              </a:rPr>
              <a:t> </a:t>
            </a:r>
            <a:r>
              <a:rPr lang="en-US" altLang="en-US" sz="4000" b="1" i="1" dirty="0">
                <a:solidFill>
                  <a:srgbClr val="FFFF00"/>
                </a:solidFill>
              </a:rPr>
              <a:t>the time of the end”. </a:t>
            </a:r>
            <a:r>
              <a:rPr lang="en-US" altLang="en-US" sz="4000" dirty="0">
                <a:solidFill>
                  <a:srgbClr val="FFC000"/>
                </a:solidFill>
              </a:rPr>
              <a:t>Gabriel told him that the message he was given, cloaked in mystery as it was, was to </a:t>
            </a:r>
            <a:r>
              <a:rPr lang="en-US" altLang="en-US" sz="4000" b="1" i="1" dirty="0">
                <a:solidFill>
                  <a:srgbClr val="FFFF00"/>
                </a:solidFill>
              </a:rPr>
              <a:t>remain sealed</a:t>
            </a:r>
            <a:r>
              <a:rPr lang="en-US" altLang="en-US" sz="4000" dirty="0">
                <a:solidFill>
                  <a:srgbClr val="FFC000"/>
                </a:solidFill>
              </a:rPr>
              <a:t>. The prophesies in the book would be </a:t>
            </a:r>
            <a:r>
              <a:rPr lang="en-US" altLang="en-US" sz="4000" dirty="0">
                <a:solidFill>
                  <a:srgbClr val="FFFF00"/>
                </a:solidFill>
              </a:rPr>
              <a:t>unsealed</a:t>
            </a:r>
            <a:r>
              <a:rPr lang="en-US" altLang="en-US" sz="4000" dirty="0">
                <a:solidFill>
                  <a:srgbClr val="FFC000"/>
                </a:solidFill>
              </a:rPr>
              <a:t> as the covenant people of God came into </a:t>
            </a:r>
            <a:r>
              <a:rPr lang="en-US" altLang="en-US" sz="4000" b="1" i="1" dirty="0">
                <a:solidFill>
                  <a:srgbClr val="FFFF00"/>
                </a:solidFill>
              </a:rPr>
              <a:t>”the time of the end”</a:t>
            </a:r>
            <a:r>
              <a:rPr lang="en-US" altLang="en-US" sz="4000" dirty="0">
                <a:solidFill>
                  <a:srgbClr val="FFC000"/>
                </a:solidFill>
              </a:rPr>
              <a:t>. This would be in </a:t>
            </a:r>
          </a:p>
          <a:p>
            <a:pPr algn="ctr" eaLnBrk="1" hangingPunct="1">
              <a:spcBef>
                <a:spcPct val="0"/>
              </a:spcBef>
              <a:buNone/>
            </a:pPr>
            <a:r>
              <a:rPr lang="en-US" altLang="en-US" sz="4000" dirty="0">
                <a:solidFill>
                  <a:srgbClr val="FFC000"/>
                </a:solidFill>
              </a:rPr>
              <a:t>the time of a </a:t>
            </a:r>
            <a:r>
              <a:rPr lang="en-US" altLang="en-US" sz="4000" dirty="0">
                <a:solidFill>
                  <a:srgbClr val="FFFF00"/>
                </a:solidFill>
              </a:rPr>
              <a:t>seven year famine of the hearing of the Word of God </a:t>
            </a:r>
            <a:r>
              <a:rPr lang="en-US" altLang="en-US" sz="4000" dirty="0">
                <a:solidFill>
                  <a:srgbClr val="FFC000"/>
                </a:solidFill>
              </a:rPr>
              <a:t>when many would be </a:t>
            </a:r>
            <a:r>
              <a:rPr lang="en-US" altLang="en-US" sz="4000" b="1" i="1" dirty="0">
                <a:solidFill>
                  <a:srgbClr val="FFFF00"/>
                </a:solidFill>
              </a:rPr>
              <a:t>“running to and </a:t>
            </a:r>
            <a:r>
              <a:rPr lang="en-US" altLang="en-US" sz="4000" b="1" i="1" dirty="0" err="1">
                <a:solidFill>
                  <a:srgbClr val="FFFF00"/>
                </a:solidFill>
              </a:rPr>
              <a:t>fro</a:t>
            </a:r>
            <a:r>
              <a:rPr lang="en-US" altLang="en-US" sz="4000" b="1" i="1" dirty="0">
                <a:solidFill>
                  <a:srgbClr val="FFFF00"/>
                </a:solidFill>
              </a:rPr>
              <a:t>”,</a:t>
            </a:r>
            <a:r>
              <a:rPr lang="en-US" altLang="en-US" sz="4000" dirty="0">
                <a:solidFill>
                  <a:srgbClr val="FFC000"/>
                </a:solidFill>
              </a:rPr>
              <a:t> searching for the truth, . . . but not finding it.  </a:t>
            </a:r>
          </a:p>
        </p:txBody>
      </p:sp>
    </p:spTree>
    <p:extLst>
      <p:ext uri="{BB962C8B-B14F-4D97-AF65-F5344CB8AC3E}">
        <p14:creationId xmlns:p14="http://schemas.microsoft.com/office/powerpoint/2010/main" val="29519709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54BBBFC-58DA-4183-98A7-3FA60EBBA2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9909"/>
            <a:ext cx="11049000" cy="6877818"/>
          </a:xfrm>
          <a:prstGeom prst="rect">
            <a:avLst/>
          </a:prstGeom>
        </p:spPr>
      </p:pic>
      <p:sp>
        <p:nvSpPr>
          <p:cNvPr id="8" name="TextBox 7">
            <a:extLst>
              <a:ext uri="{FF2B5EF4-FFF2-40B4-BE49-F238E27FC236}">
                <a16:creationId xmlns:a16="http://schemas.microsoft.com/office/drawing/2014/main" id="{D07E1F9E-C1EC-46D5-8656-C9BC9E0B6D15}"/>
              </a:ext>
            </a:extLst>
          </p:cNvPr>
          <p:cNvSpPr txBox="1"/>
          <p:nvPr/>
        </p:nvSpPr>
        <p:spPr>
          <a:xfrm>
            <a:off x="914400" y="6248400"/>
            <a:ext cx="2486578" cy="584775"/>
          </a:xfrm>
          <a:prstGeom prst="rect">
            <a:avLst/>
          </a:prstGeom>
          <a:noFill/>
        </p:spPr>
        <p:txBody>
          <a:bodyPr wrap="none" rtlCol="0">
            <a:spAutoFit/>
          </a:bodyPr>
          <a:lstStyle/>
          <a:p>
            <a:r>
              <a:rPr lang="en-US" sz="3200" b="1" dirty="0"/>
              <a:t>G-7 Summit</a:t>
            </a:r>
          </a:p>
        </p:txBody>
      </p:sp>
    </p:spTree>
    <p:extLst>
      <p:ext uri="{BB962C8B-B14F-4D97-AF65-F5344CB8AC3E}">
        <p14:creationId xmlns:p14="http://schemas.microsoft.com/office/powerpoint/2010/main" val="3232700814"/>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6077AA-C37F-4DFB-A18B-67279420AF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224722"/>
            <a:ext cx="4710113" cy="6408555"/>
          </a:xfrm>
          <a:prstGeom prst="rect">
            <a:avLst/>
          </a:prstGeom>
        </p:spPr>
      </p:pic>
      <p:sp>
        <p:nvSpPr>
          <p:cNvPr id="4" name="TextBox 3">
            <a:extLst>
              <a:ext uri="{FF2B5EF4-FFF2-40B4-BE49-F238E27FC236}">
                <a16:creationId xmlns:a16="http://schemas.microsoft.com/office/drawing/2014/main" id="{D02DBC51-B796-4D7B-81B5-0DC645EC604D}"/>
              </a:ext>
            </a:extLst>
          </p:cNvPr>
          <p:cNvSpPr txBox="1"/>
          <p:nvPr/>
        </p:nvSpPr>
        <p:spPr>
          <a:xfrm>
            <a:off x="5257800" y="428178"/>
            <a:ext cx="6667500" cy="5816977"/>
          </a:xfrm>
          <a:prstGeom prst="rect">
            <a:avLst/>
          </a:prstGeom>
          <a:noFill/>
        </p:spPr>
        <p:txBody>
          <a:bodyPr wrap="square" rtlCol="0">
            <a:spAutoFit/>
          </a:bodyPr>
          <a:lstStyle/>
          <a:p>
            <a:r>
              <a:rPr lang="en-US" sz="4800" dirty="0">
                <a:solidFill>
                  <a:srgbClr val="FFC000"/>
                </a:solidFill>
              </a:rPr>
              <a:t>"</a:t>
            </a:r>
            <a:r>
              <a:rPr lang="en-US" sz="4800" dirty="0"/>
              <a:t> </a:t>
            </a:r>
            <a:r>
              <a:rPr lang="en-US" sz="4800" dirty="0">
                <a:solidFill>
                  <a:srgbClr val="FFC000"/>
                </a:solidFill>
              </a:rPr>
              <a:t>But you, Daniel, </a:t>
            </a:r>
          </a:p>
          <a:p>
            <a:r>
              <a:rPr lang="en-US" sz="4800" dirty="0">
                <a:solidFill>
                  <a:srgbClr val="FFFF00"/>
                </a:solidFill>
              </a:rPr>
              <a:t>shut up the words </a:t>
            </a:r>
            <a:r>
              <a:rPr lang="en-US" sz="4800" dirty="0">
                <a:solidFill>
                  <a:srgbClr val="FFC000"/>
                </a:solidFill>
              </a:rPr>
              <a:t>and </a:t>
            </a:r>
            <a:r>
              <a:rPr lang="en-US" sz="4800" dirty="0">
                <a:solidFill>
                  <a:srgbClr val="FFFF00"/>
                </a:solidFill>
              </a:rPr>
              <a:t>seal the book</a:t>
            </a:r>
            <a:r>
              <a:rPr lang="en-US" sz="4800" dirty="0">
                <a:solidFill>
                  <a:srgbClr val="FFC000"/>
                </a:solidFill>
              </a:rPr>
              <a:t>, until the </a:t>
            </a:r>
            <a:r>
              <a:rPr lang="en-US" sz="4800" dirty="0">
                <a:solidFill>
                  <a:srgbClr val="FFFF00"/>
                </a:solidFill>
              </a:rPr>
              <a:t>time of the end</a:t>
            </a:r>
            <a:r>
              <a:rPr lang="en-US" sz="4800" dirty="0">
                <a:solidFill>
                  <a:srgbClr val="FFC000"/>
                </a:solidFill>
              </a:rPr>
              <a:t>. </a:t>
            </a:r>
          </a:p>
          <a:p>
            <a:r>
              <a:rPr lang="en-US" sz="4800" dirty="0">
                <a:solidFill>
                  <a:srgbClr val="FFC000"/>
                </a:solidFill>
              </a:rPr>
              <a:t>Many shall run to </a:t>
            </a:r>
          </a:p>
          <a:p>
            <a:r>
              <a:rPr lang="en-US" sz="4800" dirty="0">
                <a:solidFill>
                  <a:srgbClr val="FFC000"/>
                </a:solidFill>
              </a:rPr>
              <a:t>and </a:t>
            </a:r>
            <a:r>
              <a:rPr lang="en-US" sz="4800" dirty="0" err="1">
                <a:solidFill>
                  <a:srgbClr val="FFC000"/>
                </a:solidFill>
              </a:rPr>
              <a:t>fro</a:t>
            </a:r>
            <a:r>
              <a:rPr lang="en-US" sz="4800" dirty="0">
                <a:solidFill>
                  <a:srgbClr val="FFC000"/>
                </a:solidFill>
              </a:rPr>
              <a:t>, and knowledge shall increase.”    </a:t>
            </a:r>
          </a:p>
          <a:p>
            <a:r>
              <a:rPr lang="en-US" sz="3600" dirty="0">
                <a:solidFill>
                  <a:schemeClr val="bg1"/>
                </a:solidFill>
              </a:rPr>
              <a:t>- Dan. 12:28</a:t>
            </a:r>
          </a:p>
        </p:txBody>
      </p:sp>
    </p:spTree>
    <p:extLst>
      <p:ext uri="{BB962C8B-B14F-4D97-AF65-F5344CB8AC3E}">
        <p14:creationId xmlns:p14="http://schemas.microsoft.com/office/powerpoint/2010/main" val="239583502"/>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600074" y="451877"/>
            <a:ext cx="11210925" cy="5954245"/>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3800" dirty="0">
                <a:solidFill>
                  <a:srgbClr val="FFC000"/>
                </a:solidFill>
              </a:rPr>
              <a:t>In effect, Daniel was told that there was a </a:t>
            </a:r>
            <a:r>
              <a:rPr lang="en-US" altLang="en-US" sz="3800" b="1" i="1" dirty="0">
                <a:solidFill>
                  <a:srgbClr val="FFFF00"/>
                </a:solidFill>
              </a:rPr>
              <a:t>time delay</a:t>
            </a:r>
            <a:r>
              <a:rPr lang="en-US" altLang="en-US" sz="3800" dirty="0">
                <a:solidFill>
                  <a:srgbClr val="FFC000"/>
                </a:solidFill>
              </a:rPr>
              <a:t> </a:t>
            </a:r>
          </a:p>
          <a:p>
            <a:pPr algn="ctr" eaLnBrk="1" hangingPunct="1">
              <a:spcBef>
                <a:spcPct val="0"/>
              </a:spcBef>
              <a:buNone/>
            </a:pPr>
            <a:r>
              <a:rPr lang="en-US" altLang="en-US" sz="3800" dirty="0">
                <a:solidFill>
                  <a:srgbClr val="FFC000"/>
                </a:solidFill>
              </a:rPr>
              <a:t>on the prophecies he was given. This is certainly true in the case of the beasts of </a:t>
            </a:r>
            <a:r>
              <a:rPr lang="en-US" altLang="en-US" sz="3800" dirty="0">
                <a:solidFill>
                  <a:schemeClr val="bg1"/>
                </a:solidFill>
              </a:rPr>
              <a:t>Daniel 7</a:t>
            </a:r>
            <a:r>
              <a:rPr lang="en-US" altLang="en-US" sz="3800" dirty="0">
                <a:solidFill>
                  <a:srgbClr val="FFC000"/>
                </a:solidFill>
              </a:rPr>
              <a:t>. Because, as we can appreciate, the superpowers of the modern era had not yet emerged into history to be recognized for what they are. They simply were not in view back in 1708 when Matthew Henry published his commentary. As we will see, the animal caricatures of the prominent modern nations can be recognized today. But Matthew Henry could not be expected to see them. How could he? </a:t>
            </a:r>
          </a:p>
        </p:txBody>
      </p:sp>
    </p:spTree>
    <p:extLst>
      <p:ext uri="{BB962C8B-B14F-4D97-AF65-F5344CB8AC3E}">
        <p14:creationId xmlns:p14="http://schemas.microsoft.com/office/powerpoint/2010/main" val="1201377780"/>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0946" name="Picture 2" descr="http://savouringthegospel.files.wordpress.com/2012/02/protestantism-matthew-henr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52400"/>
            <a:ext cx="4038600" cy="3976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0947" name="TextBox 1"/>
          <p:cNvSpPr txBox="1">
            <a:spLocks noChangeArrowheads="1"/>
          </p:cNvSpPr>
          <p:nvPr/>
        </p:nvSpPr>
        <p:spPr bwMode="auto">
          <a:xfrm>
            <a:off x="7162800" y="620714"/>
            <a:ext cx="3657600" cy="2308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p>
            <a:pPr algn="ctr"/>
            <a:r>
              <a:rPr lang="en-US" altLang="en-US" sz="3600" b="1" dirty="0">
                <a:solidFill>
                  <a:srgbClr val="002060"/>
                </a:solidFill>
              </a:rPr>
              <a:t>Matthew Henry </a:t>
            </a:r>
            <a:r>
              <a:rPr lang="en-US" altLang="en-US" sz="3600" dirty="0">
                <a:solidFill>
                  <a:srgbClr val="002060"/>
                </a:solidFill>
              </a:rPr>
              <a:t>famous Bible commentator</a:t>
            </a:r>
          </a:p>
          <a:p>
            <a:pPr algn="ctr"/>
            <a:r>
              <a:rPr lang="en-US" altLang="en-US" sz="3600" dirty="0">
                <a:solidFill>
                  <a:srgbClr val="002060"/>
                </a:solidFill>
              </a:rPr>
              <a:t>1662- 1714</a:t>
            </a:r>
          </a:p>
        </p:txBody>
      </p:sp>
      <p:pic>
        <p:nvPicPr>
          <p:cNvPr id="210948" name="Picture 4" descr="http://www.scripturetruth.com/images/Matthew%20Henry%20%206%20Vol%20Se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954" y="4343400"/>
            <a:ext cx="4038600" cy="233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https://charlestinsley.files.wordpress.com/2014/04/4-beasts_daniel.jpg">
            <a:extLst>
              <a:ext uri="{FF2B5EF4-FFF2-40B4-BE49-F238E27FC236}">
                <a16:creationId xmlns:a16="http://schemas.microsoft.com/office/drawing/2014/main" id="{4027350F-AFE2-4622-B7A3-B8568E2D34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1" y="2209800"/>
            <a:ext cx="7620000" cy="446516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E30A517-4F63-489F-8E74-102D130FD64E}"/>
              </a:ext>
            </a:extLst>
          </p:cNvPr>
          <p:cNvSpPr txBox="1"/>
          <p:nvPr/>
        </p:nvSpPr>
        <p:spPr>
          <a:xfrm>
            <a:off x="1524000" y="5867400"/>
            <a:ext cx="2274982" cy="646331"/>
          </a:xfrm>
          <a:prstGeom prst="rect">
            <a:avLst/>
          </a:prstGeom>
          <a:solidFill>
            <a:schemeClr val="accent6">
              <a:lumMod val="40000"/>
              <a:lumOff val="60000"/>
            </a:schemeClr>
          </a:solidFill>
        </p:spPr>
        <p:txBody>
          <a:bodyPr wrap="none" rtlCol="0">
            <a:spAutoFit/>
          </a:bodyPr>
          <a:lstStyle/>
          <a:p>
            <a:r>
              <a:rPr lang="en-US" b="1" dirty="0"/>
              <a:t>His Commentaries.</a:t>
            </a:r>
          </a:p>
          <a:p>
            <a:r>
              <a:rPr lang="en-US" b="1" dirty="0"/>
              <a:t>Published in 1708</a:t>
            </a:r>
          </a:p>
        </p:txBody>
      </p:sp>
      <p:sp>
        <p:nvSpPr>
          <p:cNvPr id="7" name="TextBox 6">
            <a:extLst>
              <a:ext uri="{FF2B5EF4-FFF2-40B4-BE49-F238E27FC236}">
                <a16:creationId xmlns:a16="http://schemas.microsoft.com/office/drawing/2014/main" id="{66A1499C-0205-4245-B358-F0402008BD5F}"/>
              </a:ext>
            </a:extLst>
          </p:cNvPr>
          <p:cNvSpPr txBox="1"/>
          <p:nvPr/>
        </p:nvSpPr>
        <p:spPr>
          <a:xfrm>
            <a:off x="460230" y="3617817"/>
            <a:ext cx="1826141" cy="369332"/>
          </a:xfrm>
          <a:prstGeom prst="rect">
            <a:avLst/>
          </a:prstGeom>
          <a:solidFill>
            <a:schemeClr val="accent6">
              <a:lumMod val="40000"/>
              <a:lumOff val="60000"/>
            </a:schemeClr>
          </a:solidFill>
          <a:ln>
            <a:solidFill>
              <a:schemeClr val="accent1">
                <a:lumMod val="60000"/>
                <a:lumOff val="40000"/>
              </a:schemeClr>
            </a:solidFill>
          </a:ln>
        </p:spPr>
        <p:txBody>
          <a:bodyPr wrap="none" rtlCol="0">
            <a:spAutoFit/>
          </a:bodyPr>
          <a:lstStyle/>
          <a:p>
            <a:r>
              <a:rPr lang="en-US" b="1" dirty="0"/>
              <a:t>Matthew Henry</a:t>
            </a:r>
          </a:p>
        </p:txBody>
      </p:sp>
      <p:sp>
        <p:nvSpPr>
          <p:cNvPr id="3" name="TextBox 2">
            <a:extLst>
              <a:ext uri="{FF2B5EF4-FFF2-40B4-BE49-F238E27FC236}">
                <a16:creationId xmlns:a16="http://schemas.microsoft.com/office/drawing/2014/main" id="{A8946B33-46CD-4C8E-97C7-387D36FEB5C6}"/>
              </a:ext>
            </a:extLst>
          </p:cNvPr>
          <p:cNvSpPr txBox="1"/>
          <p:nvPr/>
        </p:nvSpPr>
        <p:spPr>
          <a:xfrm>
            <a:off x="4280554" y="152400"/>
            <a:ext cx="7911446" cy="1938992"/>
          </a:xfrm>
          <a:prstGeom prst="rect">
            <a:avLst/>
          </a:prstGeom>
          <a:noFill/>
        </p:spPr>
        <p:txBody>
          <a:bodyPr wrap="square" rtlCol="0">
            <a:spAutoFit/>
          </a:bodyPr>
          <a:lstStyle/>
          <a:p>
            <a:r>
              <a:rPr lang="en-US" sz="3000" dirty="0">
                <a:solidFill>
                  <a:srgbClr val="FFC000"/>
                </a:solidFill>
              </a:rPr>
              <a:t>If these turn out to be modern nations that became major superpowers in the 20</a:t>
            </a:r>
            <a:r>
              <a:rPr lang="en-US" sz="3000" baseline="30000" dirty="0">
                <a:solidFill>
                  <a:srgbClr val="FFC000"/>
                </a:solidFill>
              </a:rPr>
              <a:t>th</a:t>
            </a:r>
            <a:r>
              <a:rPr lang="en-US" sz="3000" dirty="0">
                <a:solidFill>
                  <a:srgbClr val="FFC000"/>
                </a:solidFill>
              </a:rPr>
              <a:t> and the  21</a:t>
            </a:r>
            <a:r>
              <a:rPr lang="en-US" sz="3000" baseline="30000" dirty="0">
                <a:solidFill>
                  <a:srgbClr val="FFC000"/>
                </a:solidFill>
              </a:rPr>
              <a:t>st</a:t>
            </a:r>
            <a:r>
              <a:rPr lang="en-US" sz="3000" dirty="0">
                <a:solidFill>
                  <a:srgbClr val="FFC000"/>
                </a:solidFill>
              </a:rPr>
              <a:t> Centuries then how could we expect </a:t>
            </a:r>
          </a:p>
          <a:p>
            <a:r>
              <a:rPr lang="en-US" sz="3000" dirty="0">
                <a:solidFill>
                  <a:srgbClr val="FFC000"/>
                </a:solidFill>
              </a:rPr>
              <a:t>earlier commentators to have identified them?</a:t>
            </a:r>
          </a:p>
        </p:txBody>
      </p:sp>
    </p:spTree>
    <p:extLst>
      <p:ext uri="{BB962C8B-B14F-4D97-AF65-F5344CB8AC3E}">
        <p14:creationId xmlns:p14="http://schemas.microsoft.com/office/powerpoint/2010/main" val="635682309"/>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81000" y="467266"/>
            <a:ext cx="1143000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200" dirty="0">
                <a:solidFill>
                  <a:srgbClr val="FFC000"/>
                </a:solidFill>
              </a:rPr>
              <a:t>Today we have Bible Commentaries of many different flavors. Virtually all of them, along with today’s Bible prophecy teachers have followed Matthew Henry’s earlier interpretation of </a:t>
            </a:r>
          </a:p>
          <a:p>
            <a:pPr algn="ctr" eaLnBrk="1" hangingPunct="1">
              <a:spcBef>
                <a:spcPct val="0"/>
              </a:spcBef>
              <a:buFontTx/>
              <a:buNone/>
            </a:pPr>
            <a:r>
              <a:rPr lang="en-US" altLang="en-US" sz="4200" dirty="0">
                <a:solidFill>
                  <a:schemeClr val="bg1"/>
                </a:solidFill>
              </a:rPr>
              <a:t>Daniel 7</a:t>
            </a:r>
            <a:r>
              <a:rPr lang="en-US" altLang="en-US" sz="4200" dirty="0">
                <a:solidFill>
                  <a:srgbClr val="FFC000"/>
                </a:solidFill>
              </a:rPr>
              <a:t> being a recap of </a:t>
            </a:r>
            <a:r>
              <a:rPr lang="en-US" altLang="en-US" sz="4200" dirty="0">
                <a:solidFill>
                  <a:schemeClr val="bg1"/>
                </a:solidFill>
              </a:rPr>
              <a:t>Daniel 2</a:t>
            </a:r>
            <a:r>
              <a:rPr lang="en-US" altLang="en-US" sz="4200" dirty="0">
                <a:solidFill>
                  <a:srgbClr val="FFC000"/>
                </a:solidFill>
              </a:rPr>
              <a:t>. The world </a:t>
            </a:r>
          </a:p>
          <a:p>
            <a:pPr algn="ctr" eaLnBrk="1" hangingPunct="1">
              <a:spcBef>
                <a:spcPct val="0"/>
              </a:spcBef>
              <a:buFontTx/>
              <a:buNone/>
            </a:pPr>
            <a:r>
              <a:rPr lang="en-US" altLang="en-US" sz="4200" dirty="0">
                <a:solidFill>
                  <a:srgbClr val="FFC000"/>
                </a:solidFill>
              </a:rPr>
              <a:t>has changed a lot in the past 100 years. But sadly, our prominent Bible teachers have not seen fit to revise this earlier interpretation. Nor has anyone yet published a corrected updated commentary. </a:t>
            </a:r>
          </a:p>
        </p:txBody>
      </p:sp>
    </p:spTree>
    <p:extLst>
      <p:ext uri="{BB962C8B-B14F-4D97-AF65-F5344CB8AC3E}">
        <p14:creationId xmlns:p14="http://schemas.microsoft.com/office/powerpoint/2010/main" val="2167560730"/>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graphics.christianbook.com/g/slideshow/5/503398/main/503398_1_ftc_d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185424">
            <a:off x="3627852" y="119576"/>
            <a:ext cx="2179645" cy="317627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media.olivetree.com/store/images40/21010_larg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858465">
            <a:off x="1157719" y="3346621"/>
            <a:ext cx="2617959" cy="326909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images.amazon.com/images/P/013614934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5923" y="228600"/>
            <a:ext cx="2279278" cy="3290751"/>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ecx.images-amazon.com/images/I/51FE499AVML.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1323860">
            <a:off x="8153401" y="206189"/>
            <a:ext cx="2886075" cy="3756213"/>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ecx.images-amazon.com/images/I/51pUwI4wYrL._SY344_BO1,204,203,200_.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49793">
            <a:off x="3655637" y="3333342"/>
            <a:ext cx="2124075" cy="3295651"/>
          </a:xfrm>
          <a:prstGeom prst="rect">
            <a:avLst/>
          </a:prstGeom>
          <a:noFill/>
          <a:extLst>
            <a:ext uri="{909E8E84-426E-40DD-AFC4-6F175D3DCCD1}">
              <a14:hiddenFill xmlns:a14="http://schemas.microsoft.com/office/drawing/2010/main">
                <a:solidFill>
                  <a:srgbClr val="FFFFFF"/>
                </a:solidFill>
              </a14:hiddenFill>
            </a:ext>
          </a:extLst>
        </p:spPr>
      </p:pic>
      <p:pic>
        <p:nvPicPr>
          <p:cNvPr id="3085" name="Picture 13" descr="C:\Users\gwfin_000.Samsung-Laptop\Desktop\XXX.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839004">
            <a:off x="5996891" y="271495"/>
            <a:ext cx="2257759" cy="3103996"/>
          </a:xfrm>
          <a:prstGeom prst="rect">
            <a:avLst/>
          </a:prstGeom>
          <a:noFill/>
          <a:extLst>
            <a:ext uri="{909E8E84-426E-40DD-AFC4-6F175D3DCCD1}">
              <a14:hiddenFill xmlns:a14="http://schemas.microsoft.com/office/drawing/2010/main">
                <a:solidFill>
                  <a:srgbClr val="FFFFFF"/>
                </a:solidFill>
              </a14:hiddenFill>
            </a:ext>
          </a:extLst>
        </p:spPr>
      </p:pic>
      <p:pic>
        <p:nvPicPr>
          <p:cNvPr id="3087" name="Picture 15" descr="http://www.accordancebible.com/_hosting_files/accordancebible.com/files/images/153972-l.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39001" y="4495803"/>
            <a:ext cx="3800475" cy="2182375"/>
          </a:xfrm>
          <a:prstGeom prst="rect">
            <a:avLst/>
          </a:prstGeom>
          <a:noFill/>
          <a:extLst>
            <a:ext uri="{909E8E84-426E-40DD-AFC4-6F175D3DCCD1}">
              <a14:hiddenFill xmlns:a14="http://schemas.microsoft.com/office/drawing/2010/main">
                <a:solidFill>
                  <a:srgbClr val="FFFFFF"/>
                </a:solidFill>
              </a14:hiddenFill>
            </a:ext>
          </a:extLst>
        </p:spPr>
      </p:pic>
      <p:pic>
        <p:nvPicPr>
          <p:cNvPr id="3091" name="Picture 19" descr="Image result for bible commentaries"/>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20519324">
            <a:off x="5841302" y="3878343"/>
            <a:ext cx="2776559" cy="22857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2279718"/>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457200" y="328767"/>
            <a:ext cx="11277600" cy="6200466"/>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600" dirty="0">
                <a:solidFill>
                  <a:srgbClr val="FFC000"/>
                </a:solidFill>
              </a:rPr>
              <a:t>So we now return to our original question. Can we find the USA featured in Bible prophecy? Is it possible for us to take a fresh look at the </a:t>
            </a:r>
            <a:r>
              <a:rPr lang="en-US" altLang="en-US" sz="6600" b="1" i="1" dirty="0">
                <a:solidFill>
                  <a:srgbClr val="FFFF00"/>
                </a:solidFill>
              </a:rPr>
              <a:t>first three beasts </a:t>
            </a:r>
            <a:r>
              <a:rPr lang="en-US" altLang="en-US" sz="6600" dirty="0">
                <a:solidFill>
                  <a:srgbClr val="FFC000"/>
                </a:solidFill>
              </a:rPr>
              <a:t>of </a:t>
            </a:r>
            <a:r>
              <a:rPr lang="en-US" altLang="en-US" sz="6600" dirty="0">
                <a:solidFill>
                  <a:schemeClr val="bg1"/>
                </a:solidFill>
              </a:rPr>
              <a:t>Daniel 7</a:t>
            </a:r>
            <a:r>
              <a:rPr lang="en-US" altLang="en-US" sz="6600" dirty="0">
                <a:solidFill>
                  <a:srgbClr val="FFC000"/>
                </a:solidFill>
              </a:rPr>
              <a:t>? </a:t>
            </a:r>
          </a:p>
        </p:txBody>
      </p:sp>
    </p:spTree>
    <p:extLst>
      <p:ext uri="{BB962C8B-B14F-4D97-AF65-F5344CB8AC3E}">
        <p14:creationId xmlns:p14="http://schemas.microsoft.com/office/powerpoint/2010/main" val="730976017"/>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descr="http://i.ytimg.com/vi/FwlPZ6jMolg/maxresdefau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0"/>
            <a:ext cx="10287001"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7756395"/>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457200" y="436489"/>
            <a:ext cx="11277600" cy="5985022"/>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200" dirty="0">
                <a:solidFill>
                  <a:srgbClr val="FFC000"/>
                </a:solidFill>
              </a:rPr>
              <a:t>Might we have reason to suspect that these animal caricatures do not represent ancient empires at all but symbolize some rather modern ones? And if so, then just who are these prominent nations represented by </a:t>
            </a:r>
            <a:r>
              <a:rPr lang="en-US" altLang="en-US" sz="4200" dirty="0">
                <a:solidFill>
                  <a:srgbClr val="FFFF00"/>
                </a:solidFill>
              </a:rPr>
              <a:t>the lion,</a:t>
            </a:r>
            <a:r>
              <a:rPr lang="en-US" altLang="en-US" sz="4200" dirty="0">
                <a:solidFill>
                  <a:srgbClr val="FFC000"/>
                </a:solidFill>
              </a:rPr>
              <a:t> the </a:t>
            </a:r>
            <a:r>
              <a:rPr lang="en-US" altLang="en-US" sz="4200" dirty="0">
                <a:solidFill>
                  <a:srgbClr val="FFFF00"/>
                </a:solidFill>
              </a:rPr>
              <a:t>eagle’s wings</a:t>
            </a:r>
            <a:r>
              <a:rPr lang="en-US" altLang="en-US" sz="4200" dirty="0">
                <a:solidFill>
                  <a:srgbClr val="FFC000"/>
                </a:solidFill>
              </a:rPr>
              <a:t>, </a:t>
            </a:r>
            <a:r>
              <a:rPr lang="en-US" altLang="en-US" sz="4200" dirty="0">
                <a:solidFill>
                  <a:srgbClr val="FFFF00"/>
                </a:solidFill>
              </a:rPr>
              <a:t>the bear</a:t>
            </a:r>
            <a:r>
              <a:rPr lang="en-US" altLang="en-US" sz="4200" dirty="0">
                <a:solidFill>
                  <a:srgbClr val="FFC000"/>
                </a:solidFill>
              </a:rPr>
              <a:t>, and </a:t>
            </a:r>
            <a:r>
              <a:rPr lang="en-US" altLang="en-US" sz="4200" dirty="0">
                <a:solidFill>
                  <a:srgbClr val="FFFF00"/>
                </a:solidFill>
              </a:rPr>
              <a:t>the leopard</a:t>
            </a:r>
            <a:r>
              <a:rPr lang="en-US" altLang="en-US" sz="4200" dirty="0">
                <a:solidFill>
                  <a:srgbClr val="FFC000"/>
                </a:solidFill>
              </a:rPr>
              <a:t>, and the </a:t>
            </a:r>
            <a:r>
              <a:rPr lang="en-US" altLang="en-US" sz="4200" dirty="0">
                <a:solidFill>
                  <a:srgbClr val="FFFF00"/>
                </a:solidFill>
              </a:rPr>
              <a:t>wings of a fowl</a:t>
            </a:r>
            <a:r>
              <a:rPr lang="en-US" altLang="en-US" sz="4200" dirty="0">
                <a:solidFill>
                  <a:srgbClr val="FFC000"/>
                </a:solidFill>
              </a:rPr>
              <a:t>? What nations are represented by these </a:t>
            </a:r>
            <a:r>
              <a:rPr lang="en-US" altLang="en-US" sz="4200" b="1" dirty="0">
                <a:solidFill>
                  <a:srgbClr val="FFFF00"/>
                </a:solidFill>
              </a:rPr>
              <a:t>first three beasts </a:t>
            </a:r>
            <a:r>
              <a:rPr lang="en-US" altLang="en-US" sz="4200" dirty="0">
                <a:solidFill>
                  <a:srgbClr val="FFC000"/>
                </a:solidFill>
              </a:rPr>
              <a:t>of </a:t>
            </a:r>
            <a:r>
              <a:rPr lang="en-US" altLang="en-US" sz="4200" dirty="0">
                <a:solidFill>
                  <a:schemeClr val="bg1"/>
                </a:solidFill>
              </a:rPr>
              <a:t>Daniel chapter 7</a:t>
            </a:r>
            <a:r>
              <a:rPr lang="en-US" altLang="en-US" sz="4200" dirty="0">
                <a:solidFill>
                  <a:srgbClr val="FFC000"/>
                </a:solidFill>
              </a:rPr>
              <a:t>? We are going to come back and look into that matter shortly</a:t>
            </a:r>
            <a:r>
              <a:rPr lang="en-US" altLang="en-US" sz="4600" dirty="0">
                <a:solidFill>
                  <a:srgbClr val="FFC000"/>
                </a:solidFill>
              </a:rPr>
              <a:t>.  </a:t>
            </a:r>
          </a:p>
        </p:txBody>
      </p:sp>
    </p:spTree>
    <p:extLst>
      <p:ext uri="{BB962C8B-B14F-4D97-AF65-F5344CB8AC3E}">
        <p14:creationId xmlns:p14="http://schemas.microsoft.com/office/powerpoint/2010/main" val="2490292893"/>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gwfin_000.Samsung-Laptop\Desktop\three-beast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4481"/>
            <a:ext cx="10287000" cy="6881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9818267"/>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228600" y="297989"/>
            <a:ext cx="11811000" cy="6262021"/>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000" dirty="0">
                <a:solidFill>
                  <a:srgbClr val="FFC000"/>
                </a:solidFill>
              </a:rPr>
              <a:t>But first let us look into a very curious matter. What if we were discover in </a:t>
            </a:r>
            <a:r>
              <a:rPr lang="en-US" altLang="en-US" sz="4000" dirty="0">
                <a:solidFill>
                  <a:schemeClr val="bg1"/>
                </a:solidFill>
              </a:rPr>
              <a:t>Daniel chapter 7 </a:t>
            </a:r>
            <a:r>
              <a:rPr lang="en-US" altLang="en-US" sz="4000" dirty="0">
                <a:solidFill>
                  <a:srgbClr val="FFC000"/>
                </a:solidFill>
              </a:rPr>
              <a:t>something that our Bible commentators have missed? What if there </a:t>
            </a:r>
          </a:p>
          <a:p>
            <a:pPr algn="ctr" eaLnBrk="1" hangingPunct="1">
              <a:spcBef>
                <a:spcPct val="0"/>
              </a:spcBef>
              <a:buFontTx/>
              <a:buNone/>
            </a:pPr>
            <a:r>
              <a:rPr lang="en-US" altLang="en-US" sz="4000" dirty="0">
                <a:solidFill>
                  <a:srgbClr val="FFC000"/>
                </a:solidFill>
              </a:rPr>
              <a:t>is a single </a:t>
            </a:r>
            <a:r>
              <a:rPr lang="en-US" altLang="en-US" sz="4000" dirty="0">
                <a:solidFill>
                  <a:schemeClr val="bg1"/>
                </a:solidFill>
              </a:rPr>
              <a:t>word </a:t>
            </a:r>
            <a:r>
              <a:rPr lang="en-US" altLang="en-US" sz="4000" dirty="0">
                <a:solidFill>
                  <a:srgbClr val="FFC000"/>
                </a:solidFill>
              </a:rPr>
              <a:t>which has been translated out of </a:t>
            </a:r>
            <a:r>
              <a:rPr lang="en-US" altLang="en-US" sz="4000" dirty="0">
                <a:solidFill>
                  <a:schemeClr val="bg1"/>
                </a:solidFill>
              </a:rPr>
              <a:t>the Aramaic </a:t>
            </a:r>
            <a:r>
              <a:rPr lang="en-US" altLang="en-US" sz="4000" dirty="0">
                <a:solidFill>
                  <a:srgbClr val="FFC000"/>
                </a:solidFill>
              </a:rPr>
              <a:t>into English and that word is a </a:t>
            </a:r>
            <a:r>
              <a:rPr lang="en-US" altLang="en-US" sz="4000" b="1" i="1" dirty="0">
                <a:solidFill>
                  <a:srgbClr val="FFFF00"/>
                </a:solidFill>
              </a:rPr>
              <a:t>homograph</a:t>
            </a:r>
            <a:r>
              <a:rPr lang="en-US" altLang="en-US" sz="4000" dirty="0">
                <a:solidFill>
                  <a:srgbClr val="FFC000"/>
                </a:solidFill>
              </a:rPr>
              <a:t>, that is, a word that is ambiguous with </a:t>
            </a:r>
            <a:r>
              <a:rPr lang="en-US" altLang="en-US" sz="4000" dirty="0">
                <a:solidFill>
                  <a:srgbClr val="FFFF00"/>
                </a:solidFill>
              </a:rPr>
              <a:t>more than one meaning</a:t>
            </a:r>
            <a:r>
              <a:rPr lang="en-US" altLang="en-US" sz="4000" dirty="0">
                <a:solidFill>
                  <a:srgbClr val="FFC000"/>
                </a:solidFill>
              </a:rPr>
              <a:t>? What if our English word </a:t>
            </a:r>
            <a:r>
              <a:rPr lang="en-US" altLang="en-US" sz="4000" b="1" i="1" dirty="0">
                <a:solidFill>
                  <a:srgbClr val="FFFF00"/>
                </a:solidFill>
              </a:rPr>
              <a:t>“before” </a:t>
            </a:r>
            <a:r>
              <a:rPr lang="en-US" altLang="en-US" sz="4000" dirty="0">
                <a:solidFill>
                  <a:srgbClr val="FFC000"/>
                </a:solidFill>
              </a:rPr>
              <a:t>can have </a:t>
            </a:r>
            <a:r>
              <a:rPr lang="en-US" altLang="en-US" sz="4000" b="1" i="1" dirty="0">
                <a:solidFill>
                  <a:srgbClr val="FFFF00"/>
                </a:solidFill>
              </a:rPr>
              <a:t>two meanings</a:t>
            </a:r>
            <a:r>
              <a:rPr lang="en-US" altLang="en-US" sz="4000" dirty="0">
                <a:solidFill>
                  <a:srgbClr val="FFC000"/>
                </a:solidFill>
              </a:rPr>
              <a:t>? And if there is a homograph lurking in Daniel 7:7 is it possible that our Bible prophecy teachers been focusing on the </a:t>
            </a:r>
            <a:r>
              <a:rPr lang="en-US" altLang="en-US" sz="4000" b="1" i="1" dirty="0">
                <a:solidFill>
                  <a:srgbClr val="FFFF00"/>
                </a:solidFill>
              </a:rPr>
              <a:t>wrong meaning </a:t>
            </a:r>
            <a:r>
              <a:rPr lang="en-US" altLang="en-US" sz="4000" dirty="0">
                <a:solidFill>
                  <a:srgbClr val="FFC000"/>
                </a:solidFill>
              </a:rPr>
              <a:t>of that word? </a:t>
            </a:r>
          </a:p>
        </p:txBody>
      </p:sp>
    </p:spTree>
    <p:extLst>
      <p:ext uri="{BB962C8B-B14F-4D97-AF65-F5344CB8AC3E}">
        <p14:creationId xmlns:p14="http://schemas.microsoft.com/office/powerpoint/2010/main" val="4654569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438150" y="328767"/>
            <a:ext cx="11315700" cy="6200466"/>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400" dirty="0">
                <a:solidFill>
                  <a:srgbClr val="FFC000"/>
                </a:solidFill>
              </a:rPr>
              <a:t>Let’s see if we can get a broad overview of America as a world power. Here is a listing of nations with the top military expenditures. As we see, Russia, the UK, France, Germany are in the top 7. Notice the one at the top of the list. </a:t>
            </a:r>
            <a:r>
              <a:rPr lang="en-US" altLang="en-US" sz="4400" dirty="0">
                <a:solidFill>
                  <a:srgbClr val="FFFF00"/>
                </a:solidFill>
              </a:rPr>
              <a:t>The USA spends more money on its military than all the other nations in the world combined! </a:t>
            </a:r>
          </a:p>
          <a:p>
            <a:pPr algn="ctr" eaLnBrk="1" hangingPunct="1">
              <a:spcBef>
                <a:spcPct val="0"/>
              </a:spcBef>
              <a:buFontTx/>
              <a:buNone/>
            </a:pPr>
            <a:r>
              <a:rPr lang="en-US" altLang="en-US" sz="4400" dirty="0">
                <a:solidFill>
                  <a:srgbClr val="FFC000"/>
                </a:solidFill>
              </a:rPr>
              <a:t>The United States of America is enormously powerful both economically and militarily.</a:t>
            </a:r>
          </a:p>
        </p:txBody>
      </p:sp>
    </p:spTree>
    <p:extLst>
      <p:ext uri="{BB962C8B-B14F-4D97-AF65-F5344CB8AC3E}">
        <p14:creationId xmlns:p14="http://schemas.microsoft.com/office/powerpoint/2010/main" val="1078392415"/>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06C396B-A12C-4DFE-A34E-3FCE4B0877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241386"/>
            <a:ext cx="8686800" cy="6375227"/>
          </a:xfrm>
          <a:prstGeom prst="rect">
            <a:avLst/>
          </a:prstGeom>
        </p:spPr>
      </p:pic>
    </p:spTree>
    <p:extLst>
      <p:ext uri="{BB962C8B-B14F-4D97-AF65-F5344CB8AC3E}">
        <p14:creationId xmlns:p14="http://schemas.microsoft.com/office/powerpoint/2010/main" val="1781375605"/>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1"/>
          <p:cNvSpPr>
            <a:spLocks noChangeArrowheads="1"/>
          </p:cNvSpPr>
          <p:nvPr/>
        </p:nvSpPr>
        <p:spPr bwMode="auto">
          <a:xfrm>
            <a:off x="685800" y="1529095"/>
            <a:ext cx="10820400" cy="3799809"/>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dirty="0">
                <a:solidFill>
                  <a:srgbClr val="FFC000"/>
                </a:solidFill>
              </a:rPr>
              <a:t>Let us bring up our scripture passage </a:t>
            </a:r>
            <a:r>
              <a:rPr lang="en-US" altLang="en-US" sz="6000" dirty="0">
                <a:solidFill>
                  <a:schemeClr val="bg1"/>
                </a:solidFill>
              </a:rPr>
              <a:t>Daniel 7:7 </a:t>
            </a:r>
            <a:r>
              <a:rPr lang="en-US" altLang="en-US" sz="6000" dirty="0">
                <a:solidFill>
                  <a:srgbClr val="FFC000"/>
                </a:solidFill>
              </a:rPr>
              <a:t>and take </a:t>
            </a:r>
          </a:p>
          <a:p>
            <a:pPr algn="ctr" eaLnBrk="1" hangingPunct="1">
              <a:spcBef>
                <a:spcPct val="0"/>
              </a:spcBef>
              <a:buFontTx/>
              <a:buNone/>
            </a:pPr>
            <a:r>
              <a:rPr lang="en-US" altLang="en-US" sz="6000" dirty="0">
                <a:solidFill>
                  <a:srgbClr val="FFC000"/>
                </a:solidFill>
              </a:rPr>
              <a:t>a look. We are going to home </a:t>
            </a:r>
          </a:p>
          <a:p>
            <a:pPr algn="ctr" eaLnBrk="1" hangingPunct="1">
              <a:spcBef>
                <a:spcPct val="0"/>
              </a:spcBef>
              <a:buFontTx/>
              <a:buNone/>
            </a:pPr>
            <a:r>
              <a:rPr lang="en-US" altLang="en-US" sz="6000" dirty="0">
                <a:solidFill>
                  <a:srgbClr val="FFC000"/>
                </a:solidFill>
              </a:rPr>
              <a:t>in on that one word  </a:t>
            </a:r>
            <a:r>
              <a:rPr lang="en-US" altLang="en-US" sz="6000" b="1" i="1" dirty="0">
                <a:solidFill>
                  <a:srgbClr val="FFFF00"/>
                </a:solidFill>
              </a:rPr>
              <a:t>“before”.</a:t>
            </a:r>
          </a:p>
        </p:txBody>
      </p:sp>
    </p:spTree>
    <p:extLst>
      <p:ext uri="{BB962C8B-B14F-4D97-AF65-F5344CB8AC3E}">
        <p14:creationId xmlns:p14="http://schemas.microsoft.com/office/powerpoint/2010/main" val="3965037213"/>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1"/>
          <p:cNvSpPr>
            <a:spLocks noChangeArrowheads="1"/>
          </p:cNvSpPr>
          <p:nvPr/>
        </p:nvSpPr>
        <p:spPr bwMode="auto">
          <a:xfrm>
            <a:off x="1143001" y="228601"/>
            <a:ext cx="9906000" cy="6335888"/>
          </a:xfrm>
          <a:prstGeom prst="rect">
            <a:avLst/>
          </a:prstGeom>
          <a:solidFill>
            <a:schemeClr val="tx2">
              <a:lumMod val="50000"/>
            </a:schemeClr>
          </a:solidFill>
          <a:ln>
            <a:noFill/>
          </a:ln>
        </p:spPr>
        <p:txBody>
          <a:bodyPr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None/>
            </a:pPr>
            <a:r>
              <a:rPr lang="en-US" altLang="en-US" sz="4400" b="1" dirty="0">
                <a:solidFill>
                  <a:schemeClr val="bg1"/>
                </a:solidFill>
              </a:rPr>
              <a:t>Daniel 7</a:t>
            </a:r>
            <a:endParaRPr lang="en-US" altLang="en-US" sz="4400" b="1" baseline="30000" dirty="0">
              <a:solidFill>
                <a:schemeClr val="bg1"/>
              </a:solidFill>
            </a:endParaRPr>
          </a:p>
          <a:p>
            <a:pPr algn="ctr">
              <a:buNone/>
            </a:pPr>
            <a:r>
              <a:rPr lang="en-US" altLang="en-US" sz="4400" b="1" baseline="30000" dirty="0">
                <a:solidFill>
                  <a:srgbClr val="FFC000"/>
                </a:solidFill>
                <a:latin typeface="Arial" panose="020B0604020202020204" pitchFamily="34" charset="0"/>
                <a:cs typeface="Arial" panose="020B0604020202020204" pitchFamily="34" charset="0"/>
              </a:rPr>
              <a:t>7 </a:t>
            </a:r>
            <a:r>
              <a:rPr lang="en-US" altLang="en-US" sz="4400" dirty="0">
                <a:solidFill>
                  <a:srgbClr val="FFC000"/>
                </a:solidFill>
                <a:latin typeface="Arial" panose="020B0604020202020204" pitchFamily="34" charset="0"/>
                <a:cs typeface="Arial" panose="020B0604020202020204" pitchFamily="34" charset="0"/>
              </a:rPr>
              <a:t>After this I saw in the night visions, and behold a </a:t>
            </a:r>
            <a:r>
              <a:rPr lang="en-US" altLang="en-US" sz="4400" dirty="0">
                <a:solidFill>
                  <a:srgbClr val="FFFF00"/>
                </a:solidFill>
                <a:latin typeface="Arial" panose="020B0604020202020204" pitchFamily="34" charset="0"/>
                <a:cs typeface="Arial" panose="020B0604020202020204" pitchFamily="34" charset="0"/>
              </a:rPr>
              <a:t>fourth beast</a:t>
            </a:r>
            <a:r>
              <a:rPr lang="en-US" altLang="en-US" sz="4400" dirty="0">
                <a:solidFill>
                  <a:srgbClr val="FFC000"/>
                </a:solidFill>
                <a:latin typeface="Arial" panose="020B0604020202020204" pitchFamily="34" charset="0"/>
                <a:cs typeface="Arial" panose="020B0604020202020204" pitchFamily="34" charset="0"/>
              </a:rPr>
              <a:t>, dreadful and terrible, and strong exceedingly; and it had great iron teeth: it devoured and brake in pieces, and stamped the residue with the feet of it: and it was diverse from all the beasts that were </a:t>
            </a:r>
            <a:r>
              <a:rPr lang="en-US" altLang="en-US" sz="4400" b="1" i="1" dirty="0">
                <a:solidFill>
                  <a:srgbClr val="FFFF00"/>
                </a:solidFill>
                <a:latin typeface="Arial" panose="020B0604020202020204" pitchFamily="34" charset="0"/>
                <a:cs typeface="Arial" panose="020B0604020202020204" pitchFamily="34" charset="0"/>
              </a:rPr>
              <a:t>BEFORE it;  </a:t>
            </a:r>
            <a:r>
              <a:rPr lang="en-US" altLang="en-US" sz="4400" dirty="0">
                <a:solidFill>
                  <a:srgbClr val="FFC000"/>
                </a:solidFill>
                <a:latin typeface="Arial" panose="020B0604020202020204" pitchFamily="34" charset="0"/>
                <a:cs typeface="Arial" panose="020B0604020202020204" pitchFamily="34" charset="0"/>
              </a:rPr>
              <a:t>and it had ten horns.</a:t>
            </a:r>
          </a:p>
        </p:txBody>
      </p:sp>
    </p:spTree>
    <p:extLst>
      <p:ext uri="{BB962C8B-B14F-4D97-AF65-F5344CB8AC3E}">
        <p14:creationId xmlns:p14="http://schemas.microsoft.com/office/powerpoint/2010/main" val="419992279"/>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609600" y="1005875"/>
            <a:ext cx="10972800" cy="4846249"/>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400" dirty="0">
                <a:solidFill>
                  <a:srgbClr val="FFC000"/>
                </a:solidFill>
              </a:rPr>
              <a:t>What if the English word </a:t>
            </a:r>
            <a:r>
              <a:rPr lang="en-US" altLang="en-US" sz="4400" b="1" i="1" dirty="0">
                <a:solidFill>
                  <a:srgbClr val="FFFF00"/>
                </a:solidFill>
              </a:rPr>
              <a:t>“before”</a:t>
            </a:r>
            <a:r>
              <a:rPr lang="en-US" altLang="en-US" sz="4400" dirty="0">
                <a:solidFill>
                  <a:srgbClr val="FFC000"/>
                </a:solidFill>
              </a:rPr>
              <a:t> into which this Aramaic word is translated is actually an </a:t>
            </a:r>
            <a:r>
              <a:rPr lang="en-US" altLang="en-US" sz="4400" b="1" i="1" dirty="0">
                <a:solidFill>
                  <a:srgbClr val="FFFF00"/>
                </a:solidFill>
              </a:rPr>
              <a:t>ambiguous homograph </a:t>
            </a:r>
            <a:r>
              <a:rPr lang="en-US" altLang="en-US" sz="4400" dirty="0">
                <a:solidFill>
                  <a:srgbClr val="FFC000"/>
                </a:solidFill>
              </a:rPr>
              <a:t>with </a:t>
            </a:r>
            <a:r>
              <a:rPr lang="en-US" altLang="en-US" sz="4400" b="1" i="1" dirty="0">
                <a:solidFill>
                  <a:srgbClr val="FFFF00"/>
                </a:solidFill>
              </a:rPr>
              <a:t>two meanings</a:t>
            </a:r>
            <a:r>
              <a:rPr lang="en-US" altLang="en-US" sz="4400" dirty="0">
                <a:solidFill>
                  <a:srgbClr val="FFC000"/>
                </a:solidFill>
              </a:rPr>
              <a:t>. Following our translators and commentators we think that the word </a:t>
            </a:r>
            <a:r>
              <a:rPr lang="en-US" altLang="en-US" sz="4400" b="1" i="1" dirty="0">
                <a:solidFill>
                  <a:srgbClr val="FFFF00"/>
                </a:solidFill>
              </a:rPr>
              <a:t>“before”</a:t>
            </a:r>
            <a:r>
              <a:rPr lang="en-US" altLang="en-US" sz="4400" dirty="0">
                <a:solidFill>
                  <a:srgbClr val="FFC000"/>
                </a:solidFill>
              </a:rPr>
              <a:t> means </a:t>
            </a:r>
            <a:r>
              <a:rPr lang="en-US" altLang="en-US" sz="4400" b="1" i="1" dirty="0">
                <a:solidFill>
                  <a:srgbClr val="FFFF00"/>
                </a:solidFill>
              </a:rPr>
              <a:t>X</a:t>
            </a:r>
            <a:r>
              <a:rPr lang="en-US" altLang="en-US" sz="4400" dirty="0">
                <a:solidFill>
                  <a:srgbClr val="FFC000"/>
                </a:solidFill>
              </a:rPr>
              <a:t>.</a:t>
            </a:r>
          </a:p>
          <a:p>
            <a:pPr algn="ctr" eaLnBrk="1" hangingPunct="1">
              <a:spcBef>
                <a:spcPct val="0"/>
              </a:spcBef>
              <a:buFontTx/>
              <a:buNone/>
            </a:pPr>
            <a:r>
              <a:rPr lang="en-US" altLang="en-US" sz="4400" dirty="0">
                <a:solidFill>
                  <a:srgbClr val="FFC000"/>
                </a:solidFill>
              </a:rPr>
              <a:t> </a:t>
            </a:r>
          </a:p>
          <a:p>
            <a:pPr algn="ctr" eaLnBrk="1" hangingPunct="1">
              <a:spcBef>
                <a:spcPct val="0"/>
              </a:spcBef>
              <a:buFontTx/>
              <a:buNone/>
            </a:pPr>
            <a:r>
              <a:rPr lang="en-US" altLang="en-US" sz="4400" dirty="0">
                <a:solidFill>
                  <a:srgbClr val="FFC000"/>
                </a:solidFill>
              </a:rPr>
              <a:t>But what if the correct meaning is actually </a:t>
            </a:r>
            <a:r>
              <a:rPr lang="en-US" altLang="en-US" sz="4400" b="1" i="1" dirty="0">
                <a:solidFill>
                  <a:srgbClr val="FFFF00"/>
                </a:solidFill>
              </a:rPr>
              <a:t>Y</a:t>
            </a:r>
            <a:r>
              <a:rPr lang="en-US" altLang="en-US" sz="4400" dirty="0">
                <a:solidFill>
                  <a:srgbClr val="FFC000"/>
                </a:solidFill>
              </a:rPr>
              <a:t>? </a:t>
            </a:r>
          </a:p>
        </p:txBody>
      </p:sp>
    </p:spTree>
    <p:extLst>
      <p:ext uri="{BB962C8B-B14F-4D97-AF65-F5344CB8AC3E}">
        <p14:creationId xmlns:p14="http://schemas.microsoft.com/office/powerpoint/2010/main" val="1536306799"/>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81000" y="1295400"/>
            <a:ext cx="11430000" cy="102982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b="1" i="1" dirty="0">
                <a:solidFill>
                  <a:srgbClr val="FFFF00"/>
                </a:solidFill>
              </a:rPr>
              <a:t>“BEFORE”</a:t>
            </a:r>
            <a:r>
              <a:rPr lang="en-US" altLang="en-US" sz="6000" dirty="0">
                <a:solidFill>
                  <a:srgbClr val="FFC000"/>
                </a:solidFill>
              </a:rPr>
              <a:t> </a:t>
            </a:r>
          </a:p>
        </p:txBody>
      </p:sp>
      <p:cxnSp>
        <p:nvCxnSpPr>
          <p:cNvPr id="3" name="Straight Arrow Connector 2">
            <a:extLst>
              <a:ext uri="{FF2B5EF4-FFF2-40B4-BE49-F238E27FC236}">
                <a16:creationId xmlns:a16="http://schemas.microsoft.com/office/drawing/2014/main" id="{22485110-0A98-4A41-98F0-66E7C7DCB138}"/>
              </a:ext>
            </a:extLst>
          </p:cNvPr>
          <p:cNvCxnSpPr>
            <a:cxnSpLocks/>
          </p:cNvCxnSpPr>
          <p:nvPr/>
        </p:nvCxnSpPr>
        <p:spPr>
          <a:xfrm flipH="1">
            <a:off x="3733800" y="2628900"/>
            <a:ext cx="1295400" cy="12573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26D829DE-7C4A-443B-82D8-FD16448EE6E5}"/>
              </a:ext>
            </a:extLst>
          </p:cNvPr>
          <p:cNvCxnSpPr>
            <a:cxnSpLocks/>
          </p:cNvCxnSpPr>
          <p:nvPr/>
        </p:nvCxnSpPr>
        <p:spPr>
          <a:xfrm>
            <a:off x="7010400" y="2628900"/>
            <a:ext cx="1524000" cy="12573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0801DDE-4505-418C-97D1-9BC6CDEA117E}"/>
              </a:ext>
            </a:extLst>
          </p:cNvPr>
          <p:cNvSpPr txBox="1"/>
          <p:nvPr/>
        </p:nvSpPr>
        <p:spPr>
          <a:xfrm>
            <a:off x="533400" y="4384288"/>
            <a:ext cx="4392549" cy="1015663"/>
          </a:xfrm>
          <a:prstGeom prst="rect">
            <a:avLst/>
          </a:prstGeom>
          <a:noFill/>
        </p:spPr>
        <p:txBody>
          <a:bodyPr wrap="none" rtlCol="0">
            <a:spAutoFit/>
          </a:bodyPr>
          <a:lstStyle/>
          <a:p>
            <a:r>
              <a:rPr lang="en-US" sz="6000" dirty="0">
                <a:solidFill>
                  <a:schemeClr val="bg1"/>
                </a:solidFill>
              </a:rPr>
              <a:t>Meaning “X”</a:t>
            </a:r>
          </a:p>
        </p:txBody>
      </p:sp>
      <p:sp>
        <p:nvSpPr>
          <p:cNvPr id="10" name="TextBox 9">
            <a:extLst>
              <a:ext uri="{FF2B5EF4-FFF2-40B4-BE49-F238E27FC236}">
                <a16:creationId xmlns:a16="http://schemas.microsoft.com/office/drawing/2014/main" id="{F64FE061-5844-4B55-9D85-7516C08B1900}"/>
              </a:ext>
            </a:extLst>
          </p:cNvPr>
          <p:cNvSpPr txBox="1"/>
          <p:nvPr/>
        </p:nvSpPr>
        <p:spPr>
          <a:xfrm>
            <a:off x="7266053" y="4384288"/>
            <a:ext cx="4376519" cy="1015663"/>
          </a:xfrm>
          <a:prstGeom prst="rect">
            <a:avLst/>
          </a:prstGeom>
          <a:noFill/>
        </p:spPr>
        <p:txBody>
          <a:bodyPr wrap="none" rtlCol="0">
            <a:spAutoFit/>
          </a:bodyPr>
          <a:lstStyle/>
          <a:p>
            <a:r>
              <a:rPr lang="en-US" sz="6000" dirty="0">
                <a:solidFill>
                  <a:schemeClr val="bg1"/>
                </a:solidFill>
              </a:rPr>
              <a:t>Meaning “Y”</a:t>
            </a:r>
          </a:p>
        </p:txBody>
      </p:sp>
      <p:sp>
        <p:nvSpPr>
          <p:cNvPr id="2" name="TextBox 1">
            <a:extLst>
              <a:ext uri="{FF2B5EF4-FFF2-40B4-BE49-F238E27FC236}">
                <a16:creationId xmlns:a16="http://schemas.microsoft.com/office/drawing/2014/main" id="{DCCE53C4-A655-41D3-8044-B20212DE480B}"/>
              </a:ext>
            </a:extLst>
          </p:cNvPr>
          <p:cNvSpPr txBox="1"/>
          <p:nvPr/>
        </p:nvSpPr>
        <p:spPr>
          <a:xfrm>
            <a:off x="4633099" y="312563"/>
            <a:ext cx="2925801" cy="830997"/>
          </a:xfrm>
          <a:prstGeom prst="rect">
            <a:avLst/>
          </a:prstGeom>
          <a:noFill/>
        </p:spPr>
        <p:txBody>
          <a:bodyPr wrap="none" rtlCol="0">
            <a:spAutoFit/>
          </a:bodyPr>
          <a:lstStyle/>
          <a:p>
            <a:r>
              <a:rPr lang="en-US" sz="4800" dirty="0">
                <a:solidFill>
                  <a:srgbClr val="FFC000"/>
                </a:solidFill>
              </a:rPr>
              <a:t>The word </a:t>
            </a:r>
          </a:p>
        </p:txBody>
      </p:sp>
    </p:spTree>
    <p:extLst>
      <p:ext uri="{BB962C8B-B14F-4D97-AF65-F5344CB8AC3E}">
        <p14:creationId xmlns:p14="http://schemas.microsoft.com/office/powerpoint/2010/main" val="4060992282"/>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1066800" y="1298263"/>
            <a:ext cx="10058400" cy="4261473"/>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400" dirty="0">
                <a:solidFill>
                  <a:srgbClr val="FFC000"/>
                </a:solidFill>
              </a:rPr>
              <a:t>Is it possible that an </a:t>
            </a:r>
            <a:r>
              <a:rPr lang="en-US" altLang="en-US" sz="5400" dirty="0">
                <a:solidFill>
                  <a:srgbClr val="FFFF00"/>
                </a:solidFill>
              </a:rPr>
              <a:t>erroneous translation</a:t>
            </a:r>
            <a:r>
              <a:rPr lang="en-US" altLang="en-US" sz="5400" dirty="0">
                <a:solidFill>
                  <a:srgbClr val="FFC000"/>
                </a:solidFill>
              </a:rPr>
              <a:t> from the Aramaic of this word </a:t>
            </a:r>
            <a:r>
              <a:rPr lang="en-US" altLang="en-US" sz="5400" b="1" i="1" dirty="0">
                <a:solidFill>
                  <a:srgbClr val="FFFF00"/>
                </a:solidFill>
              </a:rPr>
              <a:t>“before”, </a:t>
            </a:r>
            <a:r>
              <a:rPr lang="en-US" altLang="en-US" sz="5400" dirty="0">
                <a:solidFill>
                  <a:srgbClr val="FFC000"/>
                </a:solidFill>
              </a:rPr>
              <a:t>has caused us to </a:t>
            </a:r>
            <a:r>
              <a:rPr lang="en-US" altLang="en-US" sz="5400" dirty="0">
                <a:solidFill>
                  <a:srgbClr val="FFFF00"/>
                </a:solidFill>
              </a:rPr>
              <a:t>miss</a:t>
            </a:r>
            <a:r>
              <a:rPr lang="en-US" altLang="en-US" sz="5400" dirty="0">
                <a:solidFill>
                  <a:srgbClr val="FFC000"/>
                </a:solidFill>
              </a:rPr>
              <a:t> the </a:t>
            </a:r>
            <a:r>
              <a:rPr lang="en-US" altLang="en-US" sz="5400" dirty="0">
                <a:solidFill>
                  <a:srgbClr val="FFFF00"/>
                </a:solidFill>
              </a:rPr>
              <a:t>true meaning </a:t>
            </a:r>
            <a:r>
              <a:rPr lang="en-US" altLang="en-US" sz="5400" dirty="0">
                <a:solidFill>
                  <a:srgbClr val="FFC000"/>
                </a:solidFill>
              </a:rPr>
              <a:t>of what God is telling us in </a:t>
            </a:r>
            <a:r>
              <a:rPr lang="en-US" altLang="en-US" sz="5400" dirty="0">
                <a:solidFill>
                  <a:schemeClr val="bg1"/>
                </a:solidFill>
              </a:rPr>
              <a:t>Daniel 7:7</a:t>
            </a:r>
            <a:r>
              <a:rPr lang="en-US" altLang="en-US" sz="5400" dirty="0">
                <a:solidFill>
                  <a:srgbClr val="FFC000"/>
                </a:solidFill>
              </a:rPr>
              <a:t>? </a:t>
            </a:r>
          </a:p>
        </p:txBody>
      </p:sp>
    </p:spTree>
    <p:extLst>
      <p:ext uri="{BB962C8B-B14F-4D97-AF65-F5344CB8AC3E}">
        <p14:creationId xmlns:p14="http://schemas.microsoft.com/office/powerpoint/2010/main" val="2886303919"/>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81000" y="1295400"/>
            <a:ext cx="11430000" cy="102982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b="1" i="1" dirty="0">
                <a:solidFill>
                  <a:srgbClr val="FFFF00"/>
                </a:solidFill>
              </a:rPr>
              <a:t>“BEFORE”</a:t>
            </a:r>
            <a:r>
              <a:rPr lang="en-US" altLang="en-US" sz="6000" dirty="0">
                <a:solidFill>
                  <a:srgbClr val="FFC000"/>
                </a:solidFill>
              </a:rPr>
              <a:t> </a:t>
            </a:r>
          </a:p>
        </p:txBody>
      </p:sp>
      <p:cxnSp>
        <p:nvCxnSpPr>
          <p:cNvPr id="3" name="Straight Arrow Connector 2">
            <a:extLst>
              <a:ext uri="{FF2B5EF4-FFF2-40B4-BE49-F238E27FC236}">
                <a16:creationId xmlns:a16="http://schemas.microsoft.com/office/drawing/2014/main" id="{22485110-0A98-4A41-98F0-66E7C7DCB138}"/>
              </a:ext>
            </a:extLst>
          </p:cNvPr>
          <p:cNvCxnSpPr>
            <a:cxnSpLocks/>
          </p:cNvCxnSpPr>
          <p:nvPr/>
        </p:nvCxnSpPr>
        <p:spPr>
          <a:xfrm flipH="1">
            <a:off x="3733800" y="2628900"/>
            <a:ext cx="1295400" cy="12573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0801DDE-4505-418C-97D1-9BC6CDEA117E}"/>
              </a:ext>
            </a:extLst>
          </p:cNvPr>
          <p:cNvSpPr txBox="1"/>
          <p:nvPr/>
        </p:nvSpPr>
        <p:spPr>
          <a:xfrm>
            <a:off x="533400" y="4384288"/>
            <a:ext cx="4392549" cy="1015663"/>
          </a:xfrm>
          <a:prstGeom prst="rect">
            <a:avLst/>
          </a:prstGeom>
          <a:noFill/>
        </p:spPr>
        <p:txBody>
          <a:bodyPr wrap="none" rtlCol="0">
            <a:spAutoFit/>
          </a:bodyPr>
          <a:lstStyle/>
          <a:p>
            <a:r>
              <a:rPr lang="en-US" sz="6000" dirty="0">
                <a:solidFill>
                  <a:schemeClr val="bg1"/>
                </a:solidFill>
              </a:rPr>
              <a:t>Meaning “X”</a:t>
            </a:r>
          </a:p>
        </p:txBody>
      </p:sp>
      <p:sp>
        <p:nvSpPr>
          <p:cNvPr id="2" name="TextBox 1">
            <a:extLst>
              <a:ext uri="{FF2B5EF4-FFF2-40B4-BE49-F238E27FC236}">
                <a16:creationId xmlns:a16="http://schemas.microsoft.com/office/drawing/2014/main" id="{DCCE53C4-A655-41D3-8044-B20212DE480B}"/>
              </a:ext>
            </a:extLst>
          </p:cNvPr>
          <p:cNvSpPr txBox="1"/>
          <p:nvPr/>
        </p:nvSpPr>
        <p:spPr>
          <a:xfrm>
            <a:off x="4633099" y="312563"/>
            <a:ext cx="2925801" cy="830997"/>
          </a:xfrm>
          <a:prstGeom prst="rect">
            <a:avLst/>
          </a:prstGeom>
          <a:noFill/>
        </p:spPr>
        <p:txBody>
          <a:bodyPr wrap="none" rtlCol="0">
            <a:spAutoFit/>
          </a:bodyPr>
          <a:lstStyle/>
          <a:p>
            <a:r>
              <a:rPr lang="en-US" sz="4800" dirty="0">
                <a:solidFill>
                  <a:srgbClr val="FFC000"/>
                </a:solidFill>
              </a:rPr>
              <a:t>The word </a:t>
            </a:r>
          </a:p>
        </p:txBody>
      </p:sp>
      <p:sp>
        <p:nvSpPr>
          <p:cNvPr id="4" name="TextBox 3">
            <a:extLst>
              <a:ext uri="{FF2B5EF4-FFF2-40B4-BE49-F238E27FC236}">
                <a16:creationId xmlns:a16="http://schemas.microsoft.com/office/drawing/2014/main" id="{9A1E8058-3219-4010-B903-EE0AB16AFF4E}"/>
              </a:ext>
            </a:extLst>
          </p:cNvPr>
          <p:cNvSpPr txBox="1"/>
          <p:nvPr/>
        </p:nvSpPr>
        <p:spPr>
          <a:xfrm rot="19116856">
            <a:off x="1388688" y="3265690"/>
            <a:ext cx="2566728" cy="769441"/>
          </a:xfrm>
          <a:prstGeom prst="rect">
            <a:avLst/>
          </a:prstGeom>
          <a:noFill/>
        </p:spPr>
        <p:txBody>
          <a:bodyPr wrap="none" rtlCol="0">
            <a:spAutoFit/>
          </a:bodyPr>
          <a:lstStyle/>
          <a:p>
            <a:r>
              <a:rPr lang="en-US" sz="4400" dirty="0">
                <a:solidFill>
                  <a:srgbClr val="FF0000"/>
                </a:solidFill>
              </a:rPr>
              <a:t>WRONG!</a:t>
            </a:r>
          </a:p>
        </p:txBody>
      </p:sp>
      <p:sp>
        <p:nvSpPr>
          <p:cNvPr id="6" name="Oval 5">
            <a:extLst>
              <a:ext uri="{FF2B5EF4-FFF2-40B4-BE49-F238E27FC236}">
                <a16:creationId xmlns:a16="http://schemas.microsoft.com/office/drawing/2014/main" id="{D54C4C95-E571-4ED2-880F-2F3B556C1E2D}"/>
              </a:ext>
            </a:extLst>
          </p:cNvPr>
          <p:cNvSpPr/>
          <p:nvPr/>
        </p:nvSpPr>
        <p:spPr>
          <a:xfrm>
            <a:off x="6477001" y="1828800"/>
            <a:ext cx="5448276" cy="4951699"/>
          </a:xfrm>
          <a:prstGeom prst="ellipse">
            <a:avLst/>
          </a:prstGeom>
          <a:solidFill>
            <a:schemeClr val="tx1"/>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D672AAF-B4E8-48D1-9475-90EF8A62D367}"/>
              </a:ext>
            </a:extLst>
          </p:cNvPr>
          <p:cNvSpPr txBox="1"/>
          <p:nvPr/>
        </p:nvSpPr>
        <p:spPr>
          <a:xfrm rot="19984814">
            <a:off x="7120109" y="3193953"/>
            <a:ext cx="4376519" cy="2677656"/>
          </a:xfrm>
          <a:prstGeom prst="rect">
            <a:avLst/>
          </a:prstGeom>
          <a:noFill/>
        </p:spPr>
        <p:txBody>
          <a:bodyPr wrap="none" rtlCol="0">
            <a:spAutoFit/>
          </a:bodyPr>
          <a:lstStyle/>
          <a:p>
            <a:r>
              <a:rPr lang="en-US" sz="6000" dirty="0">
                <a:solidFill>
                  <a:schemeClr val="bg1"/>
                </a:solidFill>
              </a:rPr>
              <a:t>Meaning “Y”</a:t>
            </a:r>
          </a:p>
          <a:p>
            <a:pPr algn="ctr"/>
            <a:r>
              <a:rPr lang="en-US" sz="4400" dirty="0">
                <a:solidFill>
                  <a:srgbClr val="00B050"/>
                </a:solidFill>
              </a:rPr>
              <a:t>(correct)</a:t>
            </a:r>
          </a:p>
          <a:p>
            <a:pPr algn="ctr"/>
            <a:r>
              <a:rPr lang="en-US" sz="3200" dirty="0">
                <a:solidFill>
                  <a:schemeClr val="bg1"/>
                </a:solidFill>
              </a:rPr>
              <a:t>(but hidden from view)</a:t>
            </a:r>
          </a:p>
          <a:p>
            <a:pPr algn="ctr"/>
            <a:endParaRPr lang="en-US" sz="3200" dirty="0">
              <a:solidFill>
                <a:schemeClr val="bg1"/>
              </a:solidFill>
            </a:endParaRPr>
          </a:p>
        </p:txBody>
      </p:sp>
      <p:cxnSp>
        <p:nvCxnSpPr>
          <p:cNvPr id="9" name="Straight Connector 8">
            <a:extLst>
              <a:ext uri="{FF2B5EF4-FFF2-40B4-BE49-F238E27FC236}">
                <a16:creationId xmlns:a16="http://schemas.microsoft.com/office/drawing/2014/main" id="{107854C2-4639-44A9-8290-7FDDAC9C0372}"/>
              </a:ext>
            </a:extLst>
          </p:cNvPr>
          <p:cNvCxnSpPr>
            <a:cxnSpLocks/>
          </p:cNvCxnSpPr>
          <p:nvPr/>
        </p:nvCxnSpPr>
        <p:spPr>
          <a:xfrm>
            <a:off x="8248639" y="2858620"/>
            <a:ext cx="533400" cy="463285"/>
          </a:xfrm>
          <a:prstGeom prst="line">
            <a:avLst/>
          </a:prstGeom>
          <a:ln w="1174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8C3274A-A533-4A35-BFBD-8AE0C9450A16}"/>
              </a:ext>
            </a:extLst>
          </p:cNvPr>
          <p:cNvCxnSpPr>
            <a:cxnSpLocks/>
          </p:cNvCxnSpPr>
          <p:nvPr/>
        </p:nvCxnSpPr>
        <p:spPr>
          <a:xfrm flipH="1">
            <a:off x="8743939" y="2284679"/>
            <a:ext cx="914400" cy="1000174"/>
          </a:xfrm>
          <a:prstGeom prst="line">
            <a:avLst/>
          </a:prstGeom>
          <a:ln w="117475">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0926673"/>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42900" y="467266"/>
            <a:ext cx="1150620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400" dirty="0">
                <a:solidFill>
                  <a:srgbClr val="FFC000"/>
                </a:solidFill>
              </a:rPr>
              <a:t>Let’s get specific here. </a:t>
            </a:r>
          </a:p>
          <a:p>
            <a:pPr algn="ctr" eaLnBrk="1" hangingPunct="1">
              <a:spcBef>
                <a:spcPct val="0"/>
              </a:spcBef>
              <a:buFontTx/>
              <a:buNone/>
            </a:pPr>
            <a:r>
              <a:rPr lang="en-US" altLang="en-US" sz="5400" dirty="0">
                <a:solidFill>
                  <a:srgbClr val="FFC000"/>
                </a:solidFill>
              </a:rPr>
              <a:t>The word </a:t>
            </a:r>
            <a:r>
              <a:rPr lang="en-US" altLang="en-US" sz="5400" b="1" i="1" dirty="0">
                <a:solidFill>
                  <a:srgbClr val="FFFF00"/>
                </a:solidFill>
              </a:rPr>
              <a:t>“BEFORE”</a:t>
            </a:r>
            <a:r>
              <a:rPr lang="en-US" altLang="en-US" sz="5400" dirty="0">
                <a:solidFill>
                  <a:srgbClr val="FFC000"/>
                </a:solidFill>
              </a:rPr>
              <a:t> can actually </a:t>
            </a:r>
          </a:p>
          <a:p>
            <a:pPr algn="ctr" eaLnBrk="1" hangingPunct="1">
              <a:spcBef>
                <a:spcPct val="0"/>
              </a:spcBef>
              <a:buFontTx/>
              <a:buNone/>
            </a:pPr>
            <a:r>
              <a:rPr lang="en-US" altLang="en-US" sz="5400" dirty="0">
                <a:solidFill>
                  <a:srgbClr val="FFC000"/>
                </a:solidFill>
              </a:rPr>
              <a:t>have </a:t>
            </a:r>
            <a:r>
              <a:rPr lang="en-US" altLang="en-US" sz="5400" b="1" i="1" dirty="0">
                <a:solidFill>
                  <a:srgbClr val="FFC000"/>
                </a:solidFill>
              </a:rPr>
              <a:t>these two meanings</a:t>
            </a:r>
            <a:r>
              <a:rPr lang="en-US" altLang="en-US" sz="5400" dirty="0">
                <a:solidFill>
                  <a:srgbClr val="FFC000"/>
                </a:solidFill>
              </a:rPr>
              <a:t>. It can mean </a:t>
            </a:r>
          </a:p>
          <a:p>
            <a:pPr algn="ctr" eaLnBrk="1" hangingPunct="1">
              <a:spcBef>
                <a:spcPct val="0"/>
              </a:spcBef>
              <a:buFontTx/>
              <a:buNone/>
            </a:pPr>
            <a:endParaRPr lang="en-US" altLang="en-US" sz="5400" dirty="0">
              <a:solidFill>
                <a:srgbClr val="FFC000"/>
              </a:solidFill>
            </a:endParaRPr>
          </a:p>
          <a:p>
            <a:pPr algn="ctr" eaLnBrk="1" hangingPunct="1">
              <a:spcBef>
                <a:spcPct val="0"/>
              </a:spcBef>
              <a:buNone/>
            </a:pPr>
            <a:r>
              <a:rPr lang="en-US" altLang="en-US" sz="5400" b="1" i="1" dirty="0">
                <a:solidFill>
                  <a:srgbClr val="FFC000"/>
                </a:solidFill>
              </a:rPr>
              <a:t>A.</a:t>
            </a:r>
            <a:r>
              <a:rPr lang="en-US" altLang="en-US" sz="5400" b="1" i="1" dirty="0">
                <a:solidFill>
                  <a:srgbClr val="FFFF00"/>
                </a:solidFill>
              </a:rPr>
              <a:t> ”preceding in time”  </a:t>
            </a:r>
          </a:p>
          <a:p>
            <a:pPr algn="ctr" eaLnBrk="1" hangingPunct="1">
              <a:spcBef>
                <a:spcPct val="0"/>
              </a:spcBef>
              <a:buNone/>
            </a:pPr>
            <a:r>
              <a:rPr lang="en-US" altLang="en-US" sz="5400" dirty="0">
                <a:solidFill>
                  <a:srgbClr val="FFC000"/>
                </a:solidFill>
              </a:rPr>
              <a:t>or it can mean</a:t>
            </a:r>
          </a:p>
          <a:p>
            <a:pPr algn="ctr" eaLnBrk="1" hangingPunct="1">
              <a:spcBef>
                <a:spcPct val="0"/>
              </a:spcBef>
              <a:buNone/>
            </a:pPr>
            <a:r>
              <a:rPr lang="en-US" altLang="en-US" sz="5400" dirty="0">
                <a:solidFill>
                  <a:srgbClr val="FFFF00"/>
                </a:solidFill>
              </a:rPr>
              <a:t>      </a:t>
            </a:r>
            <a:r>
              <a:rPr lang="en-US" altLang="en-US" sz="5400" b="1" i="1" dirty="0">
                <a:solidFill>
                  <a:srgbClr val="FFC000"/>
                </a:solidFill>
              </a:rPr>
              <a:t>B.</a:t>
            </a:r>
            <a:r>
              <a:rPr lang="en-US" altLang="en-US" sz="5400" dirty="0">
                <a:solidFill>
                  <a:srgbClr val="FFFF00"/>
                </a:solidFill>
              </a:rPr>
              <a:t> </a:t>
            </a:r>
            <a:r>
              <a:rPr lang="en-US" altLang="en-US" sz="5400" b="1" i="1" dirty="0">
                <a:solidFill>
                  <a:srgbClr val="FFFF00"/>
                </a:solidFill>
              </a:rPr>
              <a:t>”in the presence of”</a:t>
            </a:r>
            <a:endParaRPr lang="en-US" altLang="en-US" sz="5400" dirty="0">
              <a:solidFill>
                <a:srgbClr val="FFFF00"/>
              </a:solidFill>
            </a:endParaRPr>
          </a:p>
        </p:txBody>
      </p:sp>
    </p:spTree>
    <p:extLst>
      <p:ext uri="{BB962C8B-B14F-4D97-AF65-F5344CB8AC3E}">
        <p14:creationId xmlns:p14="http://schemas.microsoft.com/office/powerpoint/2010/main" val="132390525"/>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81000" y="466547"/>
            <a:ext cx="11430000" cy="102982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b="1" i="1" dirty="0">
                <a:solidFill>
                  <a:srgbClr val="FFFF00"/>
                </a:solidFill>
              </a:rPr>
              <a:t>“BEFORE”</a:t>
            </a:r>
            <a:r>
              <a:rPr lang="en-US" altLang="en-US" sz="6000" dirty="0">
                <a:solidFill>
                  <a:srgbClr val="FFC000"/>
                </a:solidFill>
              </a:rPr>
              <a:t> </a:t>
            </a:r>
          </a:p>
        </p:txBody>
      </p:sp>
      <p:cxnSp>
        <p:nvCxnSpPr>
          <p:cNvPr id="3" name="Straight Arrow Connector 2">
            <a:extLst>
              <a:ext uri="{FF2B5EF4-FFF2-40B4-BE49-F238E27FC236}">
                <a16:creationId xmlns:a16="http://schemas.microsoft.com/office/drawing/2014/main" id="{22485110-0A98-4A41-98F0-66E7C7DCB138}"/>
              </a:ext>
            </a:extLst>
          </p:cNvPr>
          <p:cNvCxnSpPr>
            <a:cxnSpLocks/>
          </p:cNvCxnSpPr>
          <p:nvPr/>
        </p:nvCxnSpPr>
        <p:spPr>
          <a:xfrm flipH="1">
            <a:off x="3810000" y="1600200"/>
            <a:ext cx="1371601" cy="11430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26D829DE-7C4A-443B-82D8-FD16448EE6E5}"/>
              </a:ext>
            </a:extLst>
          </p:cNvPr>
          <p:cNvCxnSpPr>
            <a:cxnSpLocks/>
          </p:cNvCxnSpPr>
          <p:nvPr/>
        </p:nvCxnSpPr>
        <p:spPr>
          <a:xfrm>
            <a:off x="7021552" y="1598341"/>
            <a:ext cx="1360448" cy="114485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0801DDE-4505-418C-97D1-9BC6CDEA117E}"/>
              </a:ext>
            </a:extLst>
          </p:cNvPr>
          <p:cNvSpPr txBox="1"/>
          <p:nvPr/>
        </p:nvSpPr>
        <p:spPr>
          <a:xfrm>
            <a:off x="1330971" y="2961333"/>
            <a:ext cx="3259226" cy="769441"/>
          </a:xfrm>
          <a:prstGeom prst="rect">
            <a:avLst/>
          </a:prstGeom>
          <a:noFill/>
        </p:spPr>
        <p:txBody>
          <a:bodyPr wrap="none" rtlCol="0">
            <a:spAutoFit/>
          </a:bodyPr>
          <a:lstStyle/>
          <a:p>
            <a:pPr algn="ctr"/>
            <a:r>
              <a:rPr lang="en-US" sz="4400" dirty="0">
                <a:solidFill>
                  <a:schemeClr val="bg1"/>
                </a:solidFill>
              </a:rPr>
              <a:t>Meaning “X”</a:t>
            </a:r>
          </a:p>
        </p:txBody>
      </p:sp>
      <p:sp>
        <p:nvSpPr>
          <p:cNvPr id="10" name="TextBox 9">
            <a:extLst>
              <a:ext uri="{FF2B5EF4-FFF2-40B4-BE49-F238E27FC236}">
                <a16:creationId xmlns:a16="http://schemas.microsoft.com/office/drawing/2014/main" id="{F64FE061-5844-4B55-9D85-7516C08B1900}"/>
              </a:ext>
            </a:extLst>
          </p:cNvPr>
          <p:cNvSpPr txBox="1"/>
          <p:nvPr/>
        </p:nvSpPr>
        <p:spPr>
          <a:xfrm>
            <a:off x="7315200" y="2957615"/>
            <a:ext cx="3259226" cy="769441"/>
          </a:xfrm>
          <a:prstGeom prst="rect">
            <a:avLst/>
          </a:prstGeom>
          <a:noFill/>
        </p:spPr>
        <p:txBody>
          <a:bodyPr wrap="none" rtlCol="0">
            <a:spAutoFit/>
          </a:bodyPr>
          <a:lstStyle/>
          <a:p>
            <a:r>
              <a:rPr lang="en-US" sz="4400" dirty="0">
                <a:solidFill>
                  <a:schemeClr val="bg1"/>
                </a:solidFill>
              </a:rPr>
              <a:t>Meaning “Y”</a:t>
            </a:r>
          </a:p>
        </p:txBody>
      </p:sp>
      <p:sp>
        <p:nvSpPr>
          <p:cNvPr id="4" name="TextBox 3">
            <a:extLst>
              <a:ext uri="{FF2B5EF4-FFF2-40B4-BE49-F238E27FC236}">
                <a16:creationId xmlns:a16="http://schemas.microsoft.com/office/drawing/2014/main" id="{00814750-8B7C-4F93-A270-9C9D4A849539}"/>
              </a:ext>
            </a:extLst>
          </p:cNvPr>
          <p:cNvSpPr txBox="1"/>
          <p:nvPr/>
        </p:nvSpPr>
        <p:spPr>
          <a:xfrm>
            <a:off x="1094784" y="3802413"/>
            <a:ext cx="3815468" cy="2585323"/>
          </a:xfrm>
          <a:prstGeom prst="rect">
            <a:avLst/>
          </a:prstGeom>
          <a:noFill/>
        </p:spPr>
        <p:txBody>
          <a:bodyPr wrap="none" rtlCol="0">
            <a:spAutoFit/>
          </a:bodyPr>
          <a:lstStyle/>
          <a:p>
            <a:pPr algn="ctr"/>
            <a:r>
              <a:rPr lang="en-US" sz="5400" dirty="0">
                <a:solidFill>
                  <a:schemeClr val="bg1">
                    <a:lumMod val="65000"/>
                  </a:schemeClr>
                </a:solidFill>
              </a:rPr>
              <a:t>“Before” as </a:t>
            </a:r>
          </a:p>
          <a:p>
            <a:pPr algn="ctr"/>
            <a:r>
              <a:rPr lang="en-US" sz="5400" b="1" i="1" dirty="0">
                <a:solidFill>
                  <a:srgbClr val="FFFF00"/>
                </a:solidFill>
              </a:rPr>
              <a:t>“before</a:t>
            </a:r>
          </a:p>
          <a:p>
            <a:pPr algn="ctr"/>
            <a:r>
              <a:rPr lang="en-US" sz="5400" b="1" i="1" dirty="0">
                <a:solidFill>
                  <a:srgbClr val="FFFF00"/>
                </a:solidFill>
              </a:rPr>
              <a:t>in time”</a:t>
            </a:r>
          </a:p>
        </p:txBody>
      </p:sp>
      <p:sp>
        <p:nvSpPr>
          <p:cNvPr id="9" name="TextBox 8">
            <a:extLst>
              <a:ext uri="{FF2B5EF4-FFF2-40B4-BE49-F238E27FC236}">
                <a16:creationId xmlns:a16="http://schemas.microsoft.com/office/drawing/2014/main" id="{31C43054-6C7F-430F-BC90-B16FCE0F8568}"/>
              </a:ext>
            </a:extLst>
          </p:cNvPr>
          <p:cNvSpPr txBox="1"/>
          <p:nvPr/>
        </p:nvSpPr>
        <p:spPr>
          <a:xfrm>
            <a:off x="6705600" y="3727056"/>
            <a:ext cx="4713248" cy="2585323"/>
          </a:xfrm>
          <a:prstGeom prst="rect">
            <a:avLst/>
          </a:prstGeom>
          <a:noFill/>
        </p:spPr>
        <p:txBody>
          <a:bodyPr wrap="square" rtlCol="0">
            <a:spAutoFit/>
          </a:bodyPr>
          <a:lstStyle/>
          <a:p>
            <a:pPr algn="ctr"/>
            <a:r>
              <a:rPr lang="en-US" sz="5400" dirty="0">
                <a:solidFill>
                  <a:schemeClr val="bg1">
                    <a:lumMod val="65000"/>
                  </a:schemeClr>
                </a:solidFill>
              </a:rPr>
              <a:t>“Before” as</a:t>
            </a:r>
          </a:p>
          <a:p>
            <a:pPr algn="ctr"/>
            <a:r>
              <a:rPr lang="en-US" sz="5400" dirty="0">
                <a:solidFill>
                  <a:schemeClr val="bg1">
                    <a:lumMod val="65000"/>
                  </a:schemeClr>
                </a:solidFill>
              </a:rPr>
              <a:t> </a:t>
            </a:r>
            <a:r>
              <a:rPr lang="en-US" sz="5400" b="1" i="1" dirty="0">
                <a:solidFill>
                  <a:srgbClr val="FFFF00"/>
                </a:solidFill>
              </a:rPr>
              <a:t>“in the</a:t>
            </a:r>
          </a:p>
          <a:p>
            <a:pPr algn="ctr"/>
            <a:r>
              <a:rPr lang="en-US" sz="5400" b="1" i="1" dirty="0">
                <a:solidFill>
                  <a:srgbClr val="FFFF00"/>
                </a:solidFill>
              </a:rPr>
              <a:t> presence of”</a:t>
            </a:r>
          </a:p>
        </p:txBody>
      </p:sp>
    </p:spTree>
    <p:extLst>
      <p:ext uri="{BB962C8B-B14F-4D97-AF65-F5344CB8AC3E}">
        <p14:creationId xmlns:p14="http://schemas.microsoft.com/office/powerpoint/2010/main" val="908169298"/>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914400" y="144101"/>
            <a:ext cx="10591800" cy="656979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dirty="0">
                <a:solidFill>
                  <a:srgbClr val="FFC000"/>
                </a:solidFill>
              </a:rPr>
              <a:t>So it seems we have a big stumbling-block here. The word </a:t>
            </a:r>
            <a:r>
              <a:rPr lang="en-US" altLang="en-US" sz="6000" b="1" i="1" dirty="0">
                <a:solidFill>
                  <a:srgbClr val="FFFF00"/>
                </a:solidFill>
              </a:rPr>
              <a:t>“before” </a:t>
            </a:r>
            <a:r>
              <a:rPr lang="en-US" altLang="en-US" sz="6000" dirty="0">
                <a:solidFill>
                  <a:srgbClr val="FFC000"/>
                </a:solidFill>
              </a:rPr>
              <a:t>can indeed have </a:t>
            </a:r>
            <a:r>
              <a:rPr lang="en-US" altLang="en-US" sz="6000" b="1" i="1" dirty="0">
                <a:solidFill>
                  <a:srgbClr val="FFFF00"/>
                </a:solidFill>
              </a:rPr>
              <a:t>two meanings</a:t>
            </a:r>
            <a:r>
              <a:rPr lang="en-US" altLang="en-US" sz="6000" b="1" i="1" dirty="0">
                <a:solidFill>
                  <a:srgbClr val="FFC000"/>
                </a:solidFill>
              </a:rPr>
              <a:t>. It i</a:t>
            </a:r>
            <a:r>
              <a:rPr lang="en-US" altLang="en-US" sz="6000" dirty="0">
                <a:solidFill>
                  <a:srgbClr val="FFC000"/>
                </a:solidFill>
              </a:rPr>
              <a:t>s a </a:t>
            </a:r>
            <a:r>
              <a:rPr lang="en-US" altLang="en-US" sz="6000" b="1" i="1" dirty="0">
                <a:solidFill>
                  <a:srgbClr val="FFFF00"/>
                </a:solidFill>
              </a:rPr>
              <a:t>HOMOGRAPH.</a:t>
            </a:r>
            <a:r>
              <a:rPr lang="en-US" altLang="en-US" sz="6000" dirty="0">
                <a:solidFill>
                  <a:srgbClr val="FFC000"/>
                </a:solidFill>
              </a:rPr>
              <a:t> A homograph is a word that is spelled the same, but has different meanings.</a:t>
            </a:r>
          </a:p>
        </p:txBody>
      </p:sp>
    </p:spTree>
    <p:extLst>
      <p:ext uri="{BB962C8B-B14F-4D97-AF65-F5344CB8AC3E}">
        <p14:creationId xmlns:p14="http://schemas.microsoft.com/office/powerpoint/2010/main" val="15269619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8418" name="Picture 4" descr="http://4.bp.blogspot.com/-gGnYx4-c41o/TwJldAJXJcI/AAAAAAAACnE/GhMaC1Xdz3k/s1600/global%2Bmilitary%2Bspendin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04800"/>
            <a:ext cx="11201400" cy="622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8419" name="Picture 6" descr="http://www.motifake.com/image/demotivational-poster/small/1405/military-might-navy-airforce-demotivational-posters-140084232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0565" y="1543051"/>
            <a:ext cx="6262687" cy="4984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0255715"/>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a word with two possible meanings">
            <a:extLst>
              <a:ext uri="{FF2B5EF4-FFF2-40B4-BE49-F238E27FC236}">
                <a16:creationId xmlns:a16="http://schemas.microsoft.com/office/drawing/2014/main" id="{56EA8150-DAAE-4E10-B2C8-7FAA34C016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583834"/>
            <a:ext cx="10820400" cy="427416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A920A78-25FA-4F56-B411-4950AB968120}"/>
              </a:ext>
            </a:extLst>
          </p:cNvPr>
          <p:cNvSpPr txBox="1"/>
          <p:nvPr/>
        </p:nvSpPr>
        <p:spPr>
          <a:xfrm>
            <a:off x="685800" y="152400"/>
            <a:ext cx="10820400" cy="2431435"/>
          </a:xfrm>
          <a:prstGeom prst="rect">
            <a:avLst/>
          </a:prstGeom>
          <a:noFill/>
        </p:spPr>
        <p:txBody>
          <a:bodyPr wrap="square" rtlCol="0">
            <a:spAutoFit/>
          </a:bodyPr>
          <a:lstStyle/>
          <a:p>
            <a:pPr algn="ctr"/>
            <a:r>
              <a:rPr lang="en-US" altLang="en-US" sz="4000" dirty="0">
                <a:solidFill>
                  <a:srgbClr val="FFC000"/>
                </a:solidFill>
              </a:rPr>
              <a:t>The word </a:t>
            </a:r>
            <a:r>
              <a:rPr lang="en-US" altLang="en-US" sz="4000" b="1" i="1" dirty="0">
                <a:solidFill>
                  <a:srgbClr val="FFFF00"/>
                </a:solidFill>
              </a:rPr>
              <a:t>“before” </a:t>
            </a:r>
            <a:r>
              <a:rPr lang="en-US" altLang="en-US" sz="4000" dirty="0">
                <a:solidFill>
                  <a:srgbClr val="FFC000"/>
                </a:solidFill>
              </a:rPr>
              <a:t>is like the word </a:t>
            </a:r>
            <a:r>
              <a:rPr lang="en-US" altLang="en-US" sz="4000" b="1" i="1" dirty="0">
                <a:solidFill>
                  <a:srgbClr val="FFFF00"/>
                </a:solidFill>
              </a:rPr>
              <a:t>“bat”. </a:t>
            </a:r>
          </a:p>
          <a:p>
            <a:pPr algn="ctr"/>
            <a:r>
              <a:rPr lang="en-US" altLang="en-US" sz="4000" b="1" i="1" dirty="0">
                <a:solidFill>
                  <a:srgbClr val="FFFF00"/>
                </a:solidFill>
              </a:rPr>
              <a:t>It is </a:t>
            </a:r>
            <a:r>
              <a:rPr lang="en-US" altLang="en-US" sz="4000" dirty="0" err="1">
                <a:solidFill>
                  <a:srgbClr val="FFC000"/>
                </a:solidFill>
              </a:rPr>
              <a:t>is</a:t>
            </a:r>
            <a:r>
              <a:rPr lang="en-US" altLang="en-US" sz="4000" dirty="0">
                <a:solidFill>
                  <a:srgbClr val="FFC000"/>
                </a:solidFill>
              </a:rPr>
              <a:t> a </a:t>
            </a:r>
            <a:r>
              <a:rPr lang="en-US" altLang="en-US" sz="4000" b="1" i="1" dirty="0">
                <a:solidFill>
                  <a:srgbClr val="FFFF00"/>
                </a:solidFill>
              </a:rPr>
              <a:t>HOMOGRAPH</a:t>
            </a:r>
            <a:r>
              <a:rPr lang="en-US" altLang="en-US" b="1" i="1" dirty="0">
                <a:solidFill>
                  <a:srgbClr val="FFFF00"/>
                </a:solidFill>
              </a:rPr>
              <a:t>. </a:t>
            </a:r>
          </a:p>
          <a:p>
            <a:pPr algn="ctr"/>
            <a:r>
              <a:rPr lang="en-US" altLang="en-US" sz="3600" dirty="0">
                <a:solidFill>
                  <a:srgbClr val="FFC000"/>
                </a:solidFill>
              </a:rPr>
              <a:t>A homograph is a word that is spelled </a:t>
            </a:r>
          </a:p>
          <a:p>
            <a:pPr algn="ctr"/>
            <a:r>
              <a:rPr lang="en-US" altLang="en-US" sz="3600" dirty="0">
                <a:solidFill>
                  <a:srgbClr val="FFC000"/>
                </a:solidFill>
              </a:rPr>
              <a:t>the same, but has different meanings.</a:t>
            </a:r>
            <a:endParaRPr lang="en-US" sz="3600" dirty="0"/>
          </a:p>
        </p:txBody>
      </p:sp>
    </p:spTree>
    <p:extLst>
      <p:ext uri="{BB962C8B-B14F-4D97-AF65-F5344CB8AC3E}">
        <p14:creationId xmlns:p14="http://schemas.microsoft.com/office/powerpoint/2010/main" val="4038031479"/>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1"/>
          <p:cNvSpPr>
            <a:spLocks noChangeArrowheads="1"/>
          </p:cNvSpPr>
          <p:nvPr/>
        </p:nvSpPr>
        <p:spPr bwMode="auto">
          <a:xfrm>
            <a:off x="552450" y="190267"/>
            <a:ext cx="11087100" cy="6477465"/>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600" dirty="0">
                <a:solidFill>
                  <a:srgbClr val="FFC000"/>
                </a:solidFill>
              </a:rPr>
              <a:t>Reading all the various English Bible versions of </a:t>
            </a:r>
            <a:r>
              <a:rPr lang="en-US" altLang="en-US" sz="4600" dirty="0">
                <a:solidFill>
                  <a:schemeClr val="bg1"/>
                </a:solidFill>
              </a:rPr>
              <a:t>Daniel 7:7 </a:t>
            </a:r>
            <a:r>
              <a:rPr lang="en-US" altLang="en-US" sz="4600" dirty="0">
                <a:solidFill>
                  <a:srgbClr val="FFC000"/>
                </a:solidFill>
              </a:rPr>
              <a:t>most still give us the word </a:t>
            </a:r>
            <a:r>
              <a:rPr lang="en-US" altLang="en-US" sz="4600" b="1" i="1" dirty="0">
                <a:solidFill>
                  <a:srgbClr val="FFFF00"/>
                </a:solidFill>
              </a:rPr>
              <a:t>“before”</a:t>
            </a:r>
            <a:r>
              <a:rPr lang="en-US" altLang="en-US" sz="4600" dirty="0">
                <a:solidFill>
                  <a:srgbClr val="FFC000"/>
                </a:solidFill>
              </a:rPr>
              <a:t>. Others dodge the whole phrase entirely. Reading that English word </a:t>
            </a:r>
            <a:r>
              <a:rPr lang="en-US" altLang="en-US" sz="4600" b="1" i="1" dirty="0">
                <a:solidFill>
                  <a:srgbClr val="FFFF00"/>
                </a:solidFill>
              </a:rPr>
              <a:t>“before” </a:t>
            </a:r>
            <a:r>
              <a:rPr lang="en-US" altLang="en-US" sz="4600" dirty="0">
                <a:solidFill>
                  <a:srgbClr val="FFC000"/>
                </a:solidFill>
              </a:rPr>
              <a:t>in our Bibles we have </a:t>
            </a:r>
            <a:r>
              <a:rPr lang="en-US" altLang="en-US" sz="4600" b="1" i="1" dirty="0">
                <a:solidFill>
                  <a:srgbClr val="FFFF00"/>
                </a:solidFill>
              </a:rPr>
              <a:t>NO IDEA </a:t>
            </a:r>
            <a:r>
              <a:rPr lang="en-US" altLang="en-US" sz="4600" dirty="0">
                <a:solidFill>
                  <a:srgbClr val="FFC000"/>
                </a:solidFill>
              </a:rPr>
              <a:t>in which sense the word should be taken. Not a clue. So we have no choice here. We simply </a:t>
            </a:r>
            <a:r>
              <a:rPr lang="en-US" altLang="en-US" sz="4600" b="1" i="1" dirty="0">
                <a:solidFill>
                  <a:srgbClr val="FFFF00"/>
                </a:solidFill>
              </a:rPr>
              <a:t>must</a:t>
            </a:r>
            <a:r>
              <a:rPr lang="en-US" altLang="en-US" sz="4600" b="1" i="1" dirty="0">
                <a:solidFill>
                  <a:srgbClr val="FFC000"/>
                </a:solidFill>
              </a:rPr>
              <a:t> </a:t>
            </a:r>
            <a:r>
              <a:rPr lang="en-US" altLang="en-US" sz="4600" dirty="0">
                <a:solidFill>
                  <a:srgbClr val="FFC000"/>
                </a:solidFill>
              </a:rPr>
              <a:t>of necessity </a:t>
            </a:r>
            <a:r>
              <a:rPr lang="en-US" altLang="en-US" sz="4600" b="1" i="1" dirty="0">
                <a:solidFill>
                  <a:srgbClr val="FFC000"/>
                </a:solidFill>
              </a:rPr>
              <a:t>s</a:t>
            </a:r>
            <a:r>
              <a:rPr lang="en-US" altLang="en-US" sz="4600" dirty="0">
                <a:solidFill>
                  <a:srgbClr val="FFC000"/>
                </a:solidFill>
              </a:rPr>
              <a:t>tudy out the true meaning of the word from the original </a:t>
            </a:r>
            <a:r>
              <a:rPr lang="en-US" altLang="en-US" sz="4600" b="1" i="1" dirty="0">
                <a:solidFill>
                  <a:srgbClr val="FFFF00"/>
                </a:solidFill>
              </a:rPr>
              <a:t>Aramaic language</a:t>
            </a:r>
            <a:r>
              <a:rPr lang="en-US" altLang="en-US" sz="4600" dirty="0">
                <a:solidFill>
                  <a:srgbClr val="FFC000"/>
                </a:solidFill>
              </a:rPr>
              <a:t>. </a:t>
            </a:r>
          </a:p>
        </p:txBody>
      </p:sp>
    </p:spTree>
    <p:extLst>
      <p:ext uri="{BB962C8B-B14F-4D97-AF65-F5344CB8AC3E}">
        <p14:creationId xmlns:p14="http://schemas.microsoft.com/office/powerpoint/2010/main" val="1172961945"/>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B4EE9A1-63D1-48F7-9C2E-1A0F1BA67712}"/>
              </a:ext>
            </a:extLst>
          </p:cNvPr>
          <p:cNvSpPr txBox="1"/>
          <p:nvPr/>
        </p:nvSpPr>
        <p:spPr>
          <a:xfrm>
            <a:off x="190500" y="458956"/>
            <a:ext cx="11811000" cy="5940088"/>
          </a:xfrm>
          <a:prstGeom prst="rect">
            <a:avLst/>
          </a:prstGeom>
          <a:noFill/>
        </p:spPr>
        <p:txBody>
          <a:bodyPr wrap="square" rtlCol="0">
            <a:spAutoFit/>
          </a:bodyPr>
          <a:lstStyle/>
          <a:p>
            <a:r>
              <a:rPr lang="en-US" sz="2000" b="1" dirty="0">
                <a:solidFill>
                  <a:srgbClr val="FFFF00"/>
                </a:solidFill>
              </a:rPr>
              <a:t>King James Bible</a:t>
            </a:r>
            <a:br>
              <a:rPr lang="en-US" sz="2000" dirty="0">
                <a:solidFill>
                  <a:srgbClr val="FFC000"/>
                </a:solidFill>
              </a:rPr>
            </a:br>
            <a:r>
              <a:rPr lang="en-US" sz="2000" dirty="0">
                <a:solidFill>
                  <a:srgbClr val="FFC000"/>
                </a:solidFill>
              </a:rPr>
              <a:t>After this I saw in the night visions, and behold a fourth beast, dreadful and terrible, and strong exceedingly; and it had great iron teeth: it devoured and brake in pieces, and stamped the residue </a:t>
            </a:r>
          </a:p>
          <a:p>
            <a:r>
              <a:rPr lang="en-US" sz="2000" dirty="0">
                <a:solidFill>
                  <a:srgbClr val="FFC000"/>
                </a:solidFill>
              </a:rPr>
              <a:t>with the feet of it: and it </a:t>
            </a:r>
            <a:r>
              <a:rPr lang="en-US" sz="2000" i="1" dirty="0">
                <a:solidFill>
                  <a:srgbClr val="FFC000"/>
                </a:solidFill>
              </a:rPr>
              <a:t>was</a:t>
            </a:r>
            <a:r>
              <a:rPr lang="en-US" sz="2000" dirty="0">
                <a:solidFill>
                  <a:srgbClr val="FFC000"/>
                </a:solidFill>
              </a:rPr>
              <a:t> diverse from all the beasts that </a:t>
            </a:r>
            <a:r>
              <a:rPr lang="en-US" sz="2000" i="1" dirty="0">
                <a:solidFill>
                  <a:srgbClr val="FFC000"/>
                </a:solidFill>
              </a:rPr>
              <a:t>were</a:t>
            </a:r>
            <a:r>
              <a:rPr lang="en-US" sz="2000" dirty="0">
                <a:solidFill>
                  <a:srgbClr val="FFC000"/>
                </a:solidFill>
              </a:rPr>
              <a:t> </a:t>
            </a:r>
            <a:r>
              <a:rPr lang="en-US" sz="2000" b="1" i="1" u="sng" dirty="0">
                <a:solidFill>
                  <a:srgbClr val="FFFF00"/>
                </a:solidFill>
              </a:rPr>
              <a:t>before it</a:t>
            </a:r>
            <a:r>
              <a:rPr lang="en-US" sz="2000" dirty="0">
                <a:solidFill>
                  <a:srgbClr val="FFC000"/>
                </a:solidFill>
              </a:rPr>
              <a:t>; and it had ten horns. </a:t>
            </a:r>
          </a:p>
          <a:p>
            <a:endParaRPr lang="en-US" sz="2000" b="1" dirty="0">
              <a:solidFill>
                <a:srgbClr val="FFC000"/>
              </a:solidFill>
            </a:endParaRPr>
          </a:p>
          <a:p>
            <a:r>
              <a:rPr lang="en-US" sz="2000" b="1" dirty="0">
                <a:solidFill>
                  <a:srgbClr val="FFFF00"/>
                </a:solidFill>
              </a:rPr>
              <a:t>New American Standard Bible</a:t>
            </a:r>
            <a:br>
              <a:rPr lang="en-US" sz="2000" dirty="0">
                <a:solidFill>
                  <a:srgbClr val="FFC000"/>
                </a:solidFill>
              </a:rPr>
            </a:br>
            <a:r>
              <a:rPr lang="en-US" sz="2000" dirty="0">
                <a:solidFill>
                  <a:srgbClr val="FFC000"/>
                </a:solidFill>
              </a:rPr>
              <a:t>"After this I kept looking in the night visions, and behold, a fourth beast, dreadful and terrifying </a:t>
            </a:r>
          </a:p>
          <a:p>
            <a:r>
              <a:rPr lang="en-US" sz="2000" dirty="0">
                <a:solidFill>
                  <a:srgbClr val="FFC000"/>
                </a:solidFill>
              </a:rPr>
              <a:t>and extremely strong; and it had large iron teeth. It devoured and crushed and trampled down the remainder with its feet; and it was different from all the beasts that were </a:t>
            </a:r>
            <a:r>
              <a:rPr lang="en-US" sz="2000" b="1" i="1" u="sng" dirty="0">
                <a:solidFill>
                  <a:srgbClr val="FFFF00"/>
                </a:solidFill>
              </a:rPr>
              <a:t>before it</a:t>
            </a:r>
            <a:r>
              <a:rPr lang="en-US" sz="2000" dirty="0">
                <a:solidFill>
                  <a:srgbClr val="FFC000"/>
                </a:solidFill>
              </a:rPr>
              <a:t>, and it had ten horns.</a:t>
            </a:r>
            <a:br>
              <a:rPr lang="en-US" sz="2000" dirty="0">
                <a:solidFill>
                  <a:srgbClr val="FFC000"/>
                </a:solidFill>
              </a:rPr>
            </a:br>
            <a:endParaRPr lang="en-US" sz="2000" b="1" dirty="0">
              <a:solidFill>
                <a:srgbClr val="FFC000"/>
              </a:solidFill>
            </a:endParaRPr>
          </a:p>
          <a:p>
            <a:r>
              <a:rPr lang="en-US" sz="2000" b="1" dirty="0">
                <a:solidFill>
                  <a:srgbClr val="FFFF00"/>
                </a:solidFill>
              </a:rPr>
              <a:t>English Standard Version</a:t>
            </a:r>
            <a:br>
              <a:rPr lang="en-US" sz="2000" dirty="0">
                <a:solidFill>
                  <a:srgbClr val="FFC000"/>
                </a:solidFill>
              </a:rPr>
            </a:br>
            <a:r>
              <a:rPr lang="en-US" sz="2000" dirty="0">
                <a:solidFill>
                  <a:srgbClr val="FFC000"/>
                </a:solidFill>
              </a:rPr>
              <a:t>After this I saw in the night visions, and behold, a fourth beast, terrifying and dreadful and exceedingly strong. It had great iron teeth; it devoured and broke in pieces and stamped what was left with its feet. </a:t>
            </a:r>
          </a:p>
          <a:p>
            <a:r>
              <a:rPr lang="en-US" sz="2000" dirty="0">
                <a:solidFill>
                  <a:srgbClr val="FFC000"/>
                </a:solidFill>
              </a:rPr>
              <a:t>It was different from all the beasts that were </a:t>
            </a:r>
            <a:r>
              <a:rPr lang="en-US" sz="2000" b="1" i="1" u="sng" dirty="0">
                <a:solidFill>
                  <a:srgbClr val="FFFF00"/>
                </a:solidFill>
              </a:rPr>
              <a:t>before it</a:t>
            </a:r>
            <a:r>
              <a:rPr lang="en-US" sz="2000" dirty="0">
                <a:solidFill>
                  <a:srgbClr val="FFC000"/>
                </a:solidFill>
              </a:rPr>
              <a:t>, and it had ten horns.</a:t>
            </a:r>
            <a:br>
              <a:rPr lang="en-US" sz="2000" dirty="0">
                <a:solidFill>
                  <a:srgbClr val="FFC000"/>
                </a:solidFill>
              </a:rPr>
            </a:br>
            <a:br>
              <a:rPr lang="en-US" sz="2000" dirty="0">
                <a:solidFill>
                  <a:srgbClr val="FFC000"/>
                </a:solidFill>
              </a:rPr>
            </a:br>
            <a:r>
              <a:rPr lang="en-US" sz="2000" b="1" dirty="0">
                <a:solidFill>
                  <a:srgbClr val="FFFF00"/>
                </a:solidFill>
              </a:rPr>
              <a:t>Berean Study Bible</a:t>
            </a:r>
            <a:br>
              <a:rPr lang="en-US" sz="2000" dirty="0">
                <a:solidFill>
                  <a:srgbClr val="FFC000"/>
                </a:solidFill>
              </a:rPr>
            </a:br>
            <a:r>
              <a:rPr lang="en-US" sz="2000" dirty="0">
                <a:solidFill>
                  <a:srgbClr val="FFC000"/>
                </a:solidFill>
              </a:rPr>
              <a:t>After this, as I watched in my vision in the night, suddenly a fourth beast appeared, and it was terrifying —dreadful and extremely strong—with large iron teeth. It devoured and crushed; then it trampled underfoot whatever was left. It was different from all the beasts </a:t>
            </a:r>
            <a:r>
              <a:rPr lang="en-US" sz="2000" b="1" i="1" u="sng" dirty="0">
                <a:solidFill>
                  <a:srgbClr val="FFFF00"/>
                </a:solidFill>
              </a:rPr>
              <a:t>before it</a:t>
            </a:r>
            <a:r>
              <a:rPr lang="en-US" sz="2000" dirty="0">
                <a:solidFill>
                  <a:srgbClr val="FFC000"/>
                </a:solidFill>
              </a:rPr>
              <a:t>, and it had ten horns.</a:t>
            </a:r>
            <a:endParaRPr lang="en-US" dirty="0">
              <a:solidFill>
                <a:srgbClr val="FFC000"/>
              </a:solidFill>
            </a:endParaRPr>
          </a:p>
        </p:txBody>
      </p:sp>
    </p:spTree>
    <p:extLst>
      <p:ext uri="{BB962C8B-B14F-4D97-AF65-F5344CB8AC3E}">
        <p14:creationId xmlns:p14="http://schemas.microsoft.com/office/powerpoint/2010/main" val="1804186824"/>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1"/>
          <p:cNvSpPr>
            <a:spLocks noChangeArrowheads="1"/>
          </p:cNvSpPr>
          <p:nvPr/>
        </p:nvSpPr>
        <p:spPr bwMode="auto">
          <a:xfrm>
            <a:off x="1047750" y="1298263"/>
            <a:ext cx="10096500" cy="4261473"/>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400" dirty="0">
                <a:solidFill>
                  <a:srgbClr val="FFC000"/>
                </a:solidFill>
              </a:rPr>
              <a:t>If the word </a:t>
            </a:r>
            <a:r>
              <a:rPr lang="en-US" altLang="en-US" sz="5400" b="1" i="1" dirty="0">
                <a:solidFill>
                  <a:srgbClr val="FFFF00"/>
                </a:solidFill>
              </a:rPr>
              <a:t>“BEFORE”</a:t>
            </a:r>
            <a:r>
              <a:rPr lang="en-US" altLang="en-US" sz="5400" b="1" i="1" dirty="0">
                <a:solidFill>
                  <a:srgbClr val="FFC000"/>
                </a:solidFill>
              </a:rPr>
              <a:t> </a:t>
            </a:r>
            <a:r>
              <a:rPr lang="en-US" altLang="en-US" sz="5400" dirty="0">
                <a:solidFill>
                  <a:srgbClr val="FFC000"/>
                </a:solidFill>
              </a:rPr>
              <a:t>can have two meanings. So just what did the angel Gabriel wish to convey to us through the message he gave to the prophet Daniel in </a:t>
            </a:r>
            <a:r>
              <a:rPr lang="en-US" altLang="en-US" sz="5400" dirty="0">
                <a:solidFill>
                  <a:schemeClr val="bg1"/>
                </a:solidFill>
              </a:rPr>
              <a:t>Daniel 7:7</a:t>
            </a:r>
            <a:r>
              <a:rPr lang="en-US" altLang="en-US" sz="5400" dirty="0">
                <a:solidFill>
                  <a:srgbClr val="FFC000"/>
                </a:solidFill>
              </a:rPr>
              <a:t>? </a:t>
            </a:r>
          </a:p>
        </p:txBody>
      </p:sp>
    </p:spTree>
    <p:extLst>
      <p:ext uri="{BB962C8B-B14F-4D97-AF65-F5344CB8AC3E}">
        <p14:creationId xmlns:p14="http://schemas.microsoft.com/office/powerpoint/2010/main" val="760995360"/>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patgaines.files.wordpress.com/2013/06/daniellesson11angelgabrieltodanielagain.jpg">
            <a:extLst>
              <a:ext uri="{FF2B5EF4-FFF2-40B4-BE49-F238E27FC236}">
                <a16:creationId xmlns:a16="http://schemas.microsoft.com/office/drawing/2014/main" id="{2A711D46-8C8E-436B-BC42-1CDE40B54B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108616"/>
            <a:ext cx="5638800" cy="664076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BABAE34-EA27-400F-B591-9097F703EDE2}"/>
              </a:ext>
            </a:extLst>
          </p:cNvPr>
          <p:cNvSpPr txBox="1"/>
          <p:nvPr/>
        </p:nvSpPr>
        <p:spPr>
          <a:xfrm>
            <a:off x="381000" y="674400"/>
            <a:ext cx="5629276" cy="5509200"/>
          </a:xfrm>
          <a:prstGeom prst="rect">
            <a:avLst/>
          </a:prstGeom>
          <a:noFill/>
        </p:spPr>
        <p:txBody>
          <a:bodyPr wrap="square" rtlCol="0">
            <a:spAutoFit/>
          </a:bodyPr>
          <a:lstStyle/>
          <a:p>
            <a:pPr algn="ctr"/>
            <a:r>
              <a:rPr lang="en-US" altLang="en-US" sz="4400" dirty="0">
                <a:solidFill>
                  <a:srgbClr val="FFC000"/>
                </a:solidFill>
                <a:latin typeface="Arial" panose="020B0604020202020204" pitchFamily="34" charset="0"/>
                <a:cs typeface="Arial" panose="020B0604020202020204" pitchFamily="34" charset="0"/>
              </a:rPr>
              <a:t>“The fourth beast . . . . . . . was diverse from all the beasts that were </a:t>
            </a:r>
          </a:p>
          <a:p>
            <a:pPr algn="ctr"/>
            <a:r>
              <a:rPr lang="en-US" altLang="en-US" sz="4400" b="1" i="1" dirty="0">
                <a:solidFill>
                  <a:srgbClr val="FFFF00"/>
                </a:solidFill>
                <a:latin typeface="Arial" panose="020B0604020202020204" pitchFamily="34" charset="0"/>
                <a:cs typeface="Arial" panose="020B0604020202020204" pitchFamily="34" charset="0"/>
              </a:rPr>
              <a:t>BEFORE it;  </a:t>
            </a:r>
          </a:p>
          <a:p>
            <a:pPr algn="ctr"/>
            <a:r>
              <a:rPr lang="en-US" altLang="en-US" sz="4400" dirty="0">
                <a:solidFill>
                  <a:srgbClr val="FFC000"/>
                </a:solidFill>
                <a:latin typeface="Arial" panose="020B0604020202020204" pitchFamily="34" charset="0"/>
                <a:cs typeface="Arial" panose="020B0604020202020204" pitchFamily="34" charset="0"/>
              </a:rPr>
              <a:t>and it had </a:t>
            </a:r>
          </a:p>
          <a:p>
            <a:pPr algn="ctr"/>
            <a:r>
              <a:rPr lang="en-US" altLang="en-US" sz="4400" dirty="0">
                <a:solidFill>
                  <a:srgbClr val="FFC000"/>
                </a:solidFill>
                <a:latin typeface="Arial" panose="020B0604020202020204" pitchFamily="34" charset="0"/>
                <a:cs typeface="Arial" panose="020B0604020202020204" pitchFamily="34" charset="0"/>
              </a:rPr>
              <a:t>ten horns.” </a:t>
            </a:r>
          </a:p>
          <a:p>
            <a:pPr algn="ctr"/>
            <a:r>
              <a:rPr lang="en-US" altLang="en-US" sz="4400" dirty="0">
                <a:solidFill>
                  <a:schemeClr val="bg1"/>
                </a:solidFill>
                <a:latin typeface="Arial" panose="020B0604020202020204" pitchFamily="34" charset="0"/>
                <a:cs typeface="Arial" panose="020B0604020202020204" pitchFamily="34" charset="0"/>
              </a:rPr>
              <a:t>- Dan. 7:7</a:t>
            </a:r>
            <a:endParaRPr lang="en-US" sz="4400" dirty="0">
              <a:solidFill>
                <a:schemeClr val="bg1"/>
              </a:solidFill>
            </a:endParaRPr>
          </a:p>
        </p:txBody>
      </p:sp>
    </p:spTree>
    <p:extLst>
      <p:ext uri="{BB962C8B-B14F-4D97-AF65-F5344CB8AC3E}">
        <p14:creationId xmlns:p14="http://schemas.microsoft.com/office/powerpoint/2010/main" val="356578217"/>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1"/>
          <p:cNvSpPr>
            <a:spLocks noChangeArrowheads="1"/>
          </p:cNvSpPr>
          <p:nvPr/>
        </p:nvSpPr>
        <p:spPr bwMode="auto">
          <a:xfrm>
            <a:off x="419100" y="2267759"/>
            <a:ext cx="11353800" cy="2322481"/>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7200" dirty="0">
                <a:solidFill>
                  <a:srgbClr val="FFC000"/>
                </a:solidFill>
              </a:rPr>
              <a:t>Is it meaning </a:t>
            </a:r>
            <a:r>
              <a:rPr lang="en-US" altLang="en-US" sz="7200" dirty="0">
                <a:solidFill>
                  <a:srgbClr val="FFFF00"/>
                </a:solidFill>
              </a:rPr>
              <a:t>“X”</a:t>
            </a:r>
            <a:r>
              <a:rPr lang="en-US" altLang="en-US" sz="7200" dirty="0">
                <a:solidFill>
                  <a:srgbClr val="FFC000"/>
                </a:solidFill>
              </a:rPr>
              <a:t> </a:t>
            </a:r>
          </a:p>
          <a:p>
            <a:pPr algn="ctr" eaLnBrk="1" hangingPunct="1">
              <a:spcBef>
                <a:spcPct val="0"/>
              </a:spcBef>
              <a:buFontTx/>
              <a:buNone/>
            </a:pPr>
            <a:r>
              <a:rPr lang="en-US" altLang="en-US" sz="7200" dirty="0">
                <a:solidFill>
                  <a:srgbClr val="FFC000"/>
                </a:solidFill>
              </a:rPr>
              <a:t>or meaning </a:t>
            </a:r>
            <a:r>
              <a:rPr lang="en-US" altLang="en-US" sz="7200" dirty="0">
                <a:solidFill>
                  <a:srgbClr val="FFFF00"/>
                </a:solidFill>
              </a:rPr>
              <a:t>“Y”</a:t>
            </a:r>
            <a:r>
              <a:rPr lang="en-US" altLang="en-US" sz="7200" dirty="0">
                <a:solidFill>
                  <a:srgbClr val="FFC000"/>
                </a:solidFill>
              </a:rPr>
              <a:t>?</a:t>
            </a:r>
          </a:p>
        </p:txBody>
      </p:sp>
    </p:spTree>
    <p:extLst>
      <p:ext uri="{BB962C8B-B14F-4D97-AF65-F5344CB8AC3E}">
        <p14:creationId xmlns:p14="http://schemas.microsoft.com/office/powerpoint/2010/main" val="264005761"/>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791308" y="503952"/>
            <a:ext cx="11430000" cy="102982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b="1" i="1" dirty="0">
                <a:solidFill>
                  <a:srgbClr val="FFFF00"/>
                </a:solidFill>
              </a:rPr>
              <a:t>“BEFORE”</a:t>
            </a:r>
            <a:r>
              <a:rPr lang="en-US" altLang="en-US" sz="6000" dirty="0">
                <a:solidFill>
                  <a:srgbClr val="FFC000"/>
                </a:solidFill>
              </a:rPr>
              <a:t> </a:t>
            </a:r>
          </a:p>
        </p:txBody>
      </p:sp>
      <p:cxnSp>
        <p:nvCxnSpPr>
          <p:cNvPr id="3" name="Straight Arrow Connector 2">
            <a:extLst>
              <a:ext uri="{FF2B5EF4-FFF2-40B4-BE49-F238E27FC236}">
                <a16:creationId xmlns:a16="http://schemas.microsoft.com/office/drawing/2014/main" id="{22485110-0A98-4A41-98F0-66E7C7DCB138}"/>
              </a:ext>
            </a:extLst>
          </p:cNvPr>
          <p:cNvCxnSpPr>
            <a:cxnSpLocks/>
          </p:cNvCxnSpPr>
          <p:nvPr/>
        </p:nvCxnSpPr>
        <p:spPr>
          <a:xfrm flipH="1">
            <a:off x="3610708" y="1411935"/>
            <a:ext cx="1371601" cy="11430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26D829DE-7C4A-443B-82D8-FD16448EE6E5}"/>
              </a:ext>
            </a:extLst>
          </p:cNvPr>
          <p:cNvCxnSpPr>
            <a:cxnSpLocks/>
          </p:cNvCxnSpPr>
          <p:nvPr/>
        </p:nvCxnSpPr>
        <p:spPr>
          <a:xfrm>
            <a:off x="6822260" y="1410076"/>
            <a:ext cx="1360448" cy="114485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0801DDE-4505-418C-97D1-9BC6CDEA117E}"/>
              </a:ext>
            </a:extLst>
          </p:cNvPr>
          <p:cNvSpPr txBox="1"/>
          <p:nvPr/>
        </p:nvSpPr>
        <p:spPr>
          <a:xfrm>
            <a:off x="1037102" y="2773068"/>
            <a:ext cx="3448381" cy="769441"/>
          </a:xfrm>
          <a:prstGeom prst="rect">
            <a:avLst/>
          </a:prstGeom>
          <a:noFill/>
        </p:spPr>
        <p:txBody>
          <a:bodyPr wrap="none" rtlCol="0">
            <a:spAutoFit/>
          </a:bodyPr>
          <a:lstStyle/>
          <a:p>
            <a:pPr algn="ctr"/>
            <a:r>
              <a:rPr lang="en-US" sz="4400" dirty="0">
                <a:solidFill>
                  <a:schemeClr val="bg1"/>
                </a:solidFill>
              </a:rPr>
              <a:t>Meaning </a:t>
            </a:r>
            <a:r>
              <a:rPr lang="en-US" sz="4400" b="1" i="1" dirty="0">
                <a:solidFill>
                  <a:srgbClr val="FFFF00"/>
                </a:solidFill>
              </a:rPr>
              <a:t>“X”</a:t>
            </a:r>
          </a:p>
        </p:txBody>
      </p:sp>
      <p:sp>
        <p:nvSpPr>
          <p:cNvPr id="10" name="TextBox 9">
            <a:extLst>
              <a:ext uri="{FF2B5EF4-FFF2-40B4-BE49-F238E27FC236}">
                <a16:creationId xmlns:a16="http://schemas.microsoft.com/office/drawing/2014/main" id="{F64FE061-5844-4B55-9D85-7516C08B1900}"/>
              </a:ext>
            </a:extLst>
          </p:cNvPr>
          <p:cNvSpPr txBox="1"/>
          <p:nvPr/>
        </p:nvSpPr>
        <p:spPr>
          <a:xfrm>
            <a:off x="6904036" y="3044279"/>
            <a:ext cx="3448380" cy="769441"/>
          </a:xfrm>
          <a:prstGeom prst="rect">
            <a:avLst/>
          </a:prstGeom>
          <a:noFill/>
        </p:spPr>
        <p:txBody>
          <a:bodyPr wrap="none" rtlCol="0">
            <a:spAutoFit/>
          </a:bodyPr>
          <a:lstStyle/>
          <a:p>
            <a:r>
              <a:rPr lang="en-US" sz="4400" dirty="0">
                <a:solidFill>
                  <a:schemeClr val="bg1"/>
                </a:solidFill>
              </a:rPr>
              <a:t>Meaning </a:t>
            </a:r>
            <a:r>
              <a:rPr lang="en-US" sz="4400" b="1" i="1" dirty="0">
                <a:solidFill>
                  <a:srgbClr val="FFFF00"/>
                </a:solidFill>
              </a:rPr>
              <a:t>“Y”</a:t>
            </a:r>
          </a:p>
        </p:txBody>
      </p:sp>
      <p:sp>
        <p:nvSpPr>
          <p:cNvPr id="4" name="TextBox 3">
            <a:extLst>
              <a:ext uri="{FF2B5EF4-FFF2-40B4-BE49-F238E27FC236}">
                <a16:creationId xmlns:a16="http://schemas.microsoft.com/office/drawing/2014/main" id="{00814750-8B7C-4F93-A270-9C9D4A849539}"/>
              </a:ext>
            </a:extLst>
          </p:cNvPr>
          <p:cNvSpPr txBox="1"/>
          <p:nvPr/>
        </p:nvSpPr>
        <p:spPr>
          <a:xfrm>
            <a:off x="883470" y="3614148"/>
            <a:ext cx="3839513" cy="2585323"/>
          </a:xfrm>
          <a:prstGeom prst="rect">
            <a:avLst/>
          </a:prstGeom>
          <a:noFill/>
        </p:spPr>
        <p:txBody>
          <a:bodyPr wrap="none" rtlCol="0">
            <a:spAutoFit/>
          </a:bodyPr>
          <a:lstStyle/>
          <a:p>
            <a:pPr algn="ctr"/>
            <a:r>
              <a:rPr lang="en-US" sz="5400" dirty="0">
                <a:solidFill>
                  <a:schemeClr val="bg1">
                    <a:lumMod val="65000"/>
                  </a:schemeClr>
                </a:solidFill>
              </a:rPr>
              <a:t>“Before” as </a:t>
            </a:r>
          </a:p>
          <a:p>
            <a:pPr algn="ctr"/>
            <a:r>
              <a:rPr lang="en-US" sz="5400" b="1" i="1" dirty="0">
                <a:solidFill>
                  <a:srgbClr val="FFFF00"/>
                </a:solidFill>
              </a:rPr>
              <a:t>“preceding</a:t>
            </a:r>
          </a:p>
          <a:p>
            <a:pPr algn="ctr"/>
            <a:r>
              <a:rPr lang="en-US" sz="5400" b="1" i="1" dirty="0">
                <a:solidFill>
                  <a:srgbClr val="FFFF00"/>
                </a:solidFill>
              </a:rPr>
              <a:t>in time”</a:t>
            </a:r>
          </a:p>
        </p:txBody>
      </p:sp>
      <p:sp>
        <p:nvSpPr>
          <p:cNvPr id="9" name="TextBox 8">
            <a:extLst>
              <a:ext uri="{FF2B5EF4-FFF2-40B4-BE49-F238E27FC236}">
                <a16:creationId xmlns:a16="http://schemas.microsoft.com/office/drawing/2014/main" id="{31C43054-6C7F-430F-BC90-B16FCE0F8568}"/>
              </a:ext>
            </a:extLst>
          </p:cNvPr>
          <p:cNvSpPr txBox="1"/>
          <p:nvPr/>
        </p:nvSpPr>
        <p:spPr>
          <a:xfrm>
            <a:off x="6506308" y="3538791"/>
            <a:ext cx="4713248" cy="2585323"/>
          </a:xfrm>
          <a:prstGeom prst="rect">
            <a:avLst/>
          </a:prstGeom>
          <a:noFill/>
        </p:spPr>
        <p:txBody>
          <a:bodyPr wrap="square" rtlCol="0">
            <a:spAutoFit/>
          </a:bodyPr>
          <a:lstStyle/>
          <a:p>
            <a:pPr algn="ctr"/>
            <a:r>
              <a:rPr lang="en-US" sz="5400" dirty="0">
                <a:solidFill>
                  <a:schemeClr val="bg1">
                    <a:lumMod val="65000"/>
                  </a:schemeClr>
                </a:solidFill>
              </a:rPr>
              <a:t>“Before” as</a:t>
            </a:r>
          </a:p>
          <a:p>
            <a:pPr algn="ctr"/>
            <a:r>
              <a:rPr lang="en-US" sz="5400" dirty="0">
                <a:solidFill>
                  <a:schemeClr val="bg1">
                    <a:lumMod val="65000"/>
                  </a:schemeClr>
                </a:solidFill>
              </a:rPr>
              <a:t> </a:t>
            </a:r>
            <a:r>
              <a:rPr lang="en-US" sz="5400" b="1" i="1" dirty="0">
                <a:solidFill>
                  <a:srgbClr val="FFFF00"/>
                </a:solidFill>
              </a:rPr>
              <a:t>“in the</a:t>
            </a:r>
          </a:p>
          <a:p>
            <a:pPr algn="ctr"/>
            <a:r>
              <a:rPr lang="en-US" sz="5400" b="1" i="1" dirty="0">
                <a:solidFill>
                  <a:srgbClr val="FFFF00"/>
                </a:solidFill>
              </a:rPr>
              <a:t> presence of”</a:t>
            </a:r>
          </a:p>
        </p:txBody>
      </p:sp>
    </p:spTree>
    <p:extLst>
      <p:ext uri="{BB962C8B-B14F-4D97-AF65-F5344CB8AC3E}">
        <p14:creationId xmlns:p14="http://schemas.microsoft.com/office/powerpoint/2010/main" val="2062300737"/>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1"/>
          <p:cNvSpPr>
            <a:spLocks noChangeArrowheads="1"/>
          </p:cNvSpPr>
          <p:nvPr/>
        </p:nvSpPr>
        <p:spPr bwMode="auto">
          <a:xfrm>
            <a:off x="590550" y="574988"/>
            <a:ext cx="11010900" cy="5708023"/>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200" dirty="0">
                <a:solidFill>
                  <a:srgbClr val="FFC000"/>
                </a:solidFill>
              </a:rPr>
              <a:t>Are those first three beasts  ancient empires way back in the centuries </a:t>
            </a:r>
            <a:r>
              <a:rPr lang="en-US" altLang="en-US" sz="5200" b="1" i="1" dirty="0">
                <a:solidFill>
                  <a:srgbClr val="FFFF00"/>
                </a:solidFill>
              </a:rPr>
              <a:t>before</a:t>
            </a:r>
            <a:r>
              <a:rPr lang="en-US" altLang="en-US" sz="5200" dirty="0">
                <a:solidFill>
                  <a:srgbClr val="FFC000"/>
                </a:solidFill>
              </a:rPr>
              <a:t> Christ and as such </a:t>
            </a:r>
            <a:r>
              <a:rPr lang="en-US" altLang="en-US" sz="5200" b="1" i="1" dirty="0">
                <a:solidFill>
                  <a:srgbClr val="FFFF00"/>
                </a:solidFill>
              </a:rPr>
              <a:t>“preceding in time”</a:t>
            </a:r>
            <a:r>
              <a:rPr lang="en-US" altLang="en-US" sz="5200" dirty="0">
                <a:solidFill>
                  <a:srgbClr val="FFC000"/>
                </a:solidFill>
              </a:rPr>
              <a:t> the latter day fourth NWO beast? Or are these first mentioned beasts </a:t>
            </a:r>
            <a:r>
              <a:rPr lang="en-US" altLang="en-US" sz="5200" b="1" i="1" dirty="0">
                <a:solidFill>
                  <a:srgbClr val="FFFF00"/>
                </a:solidFill>
              </a:rPr>
              <a:t>“before” </a:t>
            </a:r>
            <a:r>
              <a:rPr lang="en-US" altLang="en-US" sz="5200" dirty="0">
                <a:solidFill>
                  <a:srgbClr val="FFC000"/>
                </a:solidFill>
              </a:rPr>
              <a:t>as</a:t>
            </a:r>
            <a:r>
              <a:rPr lang="en-US" altLang="en-US" sz="5200" b="1" i="1" dirty="0">
                <a:solidFill>
                  <a:srgbClr val="FFFF00"/>
                </a:solidFill>
              </a:rPr>
              <a:t> “in the presence of” </a:t>
            </a:r>
          </a:p>
          <a:p>
            <a:pPr algn="ctr" eaLnBrk="1" hangingPunct="1">
              <a:spcBef>
                <a:spcPct val="0"/>
              </a:spcBef>
              <a:buFontTx/>
              <a:buNone/>
            </a:pPr>
            <a:r>
              <a:rPr lang="en-US" altLang="en-US" sz="5200" dirty="0">
                <a:solidFill>
                  <a:srgbClr val="FFC000"/>
                </a:solidFill>
              </a:rPr>
              <a:t>the end-time </a:t>
            </a:r>
            <a:r>
              <a:rPr lang="en-US" altLang="en-US" sz="5200" b="1" i="1" dirty="0">
                <a:solidFill>
                  <a:srgbClr val="FFC000"/>
                </a:solidFill>
              </a:rPr>
              <a:t>NWO beast</a:t>
            </a:r>
            <a:r>
              <a:rPr lang="en-US" altLang="en-US" sz="5200" dirty="0">
                <a:solidFill>
                  <a:srgbClr val="FFC000"/>
                </a:solidFill>
              </a:rPr>
              <a:t>?</a:t>
            </a:r>
          </a:p>
        </p:txBody>
      </p:sp>
    </p:spTree>
    <p:extLst>
      <p:ext uri="{BB962C8B-B14F-4D97-AF65-F5344CB8AC3E}">
        <p14:creationId xmlns:p14="http://schemas.microsoft.com/office/powerpoint/2010/main" val="1970213964"/>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gwfin_000.Samsung-Laptop\Desktop\three-beasts.png">
            <a:extLst>
              <a:ext uri="{FF2B5EF4-FFF2-40B4-BE49-F238E27FC236}">
                <a16:creationId xmlns:a16="http://schemas.microsoft.com/office/drawing/2014/main" id="{26C6AFC1-1636-45D8-BDE6-02D4A0F7258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4839" y="844291"/>
            <a:ext cx="3505200" cy="234488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a:extLst>
              <a:ext uri="{FF2B5EF4-FFF2-40B4-BE49-F238E27FC236}">
                <a16:creationId xmlns:a16="http://schemas.microsoft.com/office/drawing/2014/main" id="{79A5E45D-FF41-49EA-A222-504FE18BC0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8407" y="1066802"/>
            <a:ext cx="2442734" cy="2136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a:extLst>
              <a:ext uri="{FF2B5EF4-FFF2-40B4-BE49-F238E27FC236}">
                <a16:creationId xmlns:a16="http://schemas.microsoft.com/office/drawing/2014/main" id="{871A83B4-4435-4417-9EA7-40A4F7E2DF31}"/>
              </a:ext>
            </a:extLst>
          </p:cNvPr>
          <p:cNvCxnSpPr>
            <a:cxnSpLocks/>
          </p:cNvCxnSpPr>
          <p:nvPr/>
        </p:nvCxnSpPr>
        <p:spPr>
          <a:xfrm>
            <a:off x="259152" y="3485894"/>
            <a:ext cx="117348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E8936F5F-B745-448B-8829-B02EC20CEDDB}"/>
              </a:ext>
            </a:extLst>
          </p:cNvPr>
          <p:cNvSpPr/>
          <p:nvPr/>
        </p:nvSpPr>
        <p:spPr>
          <a:xfrm>
            <a:off x="11810641" y="3276834"/>
            <a:ext cx="381000" cy="38097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2A0E98DD-07DE-4112-ACF4-CE064FBC6DB9}"/>
              </a:ext>
            </a:extLst>
          </p:cNvPr>
          <p:cNvSpPr/>
          <p:nvPr/>
        </p:nvSpPr>
        <p:spPr>
          <a:xfrm>
            <a:off x="68652" y="3295405"/>
            <a:ext cx="381000" cy="38097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14658456-7061-4F0D-960E-1DCC9D787220}"/>
              </a:ext>
            </a:extLst>
          </p:cNvPr>
          <p:cNvSpPr txBox="1"/>
          <p:nvPr/>
        </p:nvSpPr>
        <p:spPr>
          <a:xfrm>
            <a:off x="63979" y="3698363"/>
            <a:ext cx="2324100" cy="646331"/>
          </a:xfrm>
          <a:prstGeom prst="rect">
            <a:avLst/>
          </a:prstGeom>
          <a:noFill/>
        </p:spPr>
        <p:txBody>
          <a:bodyPr wrap="square" rtlCol="0">
            <a:spAutoFit/>
          </a:bodyPr>
          <a:lstStyle/>
          <a:p>
            <a:r>
              <a:rPr lang="en-US" sz="3600" b="1" dirty="0">
                <a:solidFill>
                  <a:schemeClr val="bg1"/>
                </a:solidFill>
              </a:rPr>
              <a:t>2600 B.C.</a:t>
            </a:r>
          </a:p>
        </p:txBody>
      </p:sp>
      <p:sp>
        <p:nvSpPr>
          <p:cNvPr id="12" name="TextBox 11">
            <a:extLst>
              <a:ext uri="{FF2B5EF4-FFF2-40B4-BE49-F238E27FC236}">
                <a16:creationId xmlns:a16="http://schemas.microsoft.com/office/drawing/2014/main" id="{98B07DE2-7E70-4429-9923-A9079BDEEFD6}"/>
              </a:ext>
            </a:extLst>
          </p:cNvPr>
          <p:cNvSpPr txBox="1"/>
          <p:nvPr/>
        </p:nvSpPr>
        <p:spPr>
          <a:xfrm>
            <a:off x="9829800" y="3575921"/>
            <a:ext cx="2474088" cy="646331"/>
          </a:xfrm>
          <a:prstGeom prst="rect">
            <a:avLst/>
          </a:prstGeom>
          <a:noFill/>
        </p:spPr>
        <p:txBody>
          <a:bodyPr wrap="square" rtlCol="0">
            <a:spAutoFit/>
          </a:bodyPr>
          <a:lstStyle/>
          <a:p>
            <a:r>
              <a:rPr lang="en-US" sz="3600" b="1" dirty="0">
                <a:solidFill>
                  <a:schemeClr val="bg1"/>
                </a:solidFill>
              </a:rPr>
              <a:t>END-TIME</a:t>
            </a:r>
          </a:p>
        </p:txBody>
      </p:sp>
      <p:pic>
        <p:nvPicPr>
          <p:cNvPr id="13" name="Picture 2" descr="http://www.endtime.com/wp-content/uploads/four-beasts.png">
            <a:extLst>
              <a:ext uri="{FF2B5EF4-FFF2-40B4-BE49-F238E27FC236}">
                <a16:creationId xmlns:a16="http://schemas.microsoft.com/office/drawing/2014/main" id="{EBE391AF-9930-40DF-83C5-B0E75076005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58200" y="4222252"/>
            <a:ext cx="3587285" cy="2375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0" name="Straight Arrow Connector 19">
            <a:extLst>
              <a:ext uri="{FF2B5EF4-FFF2-40B4-BE49-F238E27FC236}">
                <a16:creationId xmlns:a16="http://schemas.microsoft.com/office/drawing/2014/main" id="{B7A05C36-0854-4291-81E9-7D74E329E238}"/>
              </a:ext>
            </a:extLst>
          </p:cNvPr>
          <p:cNvCxnSpPr>
            <a:cxnSpLocks/>
          </p:cNvCxnSpPr>
          <p:nvPr/>
        </p:nvCxnSpPr>
        <p:spPr>
          <a:xfrm flipH="1">
            <a:off x="3755367" y="2135237"/>
            <a:ext cx="1104182" cy="0"/>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460E70A3-AC50-45E6-8890-F546DAB3C81B}"/>
              </a:ext>
            </a:extLst>
          </p:cNvPr>
          <p:cNvCxnSpPr>
            <a:cxnSpLocks/>
          </p:cNvCxnSpPr>
          <p:nvPr/>
        </p:nvCxnSpPr>
        <p:spPr>
          <a:xfrm>
            <a:off x="7066722" y="5367130"/>
            <a:ext cx="1202635" cy="0"/>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45E38F12-5F3D-4C69-8A18-0C1CE67B0285}"/>
              </a:ext>
            </a:extLst>
          </p:cNvPr>
          <p:cNvSpPr txBox="1"/>
          <p:nvPr/>
        </p:nvSpPr>
        <p:spPr>
          <a:xfrm>
            <a:off x="4815551" y="704076"/>
            <a:ext cx="3154729" cy="2862322"/>
          </a:xfrm>
          <a:prstGeom prst="rect">
            <a:avLst/>
          </a:prstGeom>
          <a:noFill/>
        </p:spPr>
        <p:txBody>
          <a:bodyPr wrap="square" rtlCol="0">
            <a:spAutoFit/>
          </a:bodyPr>
          <a:lstStyle/>
          <a:p>
            <a:r>
              <a:rPr lang="en-US" sz="3600" dirty="0">
                <a:solidFill>
                  <a:srgbClr val="FFC000"/>
                </a:solidFill>
              </a:rPr>
              <a:t>Is it </a:t>
            </a:r>
            <a:r>
              <a:rPr lang="en-US" sz="3600" i="1" dirty="0">
                <a:solidFill>
                  <a:srgbClr val="92D050"/>
                </a:solidFill>
              </a:rPr>
              <a:t>“before” </a:t>
            </a:r>
            <a:r>
              <a:rPr lang="en-US" sz="3600" i="1" dirty="0">
                <a:solidFill>
                  <a:srgbClr val="FFC000"/>
                </a:solidFill>
              </a:rPr>
              <a:t>as in</a:t>
            </a:r>
          </a:p>
          <a:p>
            <a:r>
              <a:rPr lang="en-US" sz="3600" b="1" i="1" dirty="0">
                <a:solidFill>
                  <a:srgbClr val="FFFF00"/>
                </a:solidFill>
              </a:rPr>
              <a:t>“Preceding </a:t>
            </a:r>
          </a:p>
          <a:p>
            <a:r>
              <a:rPr lang="en-US" sz="3600" b="1" i="1" dirty="0">
                <a:solidFill>
                  <a:srgbClr val="FFFF00"/>
                </a:solidFill>
              </a:rPr>
              <a:t>in time”</a:t>
            </a:r>
          </a:p>
          <a:p>
            <a:r>
              <a:rPr lang="en-US" sz="3600" dirty="0">
                <a:solidFill>
                  <a:srgbClr val="FFC000"/>
                </a:solidFill>
              </a:rPr>
              <a:t>like this?</a:t>
            </a:r>
          </a:p>
        </p:txBody>
      </p:sp>
      <p:sp>
        <p:nvSpPr>
          <p:cNvPr id="26" name="TextBox 25">
            <a:extLst>
              <a:ext uri="{FF2B5EF4-FFF2-40B4-BE49-F238E27FC236}">
                <a16:creationId xmlns:a16="http://schemas.microsoft.com/office/drawing/2014/main" id="{6EDB654E-79F7-4971-A846-6313D6A037D8}"/>
              </a:ext>
            </a:extLst>
          </p:cNvPr>
          <p:cNvSpPr txBox="1"/>
          <p:nvPr/>
        </p:nvSpPr>
        <p:spPr>
          <a:xfrm>
            <a:off x="5290752" y="4843353"/>
            <a:ext cx="2819399" cy="1754326"/>
          </a:xfrm>
          <a:prstGeom prst="rect">
            <a:avLst/>
          </a:prstGeom>
          <a:noFill/>
        </p:spPr>
        <p:txBody>
          <a:bodyPr wrap="square" rtlCol="0">
            <a:spAutoFit/>
          </a:bodyPr>
          <a:lstStyle/>
          <a:p>
            <a:r>
              <a:rPr lang="en-US" sz="3600" b="1" dirty="0">
                <a:solidFill>
                  <a:srgbClr val="FFFF00"/>
                </a:solidFill>
              </a:rPr>
              <a:t>“In the presence </a:t>
            </a:r>
          </a:p>
          <a:p>
            <a:r>
              <a:rPr lang="en-US" sz="3600" b="1" dirty="0">
                <a:solidFill>
                  <a:srgbClr val="FFFF00"/>
                </a:solidFill>
              </a:rPr>
              <a:t>of” </a:t>
            </a:r>
            <a:r>
              <a:rPr lang="en-US" sz="3600" dirty="0">
                <a:solidFill>
                  <a:srgbClr val="FFC000"/>
                </a:solidFill>
              </a:rPr>
              <a:t>like this?</a:t>
            </a:r>
          </a:p>
        </p:txBody>
      </p:sp>
      <p:sp>
        <p:nvSpPr>
          <p:cNvPr id="27" name="TextBox 26">
            <a:extLst>
              <a:ext uri="{FF2B5EF4-FFF2-40B4-BE49-F238E27FC236}">
                <a16:creationId xmlns:a16="http://schemas.microsoft.com/office/drawing/2014/main" id="{084E5918-E25B-495A-ABC2-CCF0DB0B7523}"/>
              </a:ext>
            </a:extLst>
          </p:cNvPr>
          <p:cNvSpPr txBox="1"/>
          <p:nvPr/>
        </p:nvSpPr>
        <p:spPr>
          <a:xfrm>
            <a:off x="254839" y="158503"/>
            <a:ext cx="11790645" cy="646331"/>
          </a:xfrm>
          <a:prstGeom prst="rect">
            <a:avLst/>
          </a:prstGeom>
          <a:noFill/>
        </p:spPr>
        <p:txBody>
          <a:bodyPr wrap="square" rtlCol="0">
            <a:spAutoFit/>
          </a:bodyPr>
          <a:lstStyle/>
          <a:p>
            <a:pPr algn="ctr"/>
            <a:r>
              <a:rPr lang="en-US" sz="3600" b="1" dirty="0">
                <a:solidFill>
                  <a:schemeClr val="bg2">
                    <a:lumMod val="75000"/>
                  </a:schemeClr>
                </a:solidFill>
              </a:rPr>
              <a:t>Where are those first three beasts on the timeline?</a:t>
            </a:r>
          </a:p>
        </p:txBody>
      </p:sp>
      <p:sp>
        <p:nvSpPr>
          <p:cNvPr id="28" name="TextBox 27">
            <a:extLst>
              <a:ext uri="{FF2B5EF4-FFF2-40B4-BE49-F238E27FC236}">
                <a16:creationId xmlns:a16="http://schemas.microsoft.com/office/drawing/2014/main" id="{158ECED3-EF40-4B54-B402-0E8E3D79BDE1}"/>
              </a:ext>
            </a:extLst>
          </p:cNvPr>
          <p:cNvSpPr txBox="1"/>
          <p:nvPr/>
        </p:nvSpPr>
        <p:spPr>
          <a:xfrm>
            <a:off x="5413579" y="3615329"/>
            <a:ext cx="2582758" cy="1938992"/>
          </a:xfrm>
          <a:prstGeom prst="rect">
            <a:avLst/>
          </a:prstGeom>
          <a:noFill/>
        </p:spPr>
        <p:txBody>
          <a:bodyPr wrap="none" rtlCol="0">
            <a:spAutoFit/>
          </a:bodyPr>
          <a:lstStyle/>
          <a:p>
            <a:r>
              <a:rPr lang="en-US" sz="4000" dirty="0">
                <a:solidFill>
                  <a:srgbClr val="FFC000"/>
                </a:solidFill>
              </a:rPr>
              <a:t>or </a:t>
            </a:r>
            <a:r>
              <a:rPr lang="en-US" sz="4000" i="1" dirty="0">
                <a:solidFill>
                  <a:srgbClr val="92D050"/>
                </a:solidFill>
              </a:rPr>
              <a:t>“before”</a:t>
            </a:r>
          </a:p>
          <a:p>
            <a:r>
              <a:rPr lang="en-US" sz="4000" dirty="0">
                <a:solidFill>
                  <a:srgbClr val="FFC000"/>
                </a:solidFill>
              </a:rPr>
              <a:t>as in</a:t>
            </a:r>
          </a:p>
          <a:p>
            <a:endParaRPr lang="en-US" sz="4000" dirty="0">
              <a:solidFill>
                <a:schemeClr val="accent6"/>
              </a:solidFill>
            </a:endParaRPr>
          </a:p>
        </p:txBody>
      </p:sp>
      <p:cxnSp>
        <p:nvCxnSpPr>
          <p:cNvPr id="6" name="Straight Connector 5">
            <a:extLst>
              <a:ext uri="{FF2B5EF4-FFF2-40B4-BE49-F238E27FC236}">
                <a16:creationId xmlns:a16="http://schemas.microsoft.com/office/drawing/2014/main" id="{B8B39009-650C-42C2-AD45-DC4F82C81604}"/>
              </a:ext>
            </a:extLst>
          </p:cNvPr>
          <p:cNvCxnSpPr/>
          <p:nvPr/>
        </p:nvCxnSpPr>
        <p:spPr>
          <a:xfrm>
            <a:off x="3048000" y="4222252"/>
            <a:ext cx="914400" cy="914400"/>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CE43CF2-ED2E-459E-BC5C-9BFE51944854}"/>
              </a:ext>
            </a:extLst>
          </p:cNvPr>
          <p:cNvCxnSpPr>
            <a:cxnSpLocks/>
          </p:cNvCxnSpPr>
          <p:nvPr/>
        </p:nvCxnSpPr>
        <p:spPr>
          <a:xfrm>
            <a:off x="3209544" y="3485893"/>
            <a:ext cx="545823"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007ACED9-6298-44E2-AA79-0818EE0932E9}"/>
              </a:ext>
            </a:extLst>
          </p:cNvPr>
          <p:cNvCxnSpPr>
            <a:cxnSpLocks/>
          </p:cNvCxnSpPr>
          <p:nvPr/>
        </p:nvCxnSpPr>
        <p:spPr>
          <a:xfrm>
            <a:off x="3514927" y="3295405"/>
            <a:ext cx="0" cy="652927"/>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5" name="Oval 14">
            <a:extLst>
              <a:ext uri="{FF2B5EF4-FFF2-40B4-BE49-F238E27FC236}">
                <a16:creationId xmlns:a16="http://schemas.microsoft.com/office/drawing/2014/main" id="{1A523BE3-47D0-4942-BDB0-452270613577}"/>
              </a:ext>
            </a:extLst>
          </p:cNvPr>
          <p:cNvSpPr/>
          <p:nvPr/>
        </p:nvSpPr>
        <p:spPr>
          <a:xfrm>
            <a:off x="8428198" y="4150662"/>
            <a:ext cx="3699823" cy="2447018"/>
          </a:xfrm>
          <a:prstGeom prst="ellipse">
            <a:avLst/>
          </a:prstGeom>
          <a:noFill/>
          <a:ln w="57150"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73793940"/>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04800" y="259517"/>
            <a:ext cx="11582400" cy="6338965"/>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500" dirty="0">
                <a:solidFill>
                  <a:srgbClr val="FFC000"/>
                </a:solidFill>
              </a:rPr>
              <a:t>It seems apparent that </a:t>
            </a:r>
            <a:r>
              <a:rPr lang="en-US" altLang="en-US" sz="4500" i="1" dirty="0">
                <a:solidFill>
                  <a:srgbClr val="FFFF00"/>
                </a:solidFill>
              </a:rPr>
              <a:t>Bible translators </a:t>
            </a:r>
            <a:r>
              <a:rPr lang="en-US" altLang="en-US" sz="4500" dirty="0">
                <a:solidFill>
                  <a:srgbClr val="FFC000"/>
                </a:solidFill>
              </a:rPr>
              <a:t>have been OK using this ambiguous word </a:t>
            </a:r>
            <a:r>
              <a:rPr lang="en-US" altLang="en-US" sz="4500" b="1" i="1" dirty="0">
                <a:solidFill>
                  <a:srgbClr val="FFFF00"/>
                </a:solidFill>
              </a:rPr>
              <a:t>“before”</a:t>
            </a:r>
            <a:r>
              <a:rPr lang="en-US" altLang="en-US" sz="4500" dirty="0">
                <a:solidFill>
                  <a:srgbClr val="FFC000"/>
                </a:solidFill>
              </a:rPr>
              <a:t>. Then </a:t>
            </a:r>
            <a:r>
              <a:rPr lang="en-US" altLang="en-US" sz="4500" i="1" dirty="0">
                <a:solidFill>
                  <a:srgbClr val="FFFF00"/>
                </a:solidFill>
              </a:rPr>
              <a:t>Bible commentators</a:t>
            </a:r>
            <a:r>
              <a:rPr lang="en-US" altLang="en-US" sz="4500" dirty="0">
                <a:solidFill>
                  <a:srgbClr val="FFC000"/>
                </a:solidFill>
              </a:rPr>
              <a:t>, almost to a man, have interpreted that word </a:t>
            </a:r>
            <a:r>
              <a:rPr lang="en-US" altLang="en-US" sz="4500" b="1" i="1" dirty="0">
                <a:solidFill>
                  <a:srgbClr val="FFFF00"/>
                </a:solidFill>
              </a:rPr>
              <a:t>“before” </a:t>
            </a:r>
            <a:r>
              <a:rPr lang="en-US" altLang="en-US" sz="4500" dirty="0">
                <a:solidFill>
                  <a:srgbClr val="FFC000"/>
                </a:solidFill>
              </a:rPr>
              <a:t>as </a:t>
            </a:r>
            <a:r>
              <a:rPr lang="en-US" altLang="en-US" sz="4500" b="1" i="1" dirty="0">
                <a:solidFill>
                  <a:srgbClr val="FFFF00"/>
                </a:solidFill>
              </a:rPr>
              <a:t>“preceding in time”</a:t>
            </a:r>
            <a:r>
              <a:rPr lang="en-US" altLang="en-US" sz="4500" dirty="0">
                <a:solidFill>
                  <a:srgbClr val="FFFF00"/>
                </a:solidFill>
              </a:rPr>
              <a:t>. </a:t>
            </a:r>
            <a:r>
              <a:rPr lang="en-US" altLang="en-US" sz="4500" dirty="0">
                <a:solidFill>
                  <a:srgbClr val="FFC000"/>
                </a:solidFill>
              </a:rPr>
              <a:t>Then they go ahead and identify the first three beasts as ancient empires. </a:t>
            </a:r>
            <a:r>
              <a:rPr lang="en-US" altLang="en-US" sz="4500" b="1" i="1" dirty="0">
                <a:solidFill>
                  <a:srgbClr val="FF0000"/>
                </a:solidFill>
              </a:rPr>
              <a:t>BUT!</a:t>
            </a:r>
            <a:r>
              <a:rPr lang="en-US" altLang="en-US" sz="4500" dirty="0">
                <a:solidFill>
                  <a:srgbClr val="FFC000"/>
                </a:solidFill>
              </a:rPr>
              <a:t> What if we discovered that the correct meaning of the word </a:t>
            </a:r>
            <a:r>
              <a:rPr lang="en-US" altLang="en-US" sz="4500" b="1" i="1" dirty="0">
                <a:solidFill>
                  <a:srgbClr val="FFFF00"/>
                </a:solidFill>
              </a:rPr>
              <a:t>“BEFORE”</a:t>
            </a:r>
            <a:r>
              <a:rPr lang="en-US" altLang="en-US" sz="4500" dirty="0">
                <a:solidFill>
                  <a:srgbClr val="FFC000"/>
                </a:solidFill>
              </a:rPr>
              <a:t> was not </a:t>
            </a:r>
            <a:r>
              <a:rPr lang="en-US" altLang="en-US" sz="4500" i="1" dirty="0">
                <a:solidFill>
                  <a:srgbClr val="FFFF00"/>
                </a:solidFill>
              </a:rPr>
              <a:t>“preceding in time”</a:t>
            </a:r>
          </a:p>
          <a:p>
            <a:pPr algn="ctr" eaLnBrk="1" hangingPunct="1">
              <a:spcBef>
                <a:spcPct val="0"/>
              </a:spcBef>
              <a:buFontTx/>
              <a:buNone/>
            </a:pPr>
            <a:r>
              <a:rPr lang="en-US" altLang="en-US" sz="4500" dirty="0">
                <a:solidFill>
                  <a:srgbClr val="FFC000"/>
                </a:solidFill>
              </a:rPr>
              <a:t>at all but rather </a:t>
            </a:r>
            <a:r>
              <a:rPr lang="en-US" altLang="en-US" sz="4500" b="1" i="1" dirty="0">
                <a:solidFill>
                  <a:srgbClr val="FFFF00"/>
                </a:solidFill>
              </a:rPr>
              <a:t>“in the presence of”? </a:t>
            </a:r>
            <a:endParaRPr lang="en-US" altLang="en-US" sz="4500" dirty="0">
              <a:solidFill>
                <a:srgbClr val="FFC000"/>
              </a:solidFill>
            </a:endParaRPr>
          </a:p>
        </p:txBody>
      </p:sp>
    </p:spTree>
    <p:extLst>
      <p:ext uri="{BB962C8B-B14F-4D97-AF65-F5344CB8AC3E}">
        <p14:creationId xmlns:p14="http://schemas.microsoft.com/office/powerpoint/2010/main" val="24589140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01 WORKSHOP\gavi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6788" y="228601"/>
            <a:ext cx="4367213" cy="642474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334001" y="228602"/>
            <a:ext cx="5905500" cy="642473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latin typeface="Baskerville Old Face" panose="02020602080505020303" pitchFamily="18" charset="0"/>
                <a:cs typeface="Arial" panose="020B0604020202020204" pitchFamily="34" charset="0"/>
              </a:rPr>
              <a:t>Dr. Gavin Finley</a:t>
            </a:r>
          </a:p>
          <a:p>
            <a:pPr algn="ctr"/>
            <a:r>
              <a:rPr lang="en-US" sz="5400" dirty="0">
                <a:latin typeface="Baskerville Old Face" panose="02020602080505020303" pitchFamily="18" charset="0"/>
                <a:cs typeface="Arial" panose="020B0604020202020204" pitchFamily="34" charset="0"/>
              </a:rPr>
              <a:t>EndTimePilgrim.org</a:t>
            </a:r>
          </a:p>
        </p:txBody>
      </p:sp>
    </p:spTree>
    <p:extLst>
      <p:ext uri="{BB962C8B-B14F-4D97-AF65-F5344CB8AC3E}">
        <p14:creationId xmlns:p14="http://schemas.microsoft.com/office/powerpoint/2010/main" val="9692970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633412" y="421100"/>
            <a:ext cx="10925175" cy="601580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800" dirty="0">
                <a:solidFill>
                  <a:srgbClr val="FFC000"/>
                </a:solidFill>
              </a:rPr>
              <a:t>Take a look at this map of air travel across this world. Look at the regions where most of the world’s </a:t>
            </a:r>
            <a:r>
              <a:rPr lang="en-US" altLang="en-US" sz="4800" b="1" i="1" dirty="0">
                <a:solidFill>
                  <a:srgbClr val="FFFF00"/>
                </a:solidFill>
              </a:rPr>
              <a:t>air traffic </a:t>
            </a:r>
            <a:r>
              <a:rPr lang="en-US" altLang="en-US" sz="4800" dirty="0">
                <a:solidFill>
                  <a:srgbClr val="FFC000"/>
                </a:solidFill>
              </a:rPr>
              <a:t>is coming from and going to. Americans travel by air more than any other people. Their dominion in this world, in war and in peace, is based upon air power, air travel, and now man-made orbiting satellite technology. </a:t>
            </a:r>
            <a:endParaRPr lang="en-US" altLang="en-US" sz="4800" b="1" i="1" dirty="0">
              <a:solidFill>
                <a:srgbClr val="FFC000"/>
              </a:solidFill>
            </a:endParaRPr>
          </a:p>
        </p:txBody>
      </p:sp>
    </p:spTree>
    <p:extLst>
      <p:ext uri="{BB962C8B-B14F-4D97-AF65-F5344CB8AC3E}">
        <p14:creationId xmlns:p14="http://schemas.microsoft.com/office/powerpoint/2010/main" val="174706628"/>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81000" y="466547"/>
            <a:ext cx="11430000" cy="102982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b="1" i="1" dirty="0">
                <a:solidFill>
                  <a:srgbClr val="FFFF00"/>
                </a:solidFill>
              </a:rPr>
              <a:t>“BEFORE”</a:t>
            </a:r>
            <a:r>
              <a:rPr lang="en-US" altLang="en-US" sz="6000" dirty="0">
                <a:solidFill>
                  <a:srgbClr val="FFC000"/>
                </a:solidFill>
              </a:rPr>
              <a:t> </a:t>
            </a:r>
          </a:p>
        </p:txBody>
      </p:sp>
      <p:cxnSp>
        <p:nvCxnSpPr>
          <p:cNvPr id="3" name="Straight Arrow Connector 2">
            <a:extLst>
              <a:ext uri="{FF2B5EF4-FFF2-40B4-BE49-F238E27FC236}">
                <a16:creationId xmlns:a16="http://schemas.microsoft.com/office/drawing/2014/main" id="{22485110-0A98-4A41-98F0-66E7C7DCB138}"/>
              </a:ext>
            </a:extLst>
          </p:cNvPr>
          <p:cNvCxnSpPr>
            <a:cxnSpLocks/>
          </p:cNvCxnSpPr>
          <p:nvPr/>
        </p:nvCxnSpPr>
        <p:spPr>
          <a:xfrm flipH="1">
            <a:off x="3810000" y="1600200"/>
            <a:ext cx="1371601" cy="11430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26D829DE-7C4A-443B-82D8-FD16448EE6E5}"/>
              </a:ext>
            </a:extLst>
          </p:cNvPr>
          <p:cNvCxnSpPr>
            <a:cxnSpLocks/>
          </p:cNvCxnSpPr>
          <p:nvPr/>
        </p:nvCxnSpPr>
        <p:spPr>
          <a:xfrm>
            <a:off x="7021552" y="1598341"/>
            <a:ext cx="1360448" cy="114485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0801DDE-4505-418C-97D1-9BC6CDEA117E}"/>
              </a:ext>
            </a:extLst>
          </p:cNvPr>
          <p:cNvSpPr txBox="1"/>
          <p:nvPr/>
        </p:nvSpPr>
        <p:spPr>
          <a:xfrm>
            <a:off x="1330971" y="2961333"/>
            <a:ext cx="3259226" cy="769441"/>
          </a:xfrm>
          <a:prstGeom prst="rect">
            <a:avLst/>
          </a:prstGeom>
          <a:noFill/>
        </p:spPr>
        <p:txBody>
          <a:bodyPr wrap="none" rtlCol="0">
            <a:spAutoFit/>
          </a:bodyPr>
          <a:lstStyle/>
          <a:p>
            <a:pPr algn="ctr"/>
            <a:r>
              <a:rPr lang="en-US" sz="4400" dirty="0">
                <a:solidFill>
                  <a:schemeClr val="bg1"/>
                </a:solidFill>
              </a:rPr>
              <a:t>Meaning “X”</a:t>
            </a:r>
          </a:p>
        </p:txBody>
      </p:sp>
      <p:sp>
        <p:nvSpPr>
          <p:cNvPr id="10" name="TextBox 9">
            <a:extLst>
              <a:ext uri="{FF2B5EF4-FFF2-40B4-BE49-F238E27FC236}">
                <a16:creationId xmlns:a16="http://schemas.microsoft.com/office/drawing/2014/main" id="{F64FE061-5844-4B55-9D85-7516C08B1900}"/>
              </a:ext>
            </a:extLst>
          </p:cNvPr>
          <p:cNvSpPr txBox="1"/>
          <p:nvPr/>
        </p:nvSpPr>
        <p:spPr>
          <a:xfrm>
            <a:off x="7021552" y="2743200"/>
            <a:ext cx="3259226" cy="769441"/>
          </a:xfrm>
          <a:prstGeom prst="rect">
            <a:avLst/>
          </a:prstGeom>
          <a:noFill/>
        </p:spPr>
        <p:txBody>
          <a:bodyPr wrap="none" rtlCol="0">
            <a:spAutoFit/>
          </a:bodyPr>
          <a:lstStyle/>
          <a:p>
            <a:r>
              <a:rPr lang="en-US" sz="4400" dirty="0">
                <a:solidFill>
                  <a:schemeClr val="bg1"/>
                </a:solidFill>
              </a:rPr>
              <a:t>Meaning “Y”</a:t>
            </a:r>
          </a:p>
        </p:txBody>
      </p:sp>
      <p:sp>
        <p:nvSpPr>
          <p:cNvPr id="4" name="TextBox 3">
            <a:extLst>
              <a:ext uri="{FF2B5EF4-FFF2-40B4-BE49-F238E27FC236}">
                <a16:creationId xmlns:a16="http://schemas.microsoft.com/office/drawing/2014/main" id="{00814750-8B7C-4F93-A270-9C9D4A849539}"/>
              </a:ext>
            </a:extLst>
          </p:cNvPr>
          <p:cNvSpPr txBox="1"/>
          <p:nvPr/>
        </p:nvSpPr>
        <p:spPr>
          <a:xfrm>
            <a:off x="1094784" y="3802413"/>
            <a:ext cx="3815468" cy="2585323"/>
          </a:xfrm>
          <a:prstGeom prst="rect">
            <a:avLst/>
          </a:prstGeom>
          <a:noFill/>
        </p:spPr>
        <p:txBody>
          <a:bodyPr wrap="none" rtlCol="0">
            <a:spAutoFit/>
          </a:bodyPr>
          <a:lstStyle/>
          <a:p>
            <a:pPr algn="ctr"/>
            <a:r>
              <a:rPr lang="en-US" sz="5400" dirty="0">
                <a:solidFill>
                  <a:schemeClr val="bg1">
                    <a:lumMod val="65000"/>
                  </a:schemeClr>
                </a:solidFill>
              </a:rPr>
              <a:t>“Before” as </a:t>
            </a:r>
          </a:p>
          <a:p>
            <a:pPr algn="ctr"/>
            <a:r>
              <a:rPr lang="en-US" sz="5400" b="1" i="1" dirty="0">
                <a:solidFill>
                  <a:srgbClr val="FFFF00"/>
                </a:solidFill>
              </a:rPr>
              <a:t>“before</a:t>
            </a:r>
          </a:p>
          <a:p>
            <a:pPr algn="ctr"/>
            <a:r>
              <a:rPr lang="en-US" sz="5400" b="1" i="1" dirty="0">
                <a:solidFill>
                  <a:srgbClr val="FFFF00"/>
                </a:solidFill>
              </a:rPr>
              <a:t>in time”</a:t>
            </a:r>
          </a:p>
        </p:txBody>
      </p:sp>
      <p:sp>
        <p:nvSpPr>
          <p:cNvPr id="9" name="TextBox 8">
            <a:extLst>
              <a:ext uri="{FF2B5EF4-FFF2-40B4-BE49-F238E27FC236}">
                <a16:creationId xmlns:a16="http://schemas.microsoft.com/office/drawing/2014/main" id="{31C43054-6C7F-430F-BC90-B16FCE0F8568}"/>
              </a:ext>
            </a:extLst>
          </p:cNvPr>
          <p:cNvSpPr txBox="1"/>
          <p:nvPr/>
        </p:nvSpPr>
        <p:spPr>
          <a:xfrm>
            <a:off x="6294541" y="3512641"/>
            <a:ext cx="4713248" cy="2585323"/>
          </a:xfrm>
          <a:prstGeom prst="rect">
            <a:avLst/>
          </a:prstGeom>
          <a:noFill/>
        </p:spPr>
        <p:txBody>
          <a:bodyPr wrap="square" rtlCol="0">
            <a:spAutoFit/>
          </a:bodyPr>
          <a:lstStyle/>
          <a:p>
            <a:pPr algn="ctr"/>
            <a:r>
              <a:rPr lang="en-US" sz="5400" dirty="0">
                <a:solidFill>
                  <a:schemeClr val="bg1">
                    <a:lumMod val="65000"/>
                  </a:schemeClr>
                </a:solidFill>
              </a:rPr>
              <a:t>“Before” as</a:t>
            </a:r>
          </a:p>
          <a:p>
            <a:pPr algn="ctr"/>
            <a:r>
              <a:rPr lang="en-US" sz="5400" dirty="0">
                <a:solidFill>
                  <a:schemeClr val="bg1">
                    <a:lumMod val="65000"/>
                  </a:schemeClr>
                </a:solidFill>
              </a:rPr>
              <a:t> </a:t>
            </a:r>
            <a:r>
              <a:rPr lang="en-US" sz="5400" b="1" i="1" dirty="0">
                <a:solidFill>
                  <a:srgbClr val="FFFF00"/>
                </a:solidFill>
              </a:rPr>
              <a:t>“in the</a:t>
            </a:r>
          </a:p>
          <a:p>
            <a:pPr algn="ctr"/>
            <a:r>
              <a:rPr lang="en-US" sz="5400" b="1" i="1" dirty="0">
                <a:solidFill>
                  <a:srgbClr val="FFFF00"/>
                </a:solidFill>
              </a:rPr>
              <a:t> presence of”</a:t>
            </a:r>
          </a:p>
        </p:txBody>
      </p:sp>
      <p:sp>
        <p:nvSpPr>
          <p:cNvPr id="2" name="Oval 1">
            <a:extLst>
              <a:ext uri="{FF2B5EF4-FFF2-40B4-BE49-F238E27FC236}">
                <a16:creationId xmlns:a16="http://schemas.microsoft.com/office/drawing/2014/main" id="{E7BF5BC9-2C86-48AE-8B34-6DDE968FF2F4}"/>
              </a:ext>
            </a:extLst>
          </p:cNvPr>
          <p:cNvSpPr/>
          <p:nvPr/>
        </p:nvSpPr>
        <p:spPr>
          <a:xfrm>
            <a:off x="5486400" y="2209800"/>
            <a:ext cx="6553200" cy="46482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0FF7AA4D-D907-45E9-A042-E05CAF4B2EE5}"/>
              </a:ext>
            </a:extLst>
          </p:cNvPr>
          <p:cNvCxnSpPr>
            <a:cxnSpLocks/>
          </p:cNvCxnSpPr>
          <p:nvPr/>
        </p:nvCxnSpPr>
        <p:spPr>
          <a:xfrm>
            <a:off x="10210800" y="4514850"/>
            <a:ext cx="386575" cy="444823"/>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D5B17A8-9B6F-4831-B051-FA61F7680F86}"/>
              </a:ext>
            </a:extLst>
          </p:cNvPr>
          <p:cNvCxnSpPr>
            <a:cxnSpLocks/>
          </p:cNvCxnSpPr>
          <p:nvPr/>
        </p:nvCxnSpPr>
        <p:spPr>
          <a:xfrm flipH="1">
            <a:off x="10557568" y="3863584"/>
            <a:ext cx="755020" cy="109608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2625871"/>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457200" y="467266"/>
            <a:ext cx="1127760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200" dirty="0">
                <a:solidFill>
                  <a:srgbClr val="FFC000"/>
                </a:solidFill>
              </a:rPr>
              <a:t>We know that </a:t>
            </a:r>
            <a:r>
              <a:rPr lang="en-US" altLang="en-US" sz="4200" dirty="0">
                <a:solidFill>
                  <a:srgbClr val="FFFF00"/>
                </a:solidFill>
              </a:rPr>
              <a:t>the </a:t>
            </a:r>
            <a:r>
              <a:rPr lang="en-US" altLang="en-US" sz="4200" b="1" i="1" dirty="0">
                <a:solidFill>
                  <a:srgbClr val="FFFF00"/>
                </a:solidFill>
              </a:rPr>
              <a:t>fourth beast</a:t>
            </a:r>
            <a:r>
              <a:rPr lang="en-US" altLang="en-US" sz="4200" dirty="0">
                <a:solidFill>
                  <a:srgbClr val="FFFF00"/>
                </a:solidFill>
              </a:rPr>
              <a:t>, the </a:t>
            </a:r>
            <a:r>
              <a:rPr lang="en-US" altLang="en-US" sz="4200" b="1" i="1" dirty="0">
                <a:solidFill>
                  <a:srgbClr val="FFFF00"/>
                </a:solidFill>
              </a:rPr>
              <a:t>New World Order beast</a:t>
            </a:r>
            <a:r>
              <a:rPr lang="en-US" altLang="en-US" sz="4200" dirty="0">
                <a:solidFill>
                  <a:srgbClr val="FFC000"/>
                </a:solidFill>
              </a:rPr>
              <a:t>, will be </a:t>
            </a:r>
            <a:r>
              <a:rPr lang="en-US" altLang="en-US" sz="4200" dirty="0">
                <a:solidFill>
                  <a:srgbClr val="FFFF00"/>
                </a:solidFill>
              </a:rPr>
              <a:t>in existence in the latter days </a:t>
            </a:r>
          </a:p>
          <a:p>
            <a:pPr algn="ctr" eaLnBrk="1" hangingPunct="1">
              <a:spcBef>
                <a:spcPct val="0"/>
              </a:spcBef>
              <a:buFontTx/>
              <a:buNone/>
            </a:pPr>
            <a:r>
              <a:rPr lang="en-US" altLang="en-US" sz="4200" dirty="0">
                <a:solidFill>
                  <a:srgbClr val="FFFF00"/>
                </a:solidFill>
              </a:rPr>
              <a:t>at the end of the age</a:t>
            </a:r>
            <a:r>
              <a:rPr lang="en-US" altLang="en-US" sz="4200" dirty="0">
                <a:solidFill>
                  <a:srgbClr val="FFC000"/>
                </a:solidFill>
              </a:rPr>
              <a:t>. So then, if those first three beast kingdoms are </a:t>
            </a:r>
            <a:r>
              <a:rPr lang="en-US" altLang="en-US" sz="4200" b="1" i="1" dirty="0">
                <a:solidFill>
                  <a:schemeClr val="bg1"/>
                </a:solidFill>
              </a:rPr>
              <a:t>”in the presence of” </a:t>
            </a:r>
            <a:r>
              <a:rPr lang="en-US" altLang="en-US" sz="4200" dirty="0">
                <a:solidFill>
                  <a:srgbClr val="FFC000"/>
                </a:solidFill>
              </a:rPr>
              <a:t>that </a:t>
            </a:r>
          </a:p>
          <a:p>
            <a:pPr algn="ctr" eaLnBrk="1" hangingPunct="1">
              <a:spcBef>
                <a:spcPct val="0"/>
              </a:spcBef>
              <a:buFontTx/>
              <a:buNone/>
            </a:pPr>
            <a:r>
              <a:rPr lang="en-US" altLang="en-US" sz="4200" dirty="0">
                <a:solidFill>
                  <a:srgbClr val="FFC000"/>
                </a:solidFill>
              </a:rPr>
              <a:t>fourth beast</a:t>
            </a:r>
            <a:r>
              <a:rPr lang="en-US" altLang="en-US" sz="4200" b="1" i="1" dirty="0">
                <a:solidFill>
                  <a:schemeClr val="bg1"/>
                </a:solidFill>
              </a:rPr>
              <a:t> </a:t>
            </a:r>
            <a:r>
              <a:rPr lang="en-US" altLang="en-US" sz="4200" dirty="0">
                <a:solidFill>
                  <a:srgbClr val="FFC000"/>
                </a:solidFill>
              </a:rPr>
              <a:t>then </a:t>
            </a:r>
            <a:r>
              <a:rPr lang="en-US" altLang="en-US" sz="4200" b="1" i="1" dirty="0">
                <a:solidFill>
                  <a:srgbClr val="FFFF00"/>
                </a:solidFill>
              </a:rPr>
              <a:t>all of them </a:t>
            </a:r>
            <a:r>
              <a:rPr lang="en-US" altLang="en-US" sz="4200" dirty="0">
                <a:solidFill>
                  <a:srgbClr val="FFC000"/>
                </a:solidFill>
              </a:rPr>
              <a:t>would have to be </a:t>
            </a:r>
            <a:r>
              <a:rPr lang="en-US" altLang="en-US" sz="4200" b="1" i="1" dirty="0">
                <a:solidFill>
                  <a:srgbClr val="FFFF00"/>
                </a:solidFill>
              </a:rPr>
              <a:t>contemporaneous and on the scene </a:t>
            </a:r>
            <a:r>
              <a:rPr lang="en-US" altLang="en-US" sz="4200" dirty="0">
                <a:solidFill>
                  <a:srgbClr val="FFC000"/>
                </a:solidFill>
              </a:rPr>
              <a:t>together in the </a:t>
            </a:r>
            <a:r>
              <a:rPr lang="en-US" altLang="en-US" sz="4200" b="1" i="1" dirty="0">
                <a:solidFill>
                  <a:srgbClr val="FFFF00"/>
                </a:solidFill>
              </a:rPr>
              <a:t>latter days</a:t>
            </a:r>
            <a:r>
              <a:rPr lang="en-US" altLang="en-US" sz="4200" dirty="0">
                <a:solidFill>
                  <a:srgbClr val="FFC000"/>
                </a:solidFill>
              </a:rPr>
              <a:t>. This would then actually </a:t>
            </a:r>
            <a:r>
              <a:rPr lang="en-US" altLang="en-US" sz="4200" b="1" i="1" dirty="0">
                <a:solidFill>
                  <a:srgbClr val="FFFF00"/>
                </a:solidFill>
              </a:rPr>
              <a:t>FORCE</a:t>
            </a:r>
            <a:r>
              <a:rPr lang="en-US" altLang="en-US" sz="4200" dirty="0">
                <a:solidFill>
                  <a:srgbClr val="FFFF00"/>
                </a:solidFill>
              </a:rPr>
              <a:t> </a:t>
            </a:r>
            <a:r>
              <a:rPr lang="en-US" altLang="en-US" sz="4200" dirty="0">
                <a:solidFill>
                  <a:srgbClr val="FFC000"/>
                </a:solidFill>
              </a:rPr>
              <a:t>us to locate these three beast superpowers right here and now in the </a:t>
            </a:r>
            <a:r>
              <a:rPr lang="en-US" altLang="en-US" sz="4200" b="1" i="1" dirty="0">
                <a:solidFill>
                  <a:srgbClr val="FFFF00"/>
                </a:solidFill>
              </a:rPr>
              <a:t>present day post-modern era.</a:t>
            </a:r>
            <a:r>
              <a:rPr lang="en-US" altLang="en-US" sz="4200" dirty="0">
                <a:solidFill>
                  <a:srgbClr val="FFC000"/>
                </a:solidFill>
              </a:rPr>
              <a:t>  </a:t>
            </a:r>
          </a:p>
        </p:txBody>
      </p:sp>
    </p:spTree>
    <p:extLst>
      <p:ext uri="{BB962C8B-B14F-4D97-AF65-F5344CB8AC3E}">
        <p14:creationId xmlns:p14="http://schemas.microsoft.com/office/powerpoint/2010/main" val="2975692896"/>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gwfin_000.Samsung-Laptop\Desktop\three-beasts.png">
            <a:extLst>
              <a:ext uri="{FF2B5EF4-FFF2-40B4-BE49-F238E27FC236}">
                <a16:creationId xmlns:a16="http://schemas.microsoft.com/office/drawing/2014/main" id="{26C6AFC1-1636-45D8-BDE6-02D4A0F7258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5445" y="209985"/>
            <a:ext cx="4177922" cy="285918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a:extLst>
              <a:ext uri="{FF2B5EF4-FFF2-40B4-BE49-F238E27FC236}">
                <a16:creationId xmlns:a16="http://schemas.microsoft.com/office/drawing/2014/main" id="{79A5E45D-FF41-49EA-A222-504FE18BC0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48907" y="670383"/>
            <a:ext cx="2442734" cy="2398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a:extLst>
              <a:ext uri="{FF2B5EF4-FFF2-40B4-BE49-F238E27FC236}">
                <a16:creationId xmlns:a16="http://schemas.microsoft.com/office/drawing/2014/main" id="{871A83B4-4435-4417-9EA7-40A4F7E2DF31}"/>
              </a:ext>
            </a:extLst>
          </p:cNvPr>
          <p:cNvCxnSpPr>
            <a:cxnSpLocks/>
          </p:cNvCxnSpPr>
          <p:nvPr/>
        </p:nvCxnSpPr>
        <p:spPr>
          <a:xfrm>
            <a:off x="259152" y="3485894"/>
            <a:ext cx="117348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E8936F5F-B745-448B-8829-B02EC20CEDDB}"/>
              </a:ext>
            </a:extLst>
          </p:cNvPr>
          <p:cNvSpPr/>
          <p:nvPr/>
        </p:nvSpPr>
        <p:spPr>
          <a:xfrm>
            <a:off x="11810641" y="3276834"/>
            <a:ext cx="381000" cy="38097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2A0E98DD-07DE-4112-ACF4-CE064FBC6DB9}"/>
              </a:ext>
            </a:extLst>
          </p:cNvPr>
          <p:cNvSpPr/>
          <p:nvPr/>
        </p:nvSpPr>
        <p:spPr>
          <a:xfrm>
            <a:off x="7548" y="3276833"/>
            <a:ext cx="381000" cy="38097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14658456-7061-4F0D-960E-1DCC9D787220}"/>
              </a:ext>
            </a:extLst>
          </p:cNvPr>
          <p:cNvSpPr txBox="1"/>
          <p:nvPr/>
        </p:nvSpPr>
        <p:spPr>
          <a:xfrm>
            <a:off x="0" y="3500155"/>
            <a:ext cx="2324100" cy="646331"/>
          </a:xfrm>
          <a:prstGeom prst="rect">
            <a:avLst/>
          </a:prstGeom>
          <a:noFill/>
        </p:spPr>
        <p:txBody>
          <a:bodyPr wrap="square" rtlCol="0">
            <a:spAutoFit/>
          </a:bodyPr>
          <a:lstStyle/>
          <a:p>
            <a:r>
              <a:rPr lang="en-US" sz="3600" b="1" dirty="0">
                <a:solidFill>
                  <a:schemeClr val="bg1"/>
                </a:solidFill>
              </a:rPr>
              <a:t>2550 B.C.</a:t>
            </a:r>
          </a:p>
        </p:txBody>
      </p:sp>
      <p:sp>
        <p:nvSpPr>
          <p:cNvPr id="12" name="TextBox 11">
            <a:extLst>
              <a:ext uri="{FF2B5EF4-FFF2-40B4-BE49-F238E27FC236}">
                <a16:creationId xmlns:a16="http://schemas.microsoft.com/office/drawing/2014/main" id="{98B07DE2-7E70-4429-9923-A9079BDEEFD6}"/>
              </a:ext>
            </a:extLst>
          </p:cNvPr>
          <p:cNvSpPr txBox="1"/>
          <p:nvPr/>
        </p:nvSpPr>
        <p:spPr>
          <a:xfrm>
            <a:off x="9817760" y="90433"/>
            <a:ext cx="2474088" cy="646331"/>
          </a:xfrm>
          <a:prstGeom prst="rect">
            <a:avLst/>
          </a:prstGeom>
          <a:noFill/>
        </p:spPr>
        <p:txBody>
          <a:bodyPr wrap="square" rtlCol="0">
            <a:spAutoFit/>
          </a:bodyPr>
          <a:lstStyle/>
          <a:p>
            <a:r>
              <a:rPr lang="en-US" sz="3600" b="1" dirty="0">
                <a:solidFill>
                  <a:schemeClr val="bg1"/>
                </a:solidFill>
              </a:rPr>
              <a:t>END-TIME</a:t>
            </a:r>
          </a:p>
        </p:txBody>
      </p:sp>
      <p:pic>
        <p:nvPicPr>
          <p:cNvPr id="13" name="Picture 2" descr="http://www.endtime.com/wp-content/uploads/four-beasts.png">
            <a:extLst>
              <a:ext uri="{FF2B5EF4-FFF2-40B4-BE49-F238E27FC236}">
                <a16:creationId xmlns:a16="http://schemas.microsoft.com/office/drawing/2014/main" id="{EBE391AF-9930-40DF-83C5-B0E75076005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06413" y="4106091"/>
            <a:ext cx="3587285" cy="2375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4" name="Straight Arrow Connector 23">
            <a:extLst>
              <a:ext uri="{FF2B5EF4-FFF2-40B4-BE49-F238E27FC236}">
                <a16:creationId xmlns:a16="http://schemas.microsoft.com/office/drawing/2014/main" id="{460E70A3-AC50-45E6-8890-F546DAB3C81B}"/>
              </a:ext>
            </a:extLst>
          </p:cNvPr>
          <p:cNvCxnSpPr>
            <a:cxnSpLocks/>
          </p:cNvCxnSpPr>
          <p:nvPr/>
        </p:nvCxnSpPr>
        <p:spPr>
          <a:xfrm>
            <a:off x="7620000" y="5562600"/>
            <a:ext cx="709650" cy="0"/>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6EDB654E-79F7-4971-A846-6313D6A037D8}"/>
              </a:ext>
            </a:extLst>
          </p:cNvPr>
          <p:cNvSpPr txBox="1"/>
          <p:nvPr/>
        </p:nvSpPr>
        <p:spPr>
          <a:xfrm>
            <a:off x="697857" y="917596"/>
            <a:ext cx="4940943" cy="1754326"/>
          </a:xfrm>
          <a:prstGeom prst="rect">
            <a:avLst/>
          </a:prstGeom>
          <a:noFill/>
        </p:spPr>
        <p:txBody>
          <a:bodyPr wrap="square" rtlCol="0">
            <a:spAutoFit/>
          </a:bodyPr>
          <a:lstStyle/>
          <a:p>
            <a:pPr algn="r"/>
            <a:r>
              <a:rPr lang="en-US" sz="3600" b="1" i="1" dirty="0">
                <a:solidFill>
                  <a:srgbClr val="FFFF00"/>
                </a:solidFill>
              </a:rPr>
              <a:t>IF</a:t>
            </a:r>
            <a:r>
              <a:rPr lang="en-US" sz="3600" b="1" dirty="0">
                <a:solidFill>
                  <a:srgbClr val="FFFF00"/>
                </a:solidFill>
              </a:rPr>
              <a:t> </a:t>
            </a:r>
            <a:r>
              <a:rPr lang="en-US" sz="3600" dirty="0">
                <a:solidFill>
                  <a:srgbClr val="FFC000"/>
                </a:solidFill>
              </a:rPr>
              <a:t>the </a:t>
            </a:r>
            <a:r>
              <a:rPr lang="en-US" sz="3600" b="1" dirty="0">
                <a:solidFill>
                  <a:srgbClr val="FFFF00"/>
                </a:solidFill>
              </a:rPr>
              <a:t>first three </a:t>
            </a:r>
            <a:r>
              <a:rPr lang="en-US" sz="3600" dirty="0">
                <a:solidFill>
                  <a:srgbClr val="FFC000"/>
                </a:solidFill>
              </a:rPr>
              <a:t>are </a:t>
            </a:r>
          </a:p>
          <a:p>
            <a:pPr algn="r"/>
            <a:r>
              <a:rPr lang="en-US" sz="3600" b="1" dirty="0">
                <a:solidFill>
                  <a:srgbClr val="FFFF00"/>
                </a:solidFill>
              </a:rPr>
              <a:t>“in the presence of” </a:t>
            </a:r>
            <a:r>
              <a:rPr lang="en-US" sz="3600" dirty="0">
                <a:solidFill>
                  <a:srgbClr val="FFC000"/>
                </a:solidFill>
              </a:rPr>
              <a:t>the </a:t>
            </a:r>
            <a:r>
              <a:rPr lang="en-US" sz="3600" b="1" i="1" dirty="0">
                <a:solidFill>
                  <a:srgbClr val="FFFF00"/>
                </a:solidFill>
              </a:rPr>
              <a:t>END-TIME</a:t>
            </a:r>
            <a:r>
              <a:rPr lang="en-US" sz="3600" dirty="0">
                <a:solidFill>
                  <a:srgbClr val="FFC000"/>
                </a:solidFill>
              </a:rPr>
              <a:t> beast</a:t>
            </a:r>
          </a:p>
        </p:txBody>
      </p:sp>
      <p:sp>
        <p:nvSpPr>
          <p:cNvPr id="27" name="TextBox 26">
            <a:extLst>
              <a:ext uri="{FF2B5EF4-FFF2-40B4-BE49-F238E27FC236}">
                <a16:creationId xmlns:a16="http://schemas.microsoft.com/office/drawing/2014/main" id="{084E5918-E25B-495A-ABC2-CCF0DB0B7523}"/>
              </a:ext>
            </a:extLst>
          </p:cNvPr>
          <p:cNvSpPr txBox="1"/>
          <p:nvPr/>
        </p:nvSpPr>
        <p:spPr>
          <a:xfrm>
            <a:off x="94514" y="3478597"/>
            <a:ext cx="11790645" cy="2862322"/>
          </a:xfrm>
          <a:prstGeom prst="rect">
            <a:avLst/>
          </a:prstGeom>
          <a:noFill/>
        </p:spPr>
        <p:txBody>
          <a:bodyPr wrap="square" rtlCol="0">
            <a:spAutoFit/>
          </a:bodyPr>
          <a:lstStyle/>
          <a:p>
            <a:pPr algn="r"/>
            <a:r>
              <a:rPr lang="en-US" sz="3600" b="1" dirty="0">
                <a:solidFill>
                  <a:srgbClr val="FFC000"/>
                </a:solidFill>
              </a:rPr>
              <a:t> Then the first three beasts are </a:t>
            </a:r>
          </a:p>
          <a:p>
            <a:r>
              <a:rPr lang="en-US" sz="3600" b="1" i="1" dirty="0">
                <a:solidFill>
                  <a:srgbClr val="FFFF00"/>
                </a:solidFill>
              </a:rPr>
              <a:t>                         CONTEMPORANEOUS </a:t>
            </a:r>
          </a:p>
          <a:p>
            <a:r>
              <a:rPr lang="en-US" sz="3600" b="1" i="1" dirty="0">
                <a:solidFill>
                  <a:srgbClr val="FFFF00"/>
                </a:solidFill>
              </a:rPr>
              <a:t>                          IN THE LATTER DAYS </a:t>
            </a:r>
          </a:p>
          <a:p>
            <a:r>
              <a:rPr lang="en-US" sz="3600" b="1" i="1" dirty="0">
                <a:solidFill>
                  <a:srgbClr val="FFFF00"/>
                </a:solidFill>
              </a:rPr>
              <a:t>                                                WITH</a:t>
            </a:r>
            <a:r>
              <a:rPr lang="en-US" sz="3600" b="1" dirty="0">
                <a:solidFill>
                  <a:schemeClr val="bg2">
                    <a:lumMod val="75000"/>
                  </a:schemeClr>
                </a:solidFill>
              </a:rPr>
              <a:t> </a:t>
            </a:r>
            <a:endParaRPr lang="en-US" sz="3600" b="1" dirty="0">
              <a:solidFill>
                <a:srgbClr val="FFC000"/>
              </a:solidFill>
            </a:endParaRPr>
          </a:p>
          <a:p>
            <a:r>
              <a:rPr lang="en-US" sz="3600" b="1" dirty="0">
                <a:solidFill>
                  <a:srgbClr val="FFC000"/>
                </a:solidFill>
              </a:rPr>
              <a:t>                           </a:t>
            </a:r>
            <a:r>
              <a:rPr lang="en-US" sz="3600" b="1" dirty="0">
                <a:solidFill>
                  <a:srgbClr val="FFFF00"/>
                </a:solidFill>
              </a:rPr>
              <a:t>THE FOURTH BEAST</a:t>
            </a:r>
          </a:p>
        </p:txBody>
      </p:sp>
      <p:cxnSp>
        <p:nvCxnSpPr>
          <p:cNvPr id="6" name="Straight Connector 5">
            <a:extLst>
              <a:ext uri="{FF2B5EF4-FFF2-40B4-BE49-F238E27FC236}">
                <a16:creationId xmlns:a16="http://schemas.microsoft.com/office/drawing/2014/main" id="{B8B39009-650C-42C2-AD45-DC4F82C81604}"/>
              </a:ext>
            </a:extLst>
          </p:cNvPr>
          <p:cNvCxnSpPr/>
          <p:nvPr/>
        </p:nvCxnSpPr>
        <p:spPr>
          <a:xfrm>
            <a:off x="3048000" y="4222252"/>
            <a:ext cx="914400" cy="914400"/>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CE43CF2-ED2E-459E-BC5C-9BFE51944854}"/>
              </a:ext>
            </a:extLst>
          </p:cNvPr>
          <p:cNvCxnSpPr>
            <a:cxnSpLocks/>
          </p:cNvCxnSpPr>
          <p:nvPr/>
        </p:nvCxnSpPr>
        <p:spPr>
          <a:xfrm>
            <a:off x="2578147" y="3658020"/>
            <a:ext cx="469853"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007ACED9-6298-44E2-AA79-0818EE0932E9}"/>
              </a:ext>
            </a:extLst>
          </p:cNvPr>
          <p:cNvCxnSpPr>
            <a:cxnSpLocks/>
          </p:cNvCxnSpPr>
          <p:nvPr/>
        </p:nvCxnSpPr>
        <p:spPr>
          <a:xfrm>
            <a:off x="2819400" y="3478597"/>
            <a:ext cx="0" cy="652927"/>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4" name="Rectangle: Rounded Corners 3">
            <a:extLst>
              <a:ext uri="{FF2B5EF4-FFF2-40B4-BE49-F238E27FC236}">
                <a16:creationId xmlns:a16="http://schemas.microsoft.com/office/drawing/2014/main" id="{E8FA595F-E8C7-4299-8338-052F2166410C}"/>
              </a:ext>
            </a:extLst>
          </p:cNvPr>
          <p:cNvSpPr/>
          <p:nvPr/>
        </p:nvSpPr>
        <p:spPr>
          <a:xfrm>
            <a:off x="8454057" y="4081385"/>
            <a:ext cx="3737944" cy="2471779"/>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93466878"/>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1"/>
          <p:cNvSpPr>
            <a:spLocks noChangeArrowheads="1"/>
          </p:cNvSpPr>
          <p:nvPr/>
        </p:nvSpPr>
        <p:spPr bwMode="auto">
          <a:xfrm>
            <a:off x="419100" y="467266"/>
            <a:ext cx="1135380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400" dirty="0">
                <a:solidFill>
                  <a:srgbClr val="FFC000"/>
                </a:solidFill>
              </a:rPr>
              <a:t>OK, let’s get to the crux of the matter. Here is our scripture verse again in </a:t>
            </a:r>
            <a:r>
              <a:rPr lang="en-US" altLang="en-US" sz="5400" dirty="0">
                <a:solidFill>
                  <a:schemeClr val="bg1"/>
                </a:solidFill>
              </a:rPr>
              <a:t>Daniel 7:7. </a:t>
            </a:r>
          </a:p>
          <a:p>
            <a:pPr algn="ctr" eaLnBrk="1" hangingPunct="1">
              <a:spcBef>
                <a:spcPct val="0"/>
              </a:spcBef>
              <a:buFontTx/>
              <a:buNone/>
            </a:pPr>
            <a:r>
              <a:rPr lang="en-US" altLang="en-US" sz="5400" dirty="0">
                <a:solidFill>
                  <a:srgbClr val="FFC000"/>
                </a:solidFill>
              </a:rPr>
              <a:t>We see that the first three beasts </a:t>
            </a:r>
          </a:p>
          <a:p>
            <a:pPr algn="ctr" eaLnBrk="1" hangingPunct="1">
              <a:spcBef>
                <a:spcPct val="0"/>
              </a:spcBef>
              <a:buFontTx/>
              <a:buNone/>
            </a:pPr>
            <a:r>
              <a:rPr lang="en-US" altLang="en-US" sz="5400" dirty="0">
                <a:solidFill>
                  <a:srgbClr val="FFC000"/>
                </a:solidFill>
              </a:rPr>
              <a:t>were </a:t>
            </a:r>
            <a:r>
              <a:rPr lang="en-US" altLang="en-US" sz="5400" b="1" i="1" dirty="0">
                <a:solidFill>
                  <a:srgbClr val="FFFF00"/>
                </a:solidFill>
              </a:rPr>
              <a:t>“before” </a:t>
            </a:r>
            <a:r>
              <a:rPr lang="en-US" altLang="en-US" sz="5400" dirty="0">
                <a:solidFill>
                  <a:srgbClr val="FFC000"/>
                </a:solidFill>
              </a:rPr>
              <a:t>the fourth beast.</a:t>
            </a:r>
          </a:p>
          <a:p>
            <a:pPr algn="ctr" eaLnBrk="1" hangingPunct="1">
              <a:spcBef>
                <a:spcPct val="0"/>
              </a:spcBef>
              <a:buFontTx/>
              <a:buNone/>
            </a:pPr>
            <a:r>
              <a:rPr lang="en-US" altLang="en-US" sz="5400" dirty="0">
                <a:solidFill>
                  <a:srgbClr val="FFC000"/>
                </a:solidFill>
              </a:rPr>
              <a:t>What does the word </a:t>
            </a:r>
            <a:r>
              <a:rPr lang="en-US" altLang="en-US" sz="5400" b="1" i="1" dirty="0">
                <a:solidFill>
                  <a:srgbClr val="FFFF00"/>
                </a:solidFill>
              </a:rPr>
              <a:t>“before” </a:t>
            </a:r>
            <a:r>
              <a:rPr lang="en-US" altLang="en-US" sz="5400" dirty="0">
                <a:solidFill>
                  <a:srgbClr val="FFC000"/>
                </a:solidFill>
              </a:rPr>
              <a:t>mean? And how can we find out? </a:t>
            </a:r>
          </a:p>
        </p:txBody>
      </p:sp>
    </p:spTree>
    <p:extLst>
      <p:ext uri="{BB962C8B-B14F-4D97-AF65-F5344CB8AC3E}">
        <p14:creationId xmlns:p14="http://schemas.microsoft.com/office/powerpoint/2010/main" val="2320277594"/>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2900" y="1074509"/>
            <a:ext cx="11506200" cy="4708981"/>
          </a:xfrm>
          <a:prstGeom prst="rect">
            <a:avLst/>
          </a:prstGeom>
          <a:solidFill>
            <a:schemeClr val="tx2">
              <a:lumMod val="50000"/>
            </a:schemeClr>
          </a:solidFill>
        </p:spPr>
        <p:txBody>
          <a:bodyPr wrap="square">
            <a:spAutoFit/>
          </a:bodyPr>
          <a:lstStyle/>
          <a:p>
            <a:pPr algn="ctr">
              <a:defRPr/>
            </a:pPr>
            <a:r>
              <a:rPr lang="en-US" sz="6000" i="1" dirty="0">
                <a:solidFill>
                  <a:schemeClr val="bg1"/>
                </a:solidFill>
              </a:rPr>
              <a:t>Dan. 7:7 </a:t>
            </a:r>
          </a:p>
          <a:p>
            <a:pPr algn="ctr">
              <a:defRPr/>
            </a:pPr>
            <a:r>
              <a:rPr lang="en-US" sz="6000" i="1" dirty="0">
                <a:solidFill>
                  <a:srgbClr val="FFC000"/>
                </a:solidFill>
              </a:rPr>
              <a:t>”The </a:t>
            </a:r>
            <a:r>
              <a:rPr lang="en-US" sz="6000" b="1" i="1" dirty="0">
                <a:solidFill>
                  <a:srgbClr val="FFC000"/>
                </a:solidFill>
              </a:rPr>
              <a:t>fourth beast </a:t>
            </a:r>
          </a:p>
          <a:p>
            <a:pPr algn="ctr">
              <a:defRPr/>
            </a:pPr>
            <a:r>
              <a:rPr lang="en-US" sz="6000" i="1" dirty="0">
                <a:solidFill>
                  <a:srgbClr val="FFC000"/>
                </a:solidFill>
              </a:rPr>
              <a:t>was </a:t>
            </a:r>
            <a:r>
              <a:rPr lang="en-US" sz="6000" dirty="0">
                <a:solidFill>
                  <a:srgbClr val="FFC000"/>
                </a:solidFill>
              </a:rPr>
              <a:t>diverse from all the </a:t>
            </a:r>
          </a:p>
          <a:p>
            <a:pPr algn="ctr">
              <a:defRPr/>
            </a:pPr>
            <a:r>
              <a:rPr lang="en-US" sz="6000" dirty="0">
                <a:solidFill>
                  <a:srgbClr val="FFC000"/>
                </a:solidFill>
              </a:rPr>
              <a:t>beasts that were  </a:t>
            </a:r>
            <a:r>
              <a:rPr lang="en-US" sz="6000" b="1" i="1" dirty="0">
                <a:solidFill>
                  <a:srgbClr val="FFFF00"/>
                </a:solidFill>
              </a:rPr>
              <a:t>before</a:t>
            </a:r>
            <a:r>
              <a:rPr lang="en-US" sz="6000" dirty="0">
                <a:solidFill>
                  <a:srgbClr val="FFC000"/>
                </a:solidFill>
              </a:rPr>
              <a:t> it; </a:t>
            </a:r>
          </a:p>
          <a:p>
            <a:pPr algn="ctr">
              <a:defRPr/>
            </a:pPr>
            <a:r>
              <a:rPr lang="en-US" sz="6000" dirty="0">
                <a:solidFill>
                  <a:srgbClr val="FFC000"/>
                </a:solidFill>
              </a:rPr>
              <a:t>and it had ten horns.”</a:t>
            </a:r>
          </a:p>
        </p:txBody>
      </p:sp>
    </p:spTree>
    <p:extLst>
      <p:ext uri="{BB962C8B-B14F-4D97-AF65-F5344CB8AC3E}">
        <p14:creationId xmlns:p14="http://schemas.microsoft.com/office/powerpoint/2010/main" val="3681253720"/>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1"/>
          <p:cNvSpPr>
            <a:spLocks noChangeArrowheads="1"/>
          </p:cNvSpPr>
          <p:nvPr/>
        </p:nvSpPr>
        <p:spPr bwMode="auto">
          <a:xfrm>
            <a:off x="571500" y="328767"/>
            <a:ext cx="11049000" cy="6200466"/>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800" dirty="0">
                <a:solidFill>
                  <a:srgbClr val="FFC000"/>
                </a:solidFill>
              </a:rPr>
              <a:t>At this point we open up the Brown, Driver, Briggs </a:t>
            </a:r>
            <a:r>
              <a:rPr lang="en-US" altLang="en-US" sz="4800" b="1" i="1" dirty="0">
                <a:solidFill>
                  <a:srgbClr val="FFFF00"/>
                </a:solidFill>
              </a:rPr>
              <a:t>Hebrew Lexicon</a:t>
            </a:r>
            <a:r>
              <a:rPr lang="en-US" altLang="en-US" sz="4800" dirty="0">
                <a:solidFill>
                  <a:srgbClr val="FFC000"/>
                </a:solidFill>
              </a:rPr>
              <a:t>. Or we access this from the </a:t>
            </a:r>
            <a:r>
              <a:rPr lang="en-US" altLang="en-US" sz="4800" dirty="0">
                <a:solidFill>
                  <a:schemeClr val="bg1"/>
                </a:solidFill>
              </a:rPr>
              <a:t>Blue Letter Bible </a:t>
            </a:r>
            <a:r>
              <a:rPr lang="en-US" altLang="en-US" sz="4800" dirty="0">
                <a:solidFill>
                  <a:srgbClr val="FFC000"/>
                </a:solidFill>
              </a:rPr>
              <a:t>freely provided online or the </a:t>
            </a:r>
            <a:r>
              <a:rPr lang="en-US" altLang="en-US" sz="4800" dirty="0">
                <a:solidFill>
                  <a:schemeClr val="bg1"/>
                </a:solidFill>
              </a:rPr>
              <a:t>Bible Study Tools</a:t>
            </a:r>
            <a:r>
              <a:rPr lang="en-US" altLang="en-US" sz="4800" dirty="0">
                <a:solidFill>
                  <a:srgbClr val="FFC000"/>
                </a:solidFill>
              </a:rPr>
              <a:t> or other Internet resources. When we do our homework we discover that  the word </a:t>
            </a:r>
            <a:r>
              <a:rPr lang="en-US" altLang="en-US" sz="4800" b="1" i="1" dirty="0">
                <a:solidFill>
                  <a:srgbClr val="FFFF00"/>
                </a:solidFill>
              </a:rPr>
              <a:t>“before” </a:t>
            </a:r>
            <a:r>
              <a:rPr lang="en-US" altLang="en-US" sz="4800" dirty="0">
                <a:solidFill>
                  <a:srgbClr val="FFC000"/>
                </a:solidFill>
              </a:rPr>
              <a:t>in </a:t>
            </a:r>
            <a:r>
              <a:rPr lang="en-US" altLang="en-US" sz="4800" dirty="0">
                <a:solidFill>
                  <a:schemeClr val="bg1"/>
                </a:solidFill>
              </a:rPr>
              <a:t>Daniel 7:7 </a:t>
            </a:r>
            <a:r>
              <a:rPr lang="en-US" altLang="en-US" sz="4800" dirty="0">
                <a:solidFill>
                  <a:srgbClr val="FFC000"/>
                </a:solidFill>
              </a:rPr>
              <a:t>is </a:t>
            </a:r>
            <a:r>
              <a:rPr lang="en-US" altLang="en-US" sz="4800" b="1" dirty="0">
                <a:solidFill>
                  <a:srgbClr val="00B0F0"/>
                </a:solidFill>
              </a:rPr>
              <a:t>Strong’s H6925</a:t>
            </a:r>
            <a:r>
              <a:rPr lang="en-US" altLang="en-US" sz="4800" b="1" dirty="0">
                <a:solidFill>
                  <a:srgbClr val="FFC000"/>
                </a:solidFill>
              </a:rPr>
              <a:t>.</a:t>
            </a:r>
            <a:r>
              <a:rPr lang="en-US" altLang="en-US" sz="4800" dirty="0">
                <a:solidFill>
                  <a:srgbClr val="FFC000"/>
                </a:solidFill>
              </a:rPr>
              <a:t> </a:t>
            </a:r>
          </a:p>
          <a:p>
            <a:pPr algn="ctr" eaLnBrk="1" hangingPunct="1">
              <a:spcBef>
                <a:spcPct val="0"/>
              </a:spcBef>
              <a:buFontTx/>
              <a:buNone/>
            </a:pPr>
            <a:r>
              <a:rPr lang="en-US" altLang="en-US" sz="4800" dirty="0">
                <a:solidFill>
                  <a:srgbClr val="FFC000"/>
                </a:solidFill>
              </a:rPr>
              <a:t>It is the </a:t>
            </a:r>
            <a:r>
              <a:rPr lang="en-US" altLang="en-US" sz="4800" b="1" i="1" dirty="0">
                <a:solidFill>
                  <a:srgbClr val="FFC000"/>
                </a:solidFill>
              </a:rPr>
              <a:t>Aramaic</a:t>
            </a:r>
            <a:r>
              <a:rPr lang="en-US" altLang="en-US" sz="4800" dirty="0">
                <a:solidFill>
                  <a:srgbClr val="FFC000"/>
                </a:solidFill>
              </a:rPr>
              <a:t> </a:t>
            </a:r>
            <a:r>
              <a:rPr lang="en-US" altLang="en-US" sz="4800" b="1" i="1" dirty="0">
                <a:solidFill>
                  <a:srgbClr val="FFC000"/>
                </a:solidFill>
              </a:rPr>
              <a:t>word </a:t>
            </a:r>
            <a:r>
              <a:rPr lang="en-US" altLang="en-US" sz="6000" b="1" i="1" dirty="0">
                <a:solidFill>
                  <a:srgbClr val="FFFF00"/>
                </a:solidFill>
              </a:rPr>
              <a:t>“</a:t>
            </a:r>
            <a:r>
              <a:rPr lang="en-US" altLang="en-US" sz="6000" b="1" i="1" dirty="0" err="1">
                <a:solidFill>
                  <a:srgbClr val="FFFF00"/>
                </a:solidFill>
              </a:rPr>
              <a:t>qodam</a:t>
            </a:r>
            <a:r>
              <a:rPr lang="en-US" altLang="en-US" sz="6000" b="1" i="1" dirty="0">
                <a:solidFill>
                  <a:srgbClr val="FFFF00"/>
                </a:solidFill>
              </a:rPr>
              <a:t>”.</a:t>
            </a:r>
            <a:r>
              <a:rPr lang="en-US" altLang="en-US" sz="6000" b="1" i="1" dirty="0">
                <a:solidFill>
                  <a:srgbClr val="FFC000"/>
                </a:solidFill>
              </a:rPr>
              <a:t> </a:t>
            </a:r>
          </a:p>
        </p:txBody>
      </p:sp>
    </p:spTree>
    <p:extLst>
      <p:ext uri="{BB962C8B-B14F-4D97-AF65-F5344CB8AC3E}">
        <p14:creationId xmlns:p14="http://schemas.microsoft.com/office/powerpoint/2010/main" val="3912093824"/>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4344"/>
            <a:ext cx="12191999"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val 1"/>
          <p:cNvSpPr/>
          <p:nvPr/>
        </p:nvSpPr>
        <p:spPr>
          <a:xfrm>
            <a:off x="8839200" y="4038600"/>
            <a:ext cx="1676400" cy="655749"/>
          </a:xfrm>
          <a:prstGeom prst="ellipse">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2209800" y="4190999"/>
            <a:ext cx="1295400" cy="655749"/>
          </a:xfrm>
          <a:prstGeom prst="ellipse">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p:cNvCxnSpPr>
            <a:cxnSpLocks/>
          </p:cNvCxnSpPr>
          <p:nvPr/>
        </p:nvCxnSpPr>
        <p:spPr>
          <a:xfrm flipV="1">
            <a:off x="3390899" y="4366474"/>
            <a:ext cx="5753101" cy="1"/>
          </a:xfrm>
          <a:prstGeom prst="straightConnector1">
            <a:avLst/>
          </a:prstGeom>
          <a:ln w="47625">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4077941"/>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1"/>
          <p:cNvSpPr>
            <a:spLocks noChangeArrowheads="1"/>
          </p:cNvSpPr>
          <p:nvPr/>
        </p:nvSpPr>
        <p:spPr bwMode="auto">
          <a:xfrm>
            <a:off x="228600" y="174879"/>
            <a:ext cx="11734800" cy="6508242"/>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200" dirty="0">
                <a:solidFill>
                  <a:srgbClr val="FFC000"/>
                </a:solidFill>
              </a:rPr>
              <a:t>As we see here in the Lexicon the Aramaic word </a:t>
            </a:r>
            <a:r>
              <a:rPr lang="en-US" altLang="en-US" sz="5200" b="1" i="1" dirty="0">
                <a:solidFill>
                  <a:srgbClr val="FFFF00"/>
                </a:solidFill>
              </a:rPr>
              <a:t>“</a:t>
            </a:r>
            <a:r>
              <a:rPr lang="en-US" altLang="en-US" sz="5200" b="1" i="1" dirty="0" err="1">
                <a:solidFill>
                  <a:srgbClr val="FFFF00"/>
                </a:solidFill>
              </a:rPr>
              <a:t>qodam</a:t>
            </a:r>
            <a:r>
              <a:rPr lang="en-US" altLang="en-US" sz="5200" b="1" i="1" dirty="0">
                <a:solidFill>
                  <a:srgbClr val="FFFF00"/>
                </a:solidFill>
              </a:rPr>
              <a:t>”</a:t>
            </a:r>
            <a:r>
              <a:rPr lang="en-US" altLang="en-US" sz="5200" b="1" i="1" dirty="0">
                <a:solidFill>
                  <a:srgbClr val="FFC000"/>
                </a:solidFill>
              </a:rPr>
              <a:t>, </a:t>
            </a:r>
            <a:r>
              <a:rPr lang="en-US" altLang="en-US" sz="5200" dirty="0">
                <a:solidFill>
                  <a:srgbClr val="FF0000"/>
                </a:solidFill>
              </a:rPr>
              <a:t>Strong’s H6925</a:t>
            </a:r>
            <a:r>
              <a:rPr lang="en-US" altLang="en-US" sz="5200" dirty="0">
                <a:solidFill>
                  <a:srgbClr val="FFC000"/>
                </a:solidFill>
              </a:rPr>
              <a:t>, which has been translated ambiguously as </a:t>
            </a:r>
            <a:r>
              <a:rPr lang="en-US" altLang="en-US" sz="5200" b="1" i="1" dirty="0">
                <a:solidFill>
                  <a:srgbClr val="FFFF00"/>
                </a:solidFill>
              </a:rPr>
              <a:t>“before” </a:t>
            </a:r>
            <a:r>
              <a:rPr lang="en-US" altLang="en-US" sz="5200" dirty="0">
                <a:solidFill>
                  <a:srgbClr val="FFC000"/>
                </a:solidFill>
              </a:rPr>
              <a:t>actually has a very specific meaning. </a:t>
            </a:r>
          </a:p>
          <a:p>
            <a:pPr algn="ctr" eaLnBrk="1" hangingPunct="1">
              <a:spcBef>
                <a:spcPct val="0"/>
              </a:spcBef>
              <a:buFontTx/>
              <a:buNone/>
            </a:pPr>
            <a:r>
              <a:rPr lang="en-US" altLang="en-US" sz="5200" dirty="0">
                <a:solidFill>
                  <a:srgbClr val="FFC000"/>
                </a:solidFill>
              </a:rPr>
              <a:t>The word </a:t>
            </a:r>
            <a:r>
              <a:rPr lang="en-US" altLang="en-US" sz="5200" b="1" i="1" dirty="0">
                <a:solidFill>
                  <a:srgbClr val="FFFF00"/>
                </a:solidFill>
              </a:rPr>
              <a:t>“</a:t>
            </a:r>
            <a:r>
              <a:rPr lang="en-US" altLang="en-US" sz="5200" b="1" i="1" dirty="0" err="1">
                <a:solidFill>
                  <a:srgbClr val="FFFF00"/>
                </a:solidFill>
              </a:rPr>
              <a:t>qodam</a:t>
            </a:r>
            <a:r>
              <a:rPr lang="en-US" altLang="en-US" sz="5200" b="1" i="1" dirty="0">
                <a:solidFill>
                  <a:srgbClr val="FFFF00"/>
                </a:solidFill>
              </a:rPr>
              <a:t>”</a:t>
            </a:r>
            <a:r>
              <a:rPr lang="en-US" altLang="en-US" sz="5200" b="1" i="1" dirty="0">
                <a:solidFill>
                  <a:srgbClr val="FFC000"/>
                </a:solidFill>
              </a:rPr>
              <a:t>, </a:t>
            </a:r>
            <a:r>
              <a:rPr lang="en-US" altLang="en-US" sz="5200" dirty="0">
                <a:solidFill>
                  <a:srgbClr val="FFC000"/>
                </a:solidFill>
              </a:rPr>
              <a:t>means </a:t>
            </a:r>
          </a:p>
          <a:p>
            <a:pPr algn="ctr" eaLnBrk="1" hangingPunct="1">
              <a:spcBef>
                <a:spcPct val="0"/>
              </a:spcBef>
              <a:buNone/>
            </a:pPr>
            <a:r>
              <a:rPr lang="en-US" altLang="en-US" sz="5200" b="1" i="1" dirty="0">
                <a:solidFill>
                  <a:srgbClr val="FFFF00"/>
                </a:solidFill>
              </a:rPr>
              <a:t>”in front of” </a:t>
            </a:r>
            <a:r>
              <a:rPr lang="en-US" altLang="en-US" sz="5200" dirty="0">
                <a:solidFill>
                  <a:srgbClr val="FFC000"/>
                </a:solidFill>
              </a:rPr>
              <a:t>or</a:t>
            </a:r>
            <a:r>
              <a:rPr lang="en-US" altLang="en-US" sz="5200" dirty="0">
                <a:solidFill>
                  <a:srgbClr val="FFFF00"/>
                </a:solidFill>
              </a:rPr>
              <a:t> </a:t>
            </a:r>
            <a:r>
              <a:rPr lang="en-US" altLang="en-US" sz="5200" b="1" i="1" dirty="0">
                <a:solidFill>
                  <a:srgbClr val="FFFF00"/>
                </a:solidFill>
              </a:rPr>
              <a:t>“in the presence of”</a:t>
            </a:r>
            <a:r>
              <a:rPr lang="en-US" altLang="en-US" sz="5200" b="1" i="1" dirty="0">
                <a:solidFill>
                  <a:srgbClr val="FFC000"/>
                </a:solidFill>
              </a:rPr>
              <a:t>. </a:t>
            </a:r>
          </a:p>
          <a:p>
            <a:pPr algn="ctr" eaLnBrk="1" hangingPunct="1">
              <a:spcBef>
                <a:spcPct val="0"/>
              </a:spcBef>
              <a:buFontTx/>
              <a:buNone/>
            </a:pPr>
            <a:r>
              <a:rPr lang="en-US" altLang="en-US" sz="5200" dirty="0">
                <a:solidFill>
                  <a:srgbClr val="FFC000"/>
                </a:solidFill>
              </a:rPr>
              <a:t>It very definitely </a:t>
            </a:r>
            <a:r>
              <a:rPr lang="en-US" altLang="en-US" sz="5200" u="sng" dirty="0">
                <a:solidFill>
                  <a:srgbClr val="FFC000"/>
                </a:solidFill>
              </a:rPr>
              <a:t>does </a:t>
            </a:r>
            <a:r>
              <a:rPr lang="en-US" altLang="en-US" sz="5200" b="1" i="1" u="sng" dirty="0">
                <a:solidFill>
                  <a:srgbClr val="FFC000"/>
                </a:solidFill>
              </a:rPr>
              <a:t>NOT</a:t>
            </a:r>
            <a:r>
              <a:rPr lang="en-US" altLang="en-US" sz="5200" u="sng" dirty="0">
                <a:solidFill>
                  <a:srgbClr val="FFC000"/>
                </a:solidFill>
              </a:rPr>
              <a:t> mean </a:t>
            </a:r>
          </a:p>
          <a:p>
            <a:pPr algn="ctr" eaLnBrk="1" hangingPunct="1">
              <a:spcBef>
                <a:spcPct val="0"/>
              </a:spcBef>
              <a:buFontTx/>
              <a:buNone/>
            </a:pPr>
            <a:r>
              <a:rPr lang="en-US" altLang="en-US" sz="5200" b="1" i="1" u="sng" dirty="0">
                <a:solidFill>
                  <a:schemeClr val="bg1">
                    <a:lumMod val="65000"/>
                  </a:schemeClr>
                </a:solidFill>
              </a:rPr>
              <a:t>“preceding in time”!</a:t>
            </a:r>
            <a:endParaRPr lang="en-US" altLang="en-US" sz="5200" u="sng" dirty="0">
              <a:solidFill>
                <a:schemeClr val="bg1">
                  <a:lumMod val="65000"/>
                </a:schemeClr>
              </a:solidFill>
            </a:endParaRPr>
          </a:p>
        </p:txBody>
      </p:sp>
    </p:spTree>
    <p:extLst>
      <p:ext uri="{BB962C8B-B14F-4D97-AF65-F5344CB8AC3E}">
        <p14:creationId xmlns:p14="http://schemas.microsoft.com/office/powerpoint/2010/main" val="2628299388"/>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Gavin\Desktop\IMG_148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p:cNvSpPr/>
          <p:nvPr/>
        </p:nvSpPr>
        <p:spPr>
          <a:xfrm>
            <a:off x="1304926" y="1866899"/>
            <a:ext cx="1285874" cy="6096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1304926" y="3810000"/>
            <a:ext cx="1200150" cy="6096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590800" y="1866899"/>
            <a:ext cx="1600200" cy="647701"/>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1676400" y="4495800"/>
            <a:ext cx="1447800" cy="6096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a:off x="4724400" y="2209800"/>
            <a:ext cx="1143000" cy="2667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cxnSpLocks/>
          </p:cNvCxnSpPr>
          <p:nvPr/>
        </p:nvCxnSpPr>
        <p:spPr>
          <a:xfrm>
            <a:off x="3048000" y="4925943"/>
            <a:ext cx="1914526"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019801" y="2209799"/>
            <a:ext cx="3090911" cy="707886"/>
          </a:xfrm>
          <a:prstGeom prst="rect">
            <a:avLst/>
          </a:prstGeom>
          <a:solidFill>
            <a:schemeClr val="accent4">
              <a:lumMod val="20000"/>
              <a:lumOff val="80000"/>
            </a:schemeClr>
          </a:solidFill>
        </p:spPr>
        <p:txBody>
          <a:bodyPr wrap="none" rtlCol="0">
            <a:spAutoFit/>
          </a:bodyPr>
          <a:lstStyle/>
          <a:p>
            <a:r>
              <a:rPr lang="en-US" sz="4000" b="1" i="1" dirty="0"/>
              <a:t>“in front of”</a:t>
            </a:r>
          </a:p>
        </p:txBody>
      </p:sp>
      <p:sp>
        <p:nvSpPr>
          <p:cNvPr id="15" name="TextBox 14"/>
          <p:cNvSpPr txBox="1"/>
          <p:nvPr/>
        </p:nvSpPr>
        <p:spPr>
          <a:xfrm>
            <a:off x="4962526" y="4572000"/>
            <a:ext cx="5229317" cy="707886"/>
          </a:xfrm>
          <a:prstGeom prst="rect">
            <a:avLst/>
          </a:prstGeom>
          <a:solidFill>
            <a:schemeClr val="accent4">
              <a:lumMod val="20000"/>
              <a:lumOff val="80000"/>
            </a:schemeClr>
          </a:solidFill>
        </p:spPr>
        <p:txBody>
          <a:bodyPr wrap="none" rtlCol="0">
            <a:spAutoFit/>
          </a:bodyPr>
          <a:lstStyle/>
          <a:p>
            <a:r>
              <a:rPr lang="en-US" sz="4000" b="1" i="1" dirty="0"/>
              <a:t>“in the presence of”</a:t>
            </a:r>
          </a:p>
        </p:txBody>
      </p:sp>
    </p:spTree>
    <p:extLst>
      <p:ext uri="{BB962C8B-B14F-4D97-AF65-F5344CB8AC3E}">
        <p14:creationId xmlns:p14="http://schemas.microsoft.com/office/powerpoint/2010/main" val="1084650614"/>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1"/>
          <p:cNvSpPr>
            <a:spLocks noChangeArrowheads="1"/>
          </p:cNvSpPr>
          <p:nvPr/>
        </p:nvSpPr>
        <p:spPr bwMode="auto">
          <a:xfrm>
            <a:off x="528637" y="421100"/>
            <a:ext cx="11134725" cy="6015800"/>
          </a:xfrm>
          <a:prstGeom prst="rect">
            <a:avLst/>
          </a:prstGeom>
          <a:solidFill>
            <a:schemeClr val="tx2">
              <a:lumMod val="50000"/>
            </a:schemeClr>
          </a:solidFill>
          <a:ln>
            <a:solidFill>
              <a:schemeClr val="accent1">
                <a:shade val="50000"/>
              </a:schemeClr>
            </a:solid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800" dirty="0">
                <a:solidFill>
                  <a:srgbClr val="FFC000"/>
                </a:solidFill>
              </a:rPr>
              <a:t>How is the word </a:t>
            </a:r>
            <a:r>
              <a:rPr lang="en-US" altLang="en-US" sz="4800" b="1" i="1" dirty="0">
                <a:solidFill>
                  <a:srgbClr val="FFFF00"/>
                </a:solidFill>
              </a:rPr>
              <a:t>“</a:t>
            </a:r>
            <a:r>
              <a:rPr lang="en-US" altLang="en-US" sz="4800" b="1" i="1" dirty="0" err="1">
                <a:solidFill>
                  <a:srgbClr val="FFFF00"/>
                </a:solidFill>
              </a:rPr>
              <a:t>qodam</a:t>
            </a:r>
            <a:r>
              <a:rPr lang="en-US" altLang="en-US" sz="4800" b="1" i="1" dirty="0">
                <a:solidFill>
                  <a:srgbClr val="FFFF00"/>
                </a:solidFill>
              </a:rPr>
              <a:t>” </a:t>
            </a:r>
            <a:r>
              <a:rPr lang="en-US" altLang="en-US" sz="4800" dirty="0">
                <a:solidFill>
                  <a:srgbClr val="FFC000"/>
                </a:solidFill>
              </a:rPr>
              <a:t>used in other places where the Aramaic is to be found in the Bible, namely </a:t>
            </a:r>
            <a:r>
              <a:rPr lang="en-US" altLang="en-US" sz="4800" dirty="0">
                <a:solidFill>
                  <a:schemeClr val="bg1"/>
                </a:solidFill>
              </a:rPr>
              <a:t>Daniel</a:t>
            </a:r>
            <a:r>
              <a:rPr lang="en-US" altLang="en-US" sz="4800" dirty="0">
                <a:solidFill>
                  <a:srgbClr val="FFC000"/>
                </a:solidFill>
              </a:rPr>
              <a:t> and </a:t>
            </a:r>
            <a:r>
              <a:rPr lang="en-US" altLang="en-US" sz="4800" dirty="0">
                <a:solidFill>
                  <a:schemeClr val="bg1"/>
                </a:solidFill>
              </a:rPr>
              <a:t>Ezra</a:t>
            </a:r>
            <a:r>
              <a:rPr lang="en-US" altLang="en-US" sz="4800" dirty="0">
                <a:solidFill>
                  <a:srgbClr val="FFC000"/>
                </a:solidFill>
              </a:rPr>
              <a:t>? Here in </a:t>
            </a:r>
            <a:r>
              <a:rPr lang="en-US" altLang="en-US" sz="4800" dirty="0">
                <a:solidFill>
                  <a:schemeClr val="bg1"/>
                </a:solidFill>
              </a:rPr>
              <a:t>Daniel 2:25</a:t>
            </a:r>
            <a:r>
              <a:rPr lang="en-US" altLang="en-US" sz="4800" dirty="0">
                <a:solidFill>
                  <a:srgbClr val="FFC000"/>
                </a:solidFill>
              </a:rPr>
              <a:t> we see that the prophet Daniel went </a:t>
            </a:r>
            <a:r>
              <a:rPr lang="en-US" altLang="en-US" sz="4800" b="1" i="1" dirty="0">
                <a:solidFill>
                  <a:srgbClr val="FFFF00"/>
                </a:solidFill>
              </a:rPr>
              <a:t>“before” </a:t>
            </a:r>
            <a:r>
              <a:rPr lang="en-US" altLang="en-US" sz="4800" dirty="0">
                <a:solidFill>
                  <a:srgbClr val="FFC000"/>
                </a:solidFill>
              </a:rPr>
              <a:t>the king. The word </a:t>
            </a:r>
            <a:r>
              <a:rPr lang="en-US" altLang="en-US" sz="4800" b="1" i="1" dirty="0">
                <a:solidFill>
                  <a:srgbClr val="FFFF00"/>
                </a:solidFill>
              </a:rPr>
              <a:t>“before”</a:t>
            </a:r>
            <a:r>
              <a:rPr lang="en-US" altLang="en-US" sz="4800" dirty="0">
                <a:solidFill>
                  <a:srgbClr val="FFC000"/>
                </a:solidFill>
              </a:rPr>
              <a:t> turns out to be the Aramaic word </a:t>
            </a:r>
            <a:r>
              <a:rPr lang="en-US" altLang="en-US" sz="4800" b="1" i="1" dirty="0">
                <a:solidFill>
                  <a:srgbClr val="FFFF00"/>
                </a:solidFill>
              </a:rPr>
              <a:t>“</a:t>
            </a:r>
            <a:r>
              <a:rPr lang="en-US" altLang="en-US" sz="4800" b="1" i="1" dirty="0" err="1">
                <a:solidFill>
                  <a:srgbClr val="FFFF00"/>
                </a:solidFill>
              </a:rPr>
              <a:t>qodam</a:t>
            </a:r>
            <a:r>
              <a:rPr lang="en-US" altLang="en-US" sz="4800" b="1" i="1" dirty="0">
                <a:solidFill>
                  <a:srgbClr val="FFFF00"/>
                </a:solidFill>
              </a:rPr>
              <a:t>”</a:t>
            </a:r>
            <a:r>
              <a:rPr lang="en-US" altLang="en-US" sz="4800" dirty="0">
                <a:solidFill>
                  <a:srgbClr val="FFC000"/>
                </a:solidFill>
              </a:rPr>
              <a:t>. This clearly conveys the meaning that </a:t>
            </a:r>
          </a:p>
          <a:p>
            <a:pPr algn="ctr" eaLnBrk="1" hangingPunct="1">
              <a:spcBef>
                <a:spcPct val="0"/>
              </a:spcBef>
              <a:buFontTx/>
              <a:buNone/>
            </a:pPr>
            <a:r>
              <a:rPr lang="en-US" altLang="en-US" sz="4800" dirty="0">
                <a:solidFill>
                  <a:srgbClr val="FFC000"/>
                </a:solidFill>
              </a:rPr>
              <a:t>Daniel was </a:t>
            </a:r>
            <a:r>
              <a:rPr lang="en-US" altLang="en-US" sz="4800" b="1" i="1" dirty="0">
                <a:solidFill>
                  <a:srgbClr val="FFFF00"/>
                </a:solidFill>
              </a:rPr>
              <a:t>”in the presence of” </a:t>
            </a:r>
            <a:r>
              <a:rPr lang="en-US" altLang="en-US" sz="4800" dirty="0">
                <a:solidFill>
                  <a:srgbClr val="FFC000"/>
                </a:solidFill>
              </a:rPr>
              <a:t>the king. </a:t>
            </a:r>
          </a:p>
        </p:txBody>
      </p:sp>
    </p:spTree>
    <p:extLst>
      <p:ext uri="{BB962C8B-B14F-4D97-AF65-F5344CB8AC3E}">
        <p14:creationId xmlns:p14="http://schemas.microsoft.com/office/powerpoint/2010/main" val="33413450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22" name="Picture 2" descr="http://metabunk.org/sk/skitched-20130827-05102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0"/>
            <a:ext cx="10287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952500" y="5842341"/>
            <a:ext cx="10287000" cy="1015659"/>
          </a:xfrm>
          <a:prstGeom prst="rect">
            <a:avLst/>
          </a:prstGeom>
          <a:solidFill>
            <a:schemeClr val="tx2">
              <a:lumMod val="50000"/>
            </a:schemeClr>
          </a:solidFill>
        </p:spPr>
        <p:txBody>
          <a:bodyPr wrap="square" lIns="91436" tIns="45718" rIns="91436" bIns="45718" rtlCol="0">
            <a:spAutoFit/>
          </a:bodyPr>
          <a:lstStyle/>
          <a:p>
            <a:pPr algn="ctr"/>
            <a:r>
              <a:rPr lang="en-US" sz="6000" dirty="0">
                <a:solidFill>
                  <a:srgbClr val="D2401E"/>
                </a:solidFill>
              </a:rPr>
              <a:t>Air traffic across the world</a:t>
            </a:r>
          </a:p>
        </p:txBody>
      </p:sp>
    </p:spTree>
    <p:extLst>
      <p:ext uri="{BB962C8B-B14F-4D97-AF65-F5344CB8AC3E}">
        <p14:creationId xmlns:p14="http://schemas.microsoft.com/office/powerpoint/2010/main" val="3159881140"/>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1"/>
          <p:cNvSpPr>
            <a:spLocks noChangeArrowheads="1"/>
          </p:cNvSpPr>
          <p:nvPr/>
        </p:nvSpPr>
        <p:spPr bwMode="auto">
          <a:xfrm>
            <a:off x="609600" y="304801"/>
            <a:ext cx="5338829" cy="3615143"/>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400" dirty="0">
                <a:solidFill>
                  <a:srgbClr val="FFC000"/>
                </a:solidFill>
              </a:rPr>
              <a:t>In </a:t>
            </a:r>
            <a:r>
              <a:rPr lang="en-US" altLang="en-US" sz="4400" dirty="0">
                <a:solidFill>
                  <a:schemeClr val="accent3">
                    <a:lumMod val="60000"/>
                    <a:lumOff val="40000"/>
                  </a:schemeClr>
                </a:solidFill>
              </a:rPr>
              <a:t>Daniel 2:25 </a:t>
            </a:r>
            <a:r>
              <a:rPr lang="en-US" altLang="en-US" sz="4400" dirty="0">
                <a:solidFill>
                  <a:srgbClr val="FFC000"/>
                </a:solidFill>
              </a:rPr>
              <a:t>we </a:t>
            </a:r>
          </a:p>
          <a:p>
            <a:pPr algn="ctr" eaLnBrk="1" hangingPunct="1">
              <a:spcBef>
                <a:spcPct val="0"/>
              </a:spcBef>
              <a:buFontTx/>
              <a:buNone/>
            </a:pPr>
            <a:r>
              <a:rPr lang="en-US" altLang="en-US" sz="4400" dirty="0">
                <a:solidFill>
                  <a:srgbClr val="FFC000"/>
                </a:solidFill>
              </a:rPr>
              <a:t>see that Daniel was </a:t>
            </a:r>
          </a:p>
          <a:p>
            <a:pPr algn="ctr" eaLnBrk="1" hangingPunct="1">
              <a:spcBef>
                <a:spcPct val="0"/>
              </a:spcBef>
              <a:buFontTx/>
              <a:buNone/>
            </a:pPr>
            <a:r>
              <a:rPr lang="en-US" altLang="en-US" sz="4800" dirty="0">
                <a:solidFill>
                  <a:schemeClr val="bg1"/>
                </a:solidFill>
              </a:rPr>
              <a:t>”</a:t>
            </a:r>
            <a:r>
              <a:rPr lang="en-US" altLang="en-US" sz="4800" dirty="0" err="1">
                <a:solidFill>
                  <a:schemeClr val="bg1"/>
                </a:solidFill>
              </a:rPr>
              <a:t>qodam</a:t>
            </a:r>
            <a:r>
              <a:rPr lang="en-US" altLang="en-US" sz="4800" dirty="0">
                <a:solidFill>
                  <a:schemeClr val="bg1"/>
                </a:solidFill>
              </a:rPr>
              <a:t>”, </a:t>
            </a:r>
            <a:r>
              <a:rPr lang="en-US" altLang="en-US" sz="4800" dirty="0">
                <a:solidFill>
                  <a:srgbClr val="FFC000"/>
                </a:solidFill>
              </a:rPr>
              <a:t>or</a:t>
            </a:r>
            <a:r>
              <a:rPr lang="en-US" altLang="en-US" sz="4800" dirty="0">
                <a:solidFill>
                  <a:schemeClr val="bg1"/>
                </a:solidFill>
              </a:rPr>
              <a:t> </a:t>
            </a:r>
            <a:r>
              <a:rPr lang="en-US" altLang="en-US" sz="4800" b="1" i="1" dirty="0">
                <a:solidFill>
                  <a:srgbClr val="FFFF00"/>
                </a:solidFill>
              </a:rPr>
              <a:t>“in </a:t>
            </a:r>
          </a:p>
          <a:p>
            <a:pPr algn="ctr" eaLnBrk="1" hangingPunct="1">
              <a:spcBef>
                <a:spcPct val="0"/>
              </a:spcBef>
              <a:buFontTx/>
              <a:buNone/>
            </a:pPr>
            <a:r>
              <a:rPr lang="en-US" altLang="en-US" sz="4800" b="1" i="1" dirty="0">
                <a:solidFill>
                  <a:srgbClr val="FFFF00"/>
                </a:solidFill>
              </a:rPr>
              <a:t>the presence of” </a:t>
            </a:r>
          </a:p>
          <a:p>
            <a:pPr algn="ctr" eaLnBrk="1" hangingPunct="1">
              <a:spcBef>
                <a:spcPct val="0"/>
              </a:spcBef>
              <a:buFontTx/>
              <a:buNone/>
            </a:pPr>
            <a:r>
              <a:rPr lang="en-US" altLang="en-US" sz="4400" dirty="0">
                <a:solidFill>
                  <a:srgbClr val="FFC000"/>
                </a:solidFill>
              </a:rPr>
              <a:t>the king.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5999" y="299433"/>
            <a:ext cx="5029200" cy="3615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28600" y="4191001"/>
            <a:ext cx="11506200" cy="2462213"/>
          </a:xfrm>
          <a:prstGeom prst="rect">
            <a:avLst/>
          </a:prstGeom>
          <a:solidFill>
            <a:schemeClr val="tx2">
              <a:lumMod val="50000"/>
            </a:schemeClr>
          </a:solidFill>
        </p:spPr>
        <p:txBody>
          <a:bodyPr wrap="square" rtlCol="0">
            <a:spAutoFit/>
          </a:bodyPr>
          <a:lstStyle/>
          <a:p>
            <a:pPr algn="ctr"/>
            <a:r>
              <a:rPr lang="en-US" sz="3800" baseline="30000" dirty="0">
                <a:solidFill>
                  <a:srgbClr val="FFC000"/>
                </a:solidFill>
              </a:rPr>
              <a:t>25 </a:t>
            </a:r>
            <a:r>
              <a:rPr lang="en-US" sz="3800" dirty="0">
                <a:solidFill>
                  <a:srgbClr val="FFC000"/>
                </a:solidFill>
              </a:rPr>
              <a:t>Then Arioch brought in Daniel </a:t>
            </a:r>
            <a:r>
              <a:rPr lang="en-US" altLang="en-US" sz="4000" dirty="0">
                <a:solidFill>
                  <a:schemeClr val="bg1"/>
                </a:solidFill>
              </a:rPr>
              <a:t>”</a:t>
            </a:r>
            <a:r>
              <a:rPr lang="en-US" altLang="en-US" sz="4000" dirty="0" err="1">
                <a:solidFill>
                  <a:schemeClr val="bg1"/>
                </a:solidFill>
              </a:rPr>
              <a:t>qodam</a:t>
            </a:r>
            <a:r>
              <a:rPr lang="en-US" altLang="en-US" sz="4000" dirty="0">
                <a:solidFill>
                  <a:schemeClr val="bg1"/>
                </a:solidFill>
              </a:rPr>
              <a:t>”, </a:t>
            </a:r>
            <a:r>
              <a:rPr lang="en-US" sz="3800" b="1" i="1" dirty="0">
                <a:solidFill>
                  <a:srgbClr val="FFFF00"/>
                </a:solidFill>
              </a:rPr>
              <a:t>before</a:t>
            </a:r>
            <a:r>
              <a:rPr lang="en-US" sz="3800" b="1" i="1" dirty="0">
                <a:solidFill>
                  <a:srgbClr val="FFC000"/>
                </a:solidFill>
              </a:rPr>
              <a:t> </a:t>
            </a:r>
            <a:r>
              <a:rPr lang="en-US" sz="3800" dirty="0">
                <a:solidFill>
                  <a:srgbClr val="FFC000"/>
                </a:solidFill>
              </a:rPr>
              <a:t>the king in haste, and said thus unto him, I have found a man of the captives of Judah, that will </a:t>
            </a:r>
          </a:p>
          <a:p>
            <a:pPr algn="ctr"/>
            <a:r>
              <a:rPr lang="en-US" sz="3800" dirty="0">
                <a:solidFill>
                  <a:srgbClr val="FFC000"/>
                </a:solidFill>
              </a:rPr>
              <a:t>make known unto the king the interpretation.</a:t>
            </a:r>
          </a:p>
        </p:txBody>
      </p:sp>
    </p:spTree>
    <p:extLst>
      <p:ext uri="{BB962C8B-B14F-4D97-AF65-F5344CB8AC3E}">
        <p14:creationId xmlns:p14="http://schemas.microsoft.com/office/powerpoint/2010/main" val="1580963766"/>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1"/>
          <p:cNvSpPr>
            <a:spLocks noChangeArrowheads="1"/>
          </p:cNvSpPr>
          <p:nvPr/>
        </p:nvSpPr>
        <p:spPr bwMode="auto">
          <a:xfrm>
            <a:off x="457200" y="836598"/>
            <a:ext cx="11277600" cy="5184803"/>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600" dirty="0">
                <a:solidFill>
                  <a:srgbClr val="FFC000"/>
                </a:solidFill>
              </a:rPr>
              <a:t>In </a:t>
            </a:r>
            <a:r>
              <a:rPr lang="en-US" altLang="en-US" sz="6600" dirty="0">
                <a:solidFill>
                  <a:schemeClr val="accent4">
                    <a:lumMod val="20000"/>
                    <a:lumOff val="80000"/>
                  </a:schemeClr>
                </a:solidFill>
              </a:rPr>
              <a:t>Ezra 7:28  </a:t>
            </a:r>
            <a:r>
              <a:rPr lang="en-US" altLang="en-US" sz="6600" dirty="0">
                <a:solidFill>
                  <a:srgbClr val="FFC000"/>
                </a:solidFill>
              </a:rPr>
              <a:t>again we </a:t>
            </a:r>
          </a:p>
          <a:p>
            <a:pPr algn="ctr" eaLnBrk="1" hangingPunct="1">
              <a:spcBef>
                <a:spcPct val="0"/>
              </a:spcBef>
              <a:buFontTx/>
              <a:buNone/>
            </a:pPr>
            <a:r>
              <a:rPr lang="en-US" altLang="en-US" sz="6600" dirty="0">
                <a:solidFill>
                  <a:srgbClr val="FFC000"/>
                </a:solidFill>
              </a:rPr>
              <a:t>encounter </a:t>
            </a:r>
            <a:r>
              <a:rPr lang="en-US" altLang="en-US" sz="6600" dirty="0">
                <a:solidFill>
                  <a:schemeClr val="accent6">
                    <a:lumMod val="75000"/>
                  </a:schemeClr>
                </a:solidFill>
              </a:rPr>
              <a:t>Strong’s H6925,</a:t>
            </a:r>
            <a:r>
              <a:rPr lang="en-US" altLang="en-US" sz="6600" dirty="0">
                <a:solidFill>
                  <a:srgbClr val="FFC000"/>
                </a:solidFill>
              </a:rPr>
              <a:t> </a:t>
            </a:r>
          </a:p>
          <a:p>
            <a:pPr algn="ctr" eaLnBrk="1" hangingPunct="1">
              <a:spcBef>
                <a:spcPct val="0"/>
              </a:spcBef>
              <a:buFontTx/>
              <a:buNone/>
            </a:pPr>
            <a:r>
              <a:rPr lang="en-US" altLang="en-US" sz="6600" dirty="0">
                <a:solidFill>
                  <a:srgbClr val="FFC000"/>
                </a:solidFill>
              </a:rPr>
              <a:t>the Aramaic word </a:t>
            </a:r>
            <a:r>
              <a:rPr lang="en-US" altLang="en-US" sz="6600" b="1" i="1" dirty="0">
                <a:solidFill>
                  <a:srgbClr val="FFFF00"/>
                </a:solidFill>
              </a:rPr>
              <a:t>“</a:t>
            </a:r>
            <a:r>
              <a:rPr lang="en-US" altLang="en-US" sz="6600" b="1" i="1" dirty="0" err="1">
                <a:solidFill>
                  <a:srgbClr val="FFFF00"/>
                </a:solidFill>
              </a:rPr>
              <a:t>qodam</a:t>
            </a:r>
            <a:r>
              <a:rPr lang="en-US" altLang="en-US" sz="6600" b="1" i="1" dirty="0">
                <a:solidFill>
                  <a:srgbClr val="FFFF00"/>
                </a:solidFill>
              </a:rPr>
              <a:t>” </a:t>
            </a:r>
            <a:r>
              <a:rPr lang="en-US" altLang="en-US" sz="6600" dirty="0">
                <a:solidFill>
                  <a:srgbClr val="FFC000"/>
                </a:solidFill>
              </a:rPr>
              <a:t>which is again translated </a:t>
            </a:r>
          </a:p>
          <a:p>
            <a:pPr algn="ctr" eaLnBrk="1" hangingPunct="1">
              <a:spcBef>
                <a:spcPct val="0"/>
              </a:spcBef>
              <a:buFontTx/>
              <a:buNone/>
            </a:pPr>
            <a:r>
              <a:rPr lang="en-US" altLang="en-US" sz="6600" dirty="0">
                <a:solidFill>
                  <a:srgbClr val="FFC000"/>
                </a:solidFill>
              </a:rPr>
              <a:t>as the word, </a:t>
            </a:r>
            <a:r>
              <a:rPr lang="en-US" altLang="en-US" sz="6600" b="1" i="1" dirty="0">
                <a:solidFill>
                  <a:srgbClr val="FFFF00"/>
                </a:solidFill>
              </a:rPr>
              <a:t>“before” </a:t>
            </a:r>
            <a:r>
              <a:rPr lang="en-US" altLang="en-US" sz="6600" dirty="0">
                <a:solidFill>
                  <a:srgbClr val="FFC000"/>
                </a:solidFill>
              </a:rPr>
              <a:t>. </a:t>
            </a:r>
          </a:p>
        </p:txBody>
      </p:sp>
    </p:spTree>
    <p:extLst>
      <p:ext uri="{BB962C8B-B14F-4D97-AF65-F5344CB8AC3E}">
        <p14:creationId xmlns:p14="http://schemas.microsoft.com/office/powerpoint/2010/main" val="1304098511"/>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406CEC2-F4B7-4FE3-A278-0F7B3CD90EA4}"/>
              </a:ext>
            </a:extLst>
          </p:cNvPr>
          <p:cNvSpPr/>
          <p:nvPr/>
        </p:nvSpPr>
        <p:spPr>
          <a:xfrm>
            <a:off x="301487" y="3865353"/>
            <a:ext cx="11589026" cy="2785378"/>
          </a:xfrm>
          <a:prstGeom prst="rect">
            <a:avLst/>
          </a:prstGeom>
        </p:spPr>
        <p:txBody>
          <a:bodyPr wrap="square">
            <a:spAutoFit/>
          </a:bodyPr>
          <a:lstStyle/>
          <a:p>
            <a:pPr algn="ctr"/>
            <a:r>
              <a:rPr lang="en-US" sz="3500" dirty="0">
                <a:solidFill>
                  <a:srgbClr val="FFC000"/>
                </a:solidFill>
                <a:latin typeface="arial" panose="020B0604020202020204" pitchFamily="34" charset="0"/>
              </a:rPr>
              <a:t>(God) hath extended mercy unto me (</a:t>
            </a:r>
            <a:r>
              <a:rPr lang="en-US" sz="3500" dirty="0" err="1">
                <a:solidFill>
                  <a:schemeClr val="bg1"/>
                </a:solidFill>
                <a:latin typeface="arial" panose="020B0604020202020204" pitchFamily="34" charset="0"/>
              </a:rPr>
              <a:t>qodam</a:t>
            </a:r>
            <a:r>
              <a:rPr lang="en-US" sz="3500" dirty="0">
                <a:solidFill>
                  <a:srgbClr val="FFC000"/>
                </a:solidFill>
                <a:latin typeface="arial" panose="020B0604020202020204" pitchFamily="34" charset="0"/>
              </a:rPr>
              <a:t>), </a:t>
            </a:r>
            <a:r>
              <a:rPr lang="en-US" sz="3500" b="1" i="1" dirty="0">
                <a:solidFill>
                  <a:srgbClr val="FFFF00"/>
                </a:solidFill>
                <a:latin typeface="arial" panose="020B0604020202020204" pitchFamily="34" charset="0"/>
              </a:rPr>
              <a:t>before</a:t>
            </a:r>
            <a:r>
              <a:rPr lang="en-US" sz="3500" dirty="0">
                <a:solidFill>
                  <a:srgbClr val="FFC000"/>
                </a:solidFill>
                <a:latin typeface="arial" panose="020B0604020202020204" pitchFamily="34" charset="0"/>
              </a:rPr>
              <a:t> the king, and his counsellors, and  (</a:t>
            </a:r>
            <a:r>
              <a:rPr lang="en-US" sz="3500" dirty="0" err="1">
                <a:solidFill>
                  <a:schemeClr val="bg1"/>
                </a:solidFill>
                <a:latin typeface="arial" panose="020B0604020202020204" pitchFamily="34" charset="0"/>
              </a:rPr>
              <a:t>qodam</a:t>
            </a:r>
            <a:r>
              <a:rPr lang="en-US" sz="3500" dirty="0">
                <a:solidFill>
                  <a:srgbClr val="FFC000"/>
                </a:solidFill>
                <a:latin typeface="arial" panose="020B0604020202020204" pitchFamily="34" charset="0"/>
              </a:rPr>
              <a:t>), </a:t>
            </a:r>
            <a:r>
              <a:rPr lang="en-US" sz="3500" b="1" i="1" dirty="0">
                <a:solidFill>
                  <a:srgbClr val="FFFF00"/>
                </a:solidFill>
                <a:latin typeface="arial" panose="020B0604020202020204" pitchFamily="34" charset="0"/>
              </a:rPr>
              <a:t>before</a:t>
            </a:r>
            <a:r>
              <a:rPr lang="en-US" sz="3500" dirty="0">
                <a:solidFill>
                  <a:srgbClr val="FFC000"/>
                </a:solidFill>
                <a:latin typeface="arial" panose="020B0604020202020204" pitchFamily="34" charset="0"/>
              </a:rPr>
              <a:t> all the king's mighty princes. And I was strengthened as the hand of the LORD my God </a:t>
            </a:r>
            <a:r>
              <a:rPr lang="en-US" sz="3500" i="1" dirty="0">
                <a:solidFill>
                  <a:srgbClr val="FFC000"/>
                </a:solidFill>
                <a:latin typeface="arial" panose="020B0604020202020204" pitchFamily="34" charset="0"/>
              </a:rPr>
              <a:t>was </a:t>
            </a:r>
            <a:r>
              <a:rPr lang="en-US" sz="3500" dirty="0">
                <a:solidFill>
                  <a:srgbClr val="FFC000"/>
                </a:solidFill>
                <a:latin typeface="arial" panose="020B0604020202020204" pitchFamily="34" charset="0"/>
              </a:rPr>
              <a:t>upon me, and I gathered together out of Israel chief men to go up with me.</a:t>
            </a:r>
            <a:endParaRPr lang="en-US" sz="3500" dirty="0">
              <a:solidFill>
                <a:srgbClr val="FFC000"/>
              </a:solidFill>
            </a:endParaRPr>
          </a:p>
        </p:txBody>
      </p:sp>
      <p:sp>
        <p:nvSpPr>
          <p:cNvPr id="3" name="Rectangle 1">
            <a:extLst>
              <a:ext uri="{FF2B5EF4-FFF2-40B4-BE49-F238E27FC236}">
                <a16:creationId xmlns:a16="http://schemas.microsoft.com/office/drawing/2014/main" id="{A3C1ACCD-0ADE-468F-8708-59F2ABB40FFC}"/>
              </a:ext>
            </a:extLst>
          </p:cNvPr>
          <p:cNvSpPr>
            <a:spLocks noChangeArrowheads="1"/>
          </p:cNvSpPr>
          <p:nvPr/>
        </p:nvSpPr>
        <p:spPr bwMode="auto">
          <a:xfrm>
            <a:off x="152400" y="188655"/>
            <a:ext cx="5333998" cy="367669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400" dirty="0">
                <a:solidFill>
                  <a:srgbClr val="FFC000"/>
                </a:solidFill>
              </a:rPr>
              <a:t>In </a:t>
            </a:r>
            <a:r>
              <a:rPr lang="en-US" altLang="en-US" sz="4400" dirty="0">
                <a:solidFill>
                  <a:schemeClr val="accent3">
                    <a:lumMod val="60000"/>
                    <a:lumOff val="40000"/>
                  </a:schemeClr>
                </a:solidFill>
              </a:rPr>
              <a:t>Ezra 7:28 </a:t>
            </a:r>
            <a:r>
              <a:rPr lang="en-US" altLang="en-US" sz="4400" dirty="0">
                <a:solidFill>
                  <a:srgbClr val="FFC000"/>
                </a:solidFill>
              </a:rPr>
              <a:t>we </a:t>
            </a:r>
          </a:p>
          <a:p>
            <a:pPr algn="ctr" eaLnBrk="1" hangingPunct="1">
              <a:spcBef>
                <a:spcPct val="0"/>
              </a:spcBef>
              <a:buFontTx/>
              <a:buNone/>
            </a:pPr>
            <a:r>
              <a:rPr lang="en-US" altLang="en-US" sz="4400" dirty="0">
                <a:solidFill>
                  <a:srgbClr val="FFC000"/>
                </a:solidFill>
              </a:rPr>
              <a:t>see that Ezra </a:t>
            </a:r>
          </a:p>
          <a:p>
            <a:pPr algn="ctr" eaLnBrk="1" hangingPunct="1">
              <a:spcBef>
                <a:spcPct val="0"/>
              </a:spcBef>
              <a:buFontTx/>
              <a:buNone/>
            </a:pPr>
            <a:r>
              <a:rPr lang="en-US" altLang="en-US" sz="4400" dirty="0">
                <a:solidFill>
                  <a:srgbClr val="FFC000"/>
                </a:solidFill>
              </a:rPr>
              <a:t>was </a:t>
            </a:r>
            <a:r>
              <a:rPr lang="en-US" altLang="en-US" sz="4800" i="1" dirty="0">
                <a:solidFill>
                  <a:schemeClr val="bg1"/>
                </a:solidFill>
              </a:rPr>
              <a:t>”</a:t>
            </a:r>
            <a:r>
              <a:rPr lang="en-US" altLang="en-US" sz="4800" i="1" dirty="0" err="1">
                <a:solidFill>
                  <a:schemeClr val="bg1"/>
                </a:solidFill>
              </a:rPr>
              <a:t>qodam</a:t>
            </a:r>
            <a:r>
              <a:rPr lang="en-US" altLang="en-US" sz="4800" i="1" dirty="0">
                <a:solidFill>
                  <a:schemeClr val="bg1"/>
                </a:solidFill>
              </a:rPr>
              <a:t>”, </a:t>
            </a:r>
            <a:r>
              <a:rPr lang="en-US" altLang="en-US" sz="4800" dirty="0">
                <a:solidFill>
                  <a:srgbClr val="FFC000"/>
                </a:solidFill>
              </a:rPr>
              <a:t>or</a:t>
            </a:r>
            <a:r>
              <a:rPr lang="en-US" altLang="en-US" sz="4800" dirty="0">
                <a:solidFill>
                  <a:schemeClr val="bg1"/>
                </a:solidFill>
              </a:rPr>
              <a:t> </a:t>
            </a:r>
          </a:p>
          <a:p>
            <a:pPr algn="ctr" eaLnBrk="1" hangingPunct="1">
              <a:spcBef>
                <a:spcPct val="0"/>
              </a:spcBef>
              <a:buFontTx/>
              <a:buNone/>
            </a:pPr>
            <a:r>
              <a:rPr lang="en-US" altLang="en-US" sz="4800" b="1" i="1" dirty="0">
                <a:solidFill>
                  <a:srgbClr val="FFFF00"/>
                </a:solidFill>
              </a:rPr>
              <a:t>“in the presence </a:t>
            </a:r>
          </a:p>
          <a:p>
            <a:pPr algn="ctr" eaLnBrk="1" hangingPunct="1">
              <a:spcBef>
                <a:spcPct val="0"/>
              </a:spcBef>
              <a:buFontTx/>
              <a:buNone/>
            </a:pPr>
            <a:r>
              <a:rPr lang="en-US" altLang="en-US" sz="4800" b="1" i="1" dirty="0">
                <a:solidFill>
                  <a:srgbClr val="FFFF00"/>
                </a:solidFill>
              </a:rPr>
              <a:t>of” </a:t>
            </a:r>
            <a:r>
              <a:rPr lang="en-US" altLang="en-US" sz="4400" dirty="0">
                <a:solidFill>
                  <a:srgbClr val="FFC000"/>
                </a:solidFill>
              </a:rPr>
              <a:t>the king. </a:t>
            </a:r>
          </a:p>
        </p:txBody>
      </p:sp>
      <p:pic>
        <p:nvPicPr>
          <p:cNvPr id="4" name="Picture 2" descr="http://bibleencyclopedia.com/picturesjpeg/Artaxerxes_and_Ezra_29-504.jpg">
            <a:extLst>
              <a:ext uri="{FF2B5EF4-FFF2-40B4-BE49-F238E27FC236}">
                <a16:creationId xmlns:a16="http://schemas.microsoft.com/office/drawing/2014/main" id="{4EA678C3-8E6F-4C26-8749-36C97C3DA5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02535" y="76200"/>
            <a:ext cx="5787978" cy="36766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9370773"/>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1"/>
          <p:cNvSpPr>
            <a:spLocks noChangeArrowheads="1"/>
          </p:cNvSpPr>
          <p:nvPr/>
        </p:nvSpPr>
        <p:spPr bwMode="auto">
          <a:xfrm>
            <a:off x="266700" y="574988"/>
            <a:ext cx="11658600" cy="5708023"/>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200" dirty="0">
                <a:solidFill>
                  <a:srgbClr val="FFC000"/>
                </a:solidFill>
              </a:rPr>
              <a:t>Here again, the plain meaning of the word “before” is simply this. Ezra was </a:t>
            </a:r>
            <a:r>
              <a:rPr lang="en-US" altLang="en-US" sz="5200" b="1" i="1" dirty="0">
                <a:solidFill>
                  <a:srgbClr val="FFFF00"/>
                </a:solidFill>
              </a:rPr>
              <a:t>“in the presence of” </a:t>
            </a:r>
            <a:r>
              <a:rPr lang="en-US" altLang="en-US" sz="5200" dirty="0">
                <a:solidFill>
                  <a:srgbClr val="FFC000"/>
                </a:solidFill>
              </a:rPr>
              <a:t>the king. In these cases, (unlike </a:t>
            </a:r>
            <a:r>
              <a:rPr lang="en-US" altLang="en-US" sz="5200" dirty="0">
                <a:solidFill>
                  <a:schemeClr val="bg1"/>
                </a:solidFill>
              </a:rPr>
              <a:t>Daniel 7:7)</a:t>
            </a:r>
            <a:r>
              <a:rPr lang="en-US" altLang="en-US" sz="5200" dirty="0">
                <a:solidFill>
                  <a:srgbClr val="FFC000"/>
                </a:solidFill>
              </a:rPr>
              <a:t>, there is no ambiguity of meaning. Because in the context </a:t>
            </a:r>
          </a:p>
          <a:p>
            <a:pPr algn="ctr" eaLnBrk="1" hangingPunct="1">
              <a:spcBef>
                <a:spcPct val="0"/>
              </a:spcBef>
              <a:buFontTx/>
              <a:buNone/>
            </a:pPr>
            <a:r>
              <a:rPr lang="en-US" altLang="en-US" sz="5200" dirty="0">
                <a:solidFill>
                  <a:srgbClr val="FFC000"/>
                </a:solidFill>
              </a:rPr>
              <a:t>Daniel and Ezra were quite clearly </a:t>
            </a:r>
            <a:r>
              <a:rPr lang="en-US" altLang="en-US" sz="5200" b="1" i="1" dirty="0">
                <a:solidFill>
                  <a:srgbClr val="FFFF00"/>
                </a:solidFill>
              </a:rPr>
              <a:t>“in front of”</a:t>
            </a:r>
            <a:r>
              <a:rPr lang="en-US" altLang="en-US" sz="5200" dirty="0">
                <a:solidFill>
                  <a:srgbClr val="FFC000"/>
                </a:solidFill>
              </a:rPr>
              <a:t>, or “</a:t>
            </a:r>
            <a:r>
              <a:rPr lang="en-US" altLang="en-US" sz="5200" b="1" i="1" dirty="0">
                <a:solidFill>
                  <a:srgbClr val="FFFF00"/>
                </a:solidFill>
              </a:rPr>
              <a:t>in the presence of” </a:t>
            </a:r>
            <a:r>
              <a:rPr lang="en-US" altLang="en-US" sz="5200" dirty="0">
                <a:solidFill>
                  <a:srgbClr val="FFC000"/>
                </a:solidFill>
              </a:rPr>
              <a:t>the king. </a:t>
            </a:r>
          </a:p>
        </p:txBody>
      </p:sp>
    </p:spTree>
    <p:extLst>
      <p:ext uri="{BB962C8B-B14F-4D97-AF65-F5344CB8AC3E}">
        <p14:creationId xmlns:p14="http://schemas.microsoft.com/office/powerpoint/2010/main" val="939980576"/>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bibleencyclopedia.com/picturesjpeg/Artaxerxes_and_Ezra_29-504.jpg">
            <a:extLst>
              <a:ext uri="{FF2B5EF4-FFF2-40B4-BE49-F238E27FC236}">
                <a16:creationId xmlns:a16="http://schemas.microsoft.com/office/drawing/2014/main" id="{33849F2E-EFB6-418C-91D8-952328A98A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4926" y="85464"/>
            <a:ext cx="9762147" cy="668707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00ADA07-46E8-47FE-BDED-0A64DC4B3364}"/>
              </a:ext>
            </a:extLst>
          </p:cNvPr>
          <p:cNvSpPr txBox="1"/>
          <p:nvPr/>
        </p:nvSpPr>
        <p:spPr>
          <a:xfrm>
            <a:off x="1214926" y="0"/>
            <a:ext cx="3841116" cy="1477328"/>
          </a:xfrm>
          <a:prstGeom prst="rect">
            <a:avLst/>
          </a:prstGeom>
          <a:noFill/>
        </p:spPr>
        <p:txBody>
          <a:bodyPr wrap="none" rtlCol="0">
            <a:spAutoFit/>
          </a:bodyPr>
          <a:lstStyle/>
          <a:p>
            <a:r>
              <a:rPr lang="en-US" sz="3000" b="1" dirty="0"/>
              <a:t>Ezra before </a:t>
            </a:r>
          </a:p>
          <a:p>
            <a:r>
              <a:rPr lang="en-US" sz="3000" b="1" dirty="0"/>
              <a:t>(in the presence of) </a:t>
            </a:r>
          </a:p>
          <a:p>
            <a:r>
              <a:rPr lang="en-US" sz="3000" b="1" dirty="0"/>
              <a:t>King Artaxerxes</a:t>
            </a:r>
          </a:p>
        </p:txBody>
      </p:sp>
    </p:spTree>
    <p:extLst>
      <p:ext uri="{BB962C8B-B14F-4D97-AF65-F5344CB8AC3E}">
        <p14:creationId xmlns:p14="http://schemas.microsoft.com/office/powerpoint/2010/main" val="3487898284"/>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3900" y="335845"/>
            <a:ext cx="10744200" cy="6186309"/>
          </a:xfrm>
          <a:prstGeom prst="rect">
            <a:avLst/>
          </a:prstGeom>
          <a:solidFill>
            <a:schemeClr val="tx2">
              <a:lumMod val="50000"/>
            </a:schemeClr>
          </a:solidFill>
        </p:spPr>
        <p:txBody>
          <a:bodyPr wrap="square">
            <a:spAutoFit/>
          </a:bodyPr>
          <a:lstStyle/>
          <a:p>
            <a:pPr algn="ctr"/>
            <a:r>
              <a:rPr lang="en-US" sz="4400" dirty="0">
                <a:solidFill>
                  <a:srgbClr val="FFC000"/>
                </a:solidFill>
              </a:rPr>
              <a:t>Strong's Number </a:t>
            </a:r>
            <a:r>
              <a:rPr lang="en-US" sz="4400" b="1" dirty="0">
                <a:solidFill>
                  <a:srgbClr val="FF0000"/>
                </a:solidFill>
              </a:rPr>
              <a:t>H6925</a:t>
            </a:r>
            <a:r>
              <a:rPr lang="en-US" sz="4400" b="1" dirty="0">
                <a:solidFill>
                  <a:srgbClr val="FFC000"/>
                </a:solidFill>
              </a:rPr>
              <a:t>,</a:t>
            </a:r>
            <a:r>
              <a:rPr lang="en-US" sz="4400" dirty="0">
                <a:solidFill>
                  <a:srgbClr val="FFC000"/>
                </a:solidFill>
              </a:rPr>
              <a:t> the </a:t>
            </a:r>
            <a:r>
              <a:rPr lang="en-US" sz="4400" i="1" dirty="0">
                <a:solidFill>
                  <a:srgbClr val="FFC000"/>
                </a:solidFill>
              </a:rPr>
              <a:t>Aramaic </a:t>
            </a:r>
            <a:r>
              <a:rPr lang="en-US" sz="4400" dirty="0">
                <a:solidFill>
                  <a:srgbClr val="FFC000"/>
                </a:solidFill>
              </a:rPr>
              <a:t>word </a:t>
            </a:r>
            <a:r>
              <a:rPr lang="he-IL" sz="4400" dirty="0">
                <a:solidFill>
                  <a:srgbClr val="FFC000"/>
                </a:solidFill>
              </a:rPr>
              <a:t>קֳדָ</a:t>
            </a:r>
            <a:r>
              <a:rPr lang="en-US" sz="4400" dirty="0">
                <a:solidFill>
                  <a:srgbClr val="FFC000"/>
                </a:solidFill>
              </a:rPr>
              <a:t> </a:t>
            </a:r>
            <a:r>
              <a:rPr lang="en-US" sz="4400" b="1" i="1" dirty="0" err="1">
                <a:solidFill>
                  <a:srgbClr val="FFFF00"/>
                </a:solidFill>
              </a:rPr>
              <a:t>qodam</a:t>
            </a:r>
            <a:r>
              <a:rPr lang="en-US" sz="4400" dirty="0">
                <a:solidFill>
                  <a:srgbClr val="FFC000"/>
                </a:solidFill>
              </a:rPr>
              <a:t>, occurs </a:t>
            </a:r>
            <a:r>
              <a:rPr lang="en-US" sz="4400" dirty="0">
                <a:solidFill>
                  <a:srgbClr val="FFFF00"/>
                </a:solidFill>
              </a:rPr>
              <a:t>42 times in </a:t>
            </a:r>
            <a:r>
              <a:rPr lang="en-US" sz="4400" b="1" dirty="0">
                <a:solidFill>
                  <a:srgbClr val="FFFF00"/>
                </a:solidFill>
              </a:rPr>
              <a:t>38</a:t>
            </a:r>
            <a:r>
              <a:rPr lang="en-US" sz="4400" dirty="0">
                <a:solidFill>
                  <a:srgbClr val="FFFF00"/>
                </a:solidFill>
              </a:rPr>
              <a:t> verses </a:t>
            </a:r>
            <a:r>
              <a:rPr lang="en-US" sz="4400" dirty="0">
                <a:solidFill>
                  <a:srgbClr val="FFC000"/>
                </a:solidFill>
              </a:rPr>
              <a:t>in the Hebrew concordance of the KJV. </a:t>
            </a:r>
            <a:r>
              <a:rPr lang="en-US" sz="4400" b="1" i="1" dirty="0">
                <a:solidFill>
                  <a:srgbClr val="FFFF00"/>
                </a:solidFill>
              </a:rPr>
              <a:t>IN</a:t>
            </a:r>
            <a:r>
              <a:rPr lang="en-US" sz="4400" dirty="0">
                <a:solidFill>
                  <a:srgbClr val="FFC000"/>
                </a:solidFill>
              </a:rPr>
              <a:t> </a:t>
            </a:r>
            <a:r>
              <a:rPr lang="en-US" sz="4400" b="1" i="1" dirty="0">
                <a:solidFill>
                  <a:srgbClr val="FFFF00"/>
                </a:solidFill>
              </a:rPr>
              <a:t>EVERY SINGLE CASE </a:t>
            </a:r>
            <a:r>
              <a:rPr lang="en-US" sz="4400" dirty="0">
                <a:solidFill>
                  <a:srgbClr val="FFC000"/>
                </a:solidFill>
              </a:rPr>
              <a:t>the use of the word </a:t>
            </a:r>
            <a:r>
              <a:rPr lang="en-US" sz="4400" b="1" i="1" dirty="0">
                <a:solidFill>
                  <a:srgbClr val="FFFF00"/>
                </a:solidFill>
              </a:rPr>
              <a:t>“</a:t>
            </a:r>
            <a:r>
              <a:rPr lang="en-US" sz="4400" b="1" i="1" dirty="0" err="1">
                <a:solidFill>
                  <a:srgbClr val="FFFF00"/>
                </a:solidFill>
              </a:rPr>
              <a:t>qodam</a:t>
            </a:r>
            <a:r>
              <a:rPr lang="en-US" sz="4400" b="1" i="1" dirty="0">
                <a:solidFill>
                  <a:srgbClr val="FFFF00"/>
                </a:solidFill>
              </a:rPr>
              <a:t>” </a:t>
            </a:r>
            <a:r>
              <a:rPr lang="en-US" sz="4400" dirty="0">
                <a:solidFill>
                  <a:srgbClr val="FFC000"/>
                </a:solidFill>
              </a:rPr>
              <a:t>translated</a:t>
            </a:r>
            <a:r>
              <a:rPr lang="en-US" sz="4400" b="1" i="1" dirty="0">
                <a:solidFill>
                  <a:srgbClr val="FFFF00"/>
                </a:solidFill>
              </a:rPr>
              <a:t> </a:t>
            </a:r>
            <a:r>
              <a:rPr lang="en-US" sz="4400" dirty="0">
                <a:solidFill>
                  <a:srgbClr val="FFC000"/>
                </a:solidFill>
              </a:rPr>
              <a:t>as </a:t>
            </a:r>
            <a:r>
              <a:rPr lang="en-US" sz="4400" b="1" i="1" dirty="0">
                <a:solidFill>
                  <a:srgbClr val="FFFF00"/>
                </a:solidFill>
              </a:rPr>
              <a:t>“before” </a:t>
            </a:r>
            <a:r>
              <a:rPr lang="en-US" sz="4400" dirty="0">
                <a:solidFill>
                  <a:srgbClr val="FFC000"/>
                </a:solidFill>
              </a:rPr>
              <a:t>is used in the sense of being </a:t>
            </a:r>
            <a:r>
              <a:rPr lang="en-US" sz="4400" b="1" i="1" dirty="0">
                <a:solidFill>
                  <a:srgbClr val="FFFF00"/>
                </a:solidFill>
              </a:rPr>
              <a:t>“in front of”</a:t>
            </a:r>
            <a:r>
              <a:rPr lang="en-US" sz="4400" dirty="0">
                <a:solidFill>
                  <a:srgbClr val="FFC000"/>
                </a:solidFill>
              </a:rPr>
              <a:t> or </a:t>
            </a:r>
            <a:r>
              <a:rPr lang="en-US" sz="4400" b="1" i="1" dirty="0">
                <a:solidFill>
                  <a:srgbClr val="FFFF00"/>
                </a:solidFill>
              </a:rPr>
              <a:t>“in the presence of”</a:t>
            </a:r>
            <a:r>
              <a:rPr lang="en-US" sz="4400" dirty="0">
                <a:solidFill>
                  <a:srgbClr val="FFC000"/>
                </a:solidFill>
              </a:rPr>
              <a:t>. This can readily be seen as we access the Hebrew Lexicon of the Blue Letter Bible</a:t>
            </a:r>
          </a:p>
        </p:txBody>
      </p:sp>
    </p:spTree>
    <p:extLst>
      <p:ext uri="{BB962C8B-B14F-4D97-AF65-F5344CB8AC3E}">
        <p14:creationId xmlns:p14="http://schemas.microsoft.com/office/powerpoint/2010/main" val="2429597124"/>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152401"/>
            <a:ext cx="5010150" cy="668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00800" y="127003"/>
            <a:ext cx="4710458" cy="6705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0197519"/>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1"/>
          <p:cNvSpPr>
            <a:spLocks noChangeArrowheads="1"/>
          </p:cNvSpPr>
          <p:nvPr/>
        </p:nvSpPr>
        <p:spPr bwMode="auto">
          <a:xfrm>
            <a:off x="304800" y="174879"/>
            <a:ext cx="11582400" cy="6508242"/>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200" dirty="0">
                <a:solidFill>
                  <a:srgbClr val="FFC000"/>
                </a:solidFill>
              </a:rPr>
              <a:t>The Aramaic word  </a:t>
            </a:r>
            <a:r>
              <a:rPr lang="en-US" altLang="en-US" sz="5200" b="1" i="1" dirty="0">
                <a:solidFill>
                  <a:srgbClr val="FFFF00"/>
                </a:solidFill>
              </a:rPr>
              <a:t>“</a:t>
            </a:r>
            <a:r>
              <a:rPr lang="en-US" altLang="en-US" sz="5200" b="1" i="1" dirty="0" err="1">
                <a:solidFill>
                  <a:srgbClr val="FFFF00"/>
                </a:solidFill>
              </a:rPr>
              <a:t>Qodam</a:t>
            </a:r>
            <a:r>
              <a:rPr lang="en-US" altLang="en-US" sz="5200" b="1" i="1" dirty="0">
                <a:solidFill>
                  <a:srgbClr val="FFFF00"/>
                </a:solidFill>
              </a:rPr>
              <a:t>” </a:t>
            </a:r>
            <a:r>
              <a:rPr lang="en-US" altLang="en-US" sz="5200" dirty="0">
                <a:solidFill>
                  <a:srgbClr val="FFC000"/>
                </a:solidFill>
              </a:rPr>
              <a:t> </a:t>
            </a:r>
          </a:p>
          <a:p>
            <a:pPr algn="ctr" eaLnBrk="1" hangingPunct="1">
              <a:spcBef>
                <a:spcPct val="0"/>
              </a:spcBef>
              <a:buFontTx/>
              <a:buNone/>
            </a:pPr>
            <a:r>
              <a:rPr lang="en-US" altLang="en-US" sz="5200" dirty="0">
                <a:solidFill>
                  <a:srgbClr val="FFC000"/>
                </a:solidFill>
              </a:rPr>
              <a:t>Strong’s </a:t>
            </a:r>
            <a:r>
              <a:rPr lang="en-US" altLang="en-US" sz="5200" b="1" dirty="0">
                <a:solidFill>
                  <a:srgbClr val="FF0000"/>
                </a:solidFill>
              </a:rPr>
              <a:t>H6925 </a:t>
            </a:r>
            <a:r>
              <a:rPr lang="en-US" altLang="en-US" sz="5200" dirty="0">
                <a:solidFill>
                  <a:srgbClr val="FFC000"/>
                </a:solidFill>
              </a:rPr>
              <a:t>means </a:t>
            </a:r>
            <a:r>
              <a:rPr lang="en-US" altLang="en-US" sz="5200" b="1" i="1" dirty="0">
                <a:solidFill>
                  <a:srgbClr val="FFFF00"/>
                </a:solidFill>
              </a:rPr>
              <a:t>“in front of” </a:t>
            </a:r>
          </a:p>
          <a:p>
            <a:pPr algn="ctr" eaLnBrk="1" hangingPunct="1">
              <a:spcBef>
                <a:spcPct val="0"/>
              </a:spcBef>
              <a:buFontTx/>
              <a:buNone/>
            </a:pPr>
            <a:r>
              <a:rPr lang="en-US" altLang="en-US" sz="5200" dirty="0">
                <a:solidFill>
                  <a:srgbClr val="FFC000"/>
                </a:solidFill>
              </a:rPr>
              <a:t>or </a:t>
            </a:r>
            <a:r>
              <a:rPr lang="en-US" altLang="en-US" sz="5200" b="1" i="1" dirty="0">
                <a:solidFill>
                  <a:srgbClr val="FFFF00"/>
                </a:solidFill>
              </a:rPr>
              <a:t>“in the presence of”</a:t>
            </a:r>
            <a:r>
              <a:rPr lang="en-US" altLang="en-US" sz="5200" dirty="0">
                <a:solidFill>
                  <a:srgbClr val="FFC000"/>
                </a:solidFill>
              </a:rPr>
              <a:t>. </a:t>
            </a:r>
            <a:r>
              <a:rPr lang="en-US" altLang="en-US" sz="5200" b="1" i="1" u="sng" dirty="0">
                <a:solidFill>
                  <a:srgbClr val="FFFF00"/>
                </a:solidFill>
              </a:rPr>
              <a:t>IT NEVER EVER</a:t>
            </a:r>
            <a:r>
              <a:rPr lang="en-US" altLang="en-US" sz="5200" u="sng" dirty="0">
                <a:solidFill>
                  <a:srgbClr val="FFC000"/>
                </a:solidFill>
              </a:rPr>
              <a:t> </a:t>
            </a:r>
          </a:p>
          <a:p>
            <a:pPr algn="ctr" eaLnBrk="1" hangingPunct="1">
              <a:spcBef>
                <a:spcPct val="0"/>
              </a:spcBef>
              <a:buFontTx/>
              <a:buNone/>
            </a:pPr>
            <a:r>
              <a:rPr lang="en-US" altLang="en-US" sz="5200" b="1" i="1" u="sng" dirty="0">
                <a:solidFill>
                  <a:srgbClr val="FFFF00"/>
                </a:solidFill>
              </a:rPr>
              <a:t>MEANS</a:t>
            </a:r>
            <a:r>
              <a:rPr lang="en-US" altLang="en-US" sz="5200" dirty="0">
                <a:solidFill>
                  <a:srgbClr val="FFC000"/>
                </a:solidFill>
              </a:rPr>
              <a:t> </a:t>
            </a:r>
            <a:r>
              <a:rPr lang="en-US" altLang="en-US" sz="5200" i="1" dirty="0">
                <a:solidFill>
                  <a:schemeClr val="bg1">
                    <a:lumMod val="65000"/>
                  </a:schemeClr>
                </a:solidFill>
              </a:rPr>
              <a:t>“preceding in time”</a:t>
            </a:r>
            <a:r>
              <a:rPr lang="en-US" altLang="en-US" sz="5200" i="1" dirty="0">
                <a:solidFill>
                  <a:srgbClr val="FFC000"/>
                </a:solidFill>
              </a:rPr>
              <a:t>. So what can we say? </a:t>
            </a:r>
            <a:r>
              <a:rPr lang="en-US" altLang="en-US" sz="5200" dirty="0">
                <a:solidFill>
                  <a:srgbClr val="FFC000"/>
                </a:solidFill>
              </a:rPr>
              <a:t>The </a:t>
            </a:r>
            <a:r>
              <a:rPr lang="en-US" altLang="en-US" sz="5200" dirty="0">
                <a:solidFill>
                  <a:srgbClr val="FFFF00"/>
                </a:solidFill>
              </a:rPr>
              <a:t>true disposition </a:t>
            </a:r>
            <a:r>
              <a:rPr lang="en-US" altLang="en-US" sz="5200" dirty="0">
                <a:solidFill>
                  <a:srgbClr val="FFC000"/>
                </a:solidFill>
              </a:rPr>
              <a:t>of the </a:t>
            </a:r>
            <a:r>
              <a:rPr lang="en-US" altLang="en-US" sz="5200" dirty="0">
                <a:solidFill>
                  <a:srgbClr val="FFFF00"/>
                </a:solidFill>
              </a:rPr>
              <a:t>first three beasts</a:t>
            </a:r>
            <a:r>
              <a:rPr lang="en-US" altLang="en-US" sz="5200" dirty="0">
                <a:solidFill>
                  <a:srgbClr val="FFC000"/>
                </a:solidFill>
              </a:rPr>
              <a:t> with respect to the </a:t>
            </a:r>
            <a:r>
              <a:rPr lang="en-US" altLang="en-US" sz="5200" dirty="0">
                <a:solidFill>
                  <a:srgbClr val="FFFF00"/>
                </a:solidFill>
              </a:rPr>
              <a:t>fourth beast of the New World Order </a:t>
            </a:r>
            <a:r>
              <a:rPr lang="en-US" altLang="en-US" sz="5200" dirty="0">
                <a:solidFill>
                  <a:srgbClr val="FFC000"/>
                </a:solidFill>
              </a:rPr>
              <a:t>is now </a:t>
            </a:r>
          </a:p>
          <a:p>
            <a:pPr algn="ctr" eaLnBrk="1" hangingPunct="1">
              <a:spcBef>
                <a:spcPct val="0"/>
              </a:spcBef>
              <a:buFontTx/>
              <a:buNone/>
            </a:pPr>
            <a:r>
              <a:rPr lang="en-US" altLang="en-US" sz="5200" dirty="0">
                <a:solidFill>
                  <a:srgbClr val="FFC000"/>
                </a:solidFill>
              </a:rPr>
              <a:t>very definitively laid bare before us. </a:t>
            </a:r>
          </a:p>
        </p:txBody>
      </p:sp>
    </p:spTree>
    <p:extLst>
      <p:ext uri="{BB962C8B-B14F-4D97-AF65-F5344CB8AC3E}">
        <p14:creationId xmlns:p14="http://schemas.microsoft.com/office/powerpoint/2010/main" val="2430013588"/>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1"/>
          <p:cNvSpPr>
            <a:spLocks noChangeArrowheads="1"/>
          </p:cNvSpPr>
          <p:nvPr/>
        </p:nvSpPr>
        <p:spPr bwMode="auto">
          <a:xfrm>
            <a:off x="1208087" y="1344429"/>
            <a:ext cx="9775825" cy="4169141"/>
          </a:xfrm>
          <a:prstGeom prst="rect">
            <a:avLst/>
          </a:prstGeom>
          <a:solidFill>
            <a:schemeClr val="tx2">
              <a:lumMod val="50000"/>
            </a:schemeClr>
          </a:solidFill>
          <a:ln>
            <a:noFill/>
          </a:ln>
        </p:spPr>
        <p:txBody>
          <a:bodyPr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600" dirty="0">
                <a:solidFill>
                  <a:srgbClr val="FFC000"/>
                </a:solidFill>
              </a:rPr>
              <a:t>“</a:t>
            </a:r>
            <a:r>
              <a:rPr lang="en-US" altLang="en-US" sz="6600" dirty="0" err="1">
                <a:solidFill>
                  <a:srgbClr val="FFC000"/>
                </a:solidFill>
              </a:rPr>
              <a:t>Qodam</a:t>
            </a:r>
            <a:r>
              <a:rPr lang="en-US" altLang="en-US" sz="6600" dirty="0">
                <a:solidFill>
                  <a:srgbClr val="FFC000"/>
                </a:solidFill>
              </a:rPr>
              <a:t>” : Aramaic.</a:t>
            </a:r>
          </a:p>
          <a:p>
            <a:pPr algn="ctr" eaLnBrk="1" hangingPunct="1">
              <a:spcBef>
                <a:spcPct val="0"/>
              </a:spcBef>
              <a:buFontTx/>
              <a:buNone/>
            </a:pPr>
            <a:r>
              <a:rPr lang="en-US" altLang="en-US" sz="6600" dirty="0">
                <a:solidFill>
                  <a:srgbClr val="FFC000"/>
                </a:solidFill>
              </a:rPr>
              <a:t>Strong’s </a:t>
            </a:r>
            <a:r>
              <a:rPr lang="en-US" altLang="en-US" sz="6600" b="1" dirty="0">
                <a:solidFill>
                  <a:srgbClr val="FF0000"/>
                </a:solidFill>
              </a:rPr>
              <a:t>H6925</a:t>
            </a:r>
          </a:p>
          <a:p>
            <a:pPr algn="ctr" eaLnBrk="1" hangingPunct="1">
              <a:spcBef>
                <a:spcPct val="0"/>
              </a:spcBef>
              <a:buFontTx/>
              <a:buNone/>
            </a:pPr>
            <a:r>
              <a:rPr lang="en-US" altLang="en-US" sz="6600" dirty="0">
                <a:solidFill>
                  <a:srgbClr val="FFC000"/>
                </a:solidFill>
              </a:rPr>
              <a:t>Def. </a:t>
            </a:r>
            <a:r>
              <a:rPr lang="en-US" altLang="en-US" sz="6600" b="1" i="1" dirty="0">
                <a:solidFill>
                  <a:srgbClr val="FFFF00"/>
                </a:solidFill>
              </a:rPr>
              <a:t>“in front of”</a:t>
            </a:r>
          </a:p>
          <a:p>
            <a:pPr algn="ctr" eaLnBrk="1" hangingPunct="1">
              <a:spcBef>
                <a:spcPct val="0"/>
              </a:spcBef>
              <a:buFontTx/>
              <a:buNone/>
            </a:pPr>
            <a:r>
              <a:rPr lang="en-US" altLang="en-US" sz="6600" b="1" i="1" dirty="0">
                <a:solidFill>
                  <a:srgbClr val="FFFF00"/>
                </a:solidFill>
              </a:rPr>
              <a:t>“in the presence of”</a:t>
            </a:r>
          </a:p>
        </p:txBody>
      </p:sp>
    </p:spTree>
    <p:extLst>
      <p:ext uri="{BB962C8B-B14F-4D97-AF65-F5344CB8AC3E}">
        <p14:creationId xmlns:p14="http://schemas.microsoft.com/office/powerpoint/2010/main" val="2042742388"/>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1"/>
          <p:cNvSpPr>
            <a:spLocks noChangeArrowheads="1"/>
          </p:cNvSpPr>
          <p:nvPr/>
        </p:nvSpPr>
        <p:spPr bwMode="auto">
          <a:xfrm>
            <a:off x="457200" y="221045"/>
            <a:ext cx="11277600" cy="6415909"/>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100" dirty="0">
                <a:solidFill>
                  <a:srgbClr val="FFC000"/>
                </a:solidFill>
              </a:rPr>
              <a:t>So the </a:t>
            </a:r>
            <a:r>
              <a:rPr lang="en-US" altLang="en-US" sz="4100" b="1" i="1" dirty="0">
                <a:solidFill>
                  <a:srgbClr val="FFFF00"/>
                </a:solidFill>
              </a:rPr>
              <a:t>three beasts</a:t>
            </a:r>
            <a:r>
              <a:rPr lang="en-US" altLang="en-US" sz="4100" dirty="0">
                <a:solidFill>
                  <a:srgbClr val="FFC000"/>
                </a:solidFill>
              </a:rPr>
              <a:t> of </a:t>
            </a:r>
            <a:r>
              <a:rPr lang="en-US" altLang="en-US" sz="4100" dirty="0">
                <a:solidFill>
                  <a:schemeClr val="bg1"/>
                </a:solidFill>
              </a:rPr>
              <a:t>Daniel 7</a:t>
            </a:r>
            <a:r>
              <a:rPr lang="en-US" altLang="en-US" sz="4100" dirty="0">
                <a:solidFill>
                  <a:srgbClr val="FFC000"/>
                </a:solidFill>
              </a:rPr>
              <a:t> are, in fact, </a:t>
            </a:r>
            <a:r>
              <a:rPr lang="en-US" altLang="en-US" sz="4100" b="1" i="1" dirty="0">
                <a:solidFill>
                  <a:srgbClr val="FFFF00"/>
                </a:solidFill>
              </a:rPr>
              <a:t>“standing in front of” </a:t>
            </a:r>
            <a:r>
              <a:rPr lang="en-US" altLang="en-US" sz="4100" dirty="0">
                <a:solidFill>
                  <a:srgbClr val="FFC000"/>
                </a:solidFill>
              </a:rPr>
              <a:t>the fourth beast. The </a:t>
            </a:r>
            <a:r>
              <a:rPr lang="en-US" altLang="en-US" sz="4100" b="1" i="1" dirty="0">
                <a:solidFill>
                  <a:srgbClr val="FFFF00"/>
                </a:solidFill>
              </a:rPr>
              <a:t>three beasts</a:t>
            </a:r>
            <a:r>
              <a:rPr lang="en-US" altLang="en-US" sz="4100" dirty="0">
                <a:solidFill>
                  <a:srgbClr val="FFC000"/>
                </a:solidFill>
              </a:rPr>
              <a:t> and the </a:t>
            </a:r>
            <a:r>
              <a:rPr lang="en-US" altLang="en-US" sz="4100" b="1" i="1" dirty="0">
                <a:solidFill>
                  <a:srgbClr val="FFFF00"/>
                </a:solidFill>
              </a:rPr>
              <a:t>fourth</a:t>
            </a:r>
            <a:r>
              <a:rPr lang="en-US" altLang="en-US" sz="4100" dirty="0">
                <a:solidFill>
                  <a:srgbClr val="FFC000"/>
                </a:solidFill>
              </a:rPr>
              <a:t> ten horned </a:t>
            </a:r>
            <a:r>
              <a:rPr lang="en-US" altLang="en-US" sz="4100" b="1" i="1" dirty="0">
                <a:solidFill>
                  <a:srgbClr val="FFFF00"/>
                </a:solidFill>
              </a:rPr>
              <a:t>New World Order beast</a:t>
            </a:r>
            <a:r>
              <a:rPr lang="en-US" altLang="en-US" sz="4100" b="1" i="1" dirty="0">
                <a:solidFill>
                  <a:srgbClr val="FFC000"/>
                </a:solidFill>
              </a:rPr>
              <a:t> </a:t>
            </a:r>
            <a:r>
              <a:rPr lang="en-US" altLang="en-US" sz="4100" dirty="0">
                <a:solidFill>
                  <a:srgbClr val="FFC000"/>
                </a:solidFill>
              </a:rPr>
              <a:t>are</a:t>
            </a:r>
            <a:r>
              <a:rPr lang="en-US" altLang="en-US" sz="4100" b="1" i="1" dirty="0">
                <a:solidFill>
                  <a:srgbClr val="FFC000"/>
                </a:solidFill>
              </a:rPr>
              <a:t> </a:t>
            </a:r>
            <a:r>
              <a:rPr lang="en-US" altLang="en-US" sz="4100" b="1" i="1" u="sng" dirty="0">
                <a:solidFill>
                  <a:srgbClr val="FFFF00"/>
                </a:solidFill>
              </a:rPr>
              <a:t>CONTEMPORARIES</a:t>
            </a:r>
            <a:r>
              <a:rPr lang="en-US" altLang="en-US" sz="4100" b="1" i="1" dirty="0">
                <a:solidFill>
                  <a:srgbClr val="FFFF00"/>
                </a:solidFill>
              </a:rPr>
              <a:t>.</a:t>
            </a:r>
            <a:r>
              <a:rPr lang="en-US" altLang="en-US" sz="4100" dirty="0">
                <a:solidFill>
                  <a:srgbClr val="FFC000"/>
                </a:solidFill>
              </a:rPr>
              <a:t> We can expect that they will be engaged with each other </a:t>
            </a:r>
            <a:r>
              <a:rPr lang="en-US" altLang="en-US" sz="4100" i="1" dirty="0">
                <a:solidFill>
                  <a:srgbClr val="FFFF00"/>
                </a:solidFill>
              </a:rPr>
              <a:t>before and during the final 7 years of this age</a:t>
            </a:r>
            <a:r>
              <a:rPr lang="en-US" altLang="en-US" sz="4100" dirty="0">
                <a:solidFill>
                  <a:srgbClr val="FFC000"/>
                </a:solidFill>
              </a:rPr>
              <a:t>, perhaps in a number of co-operative or non-co-operative ways. For those who believe what is clearly written down in Holy Scripture this is not a matter of conjecture. </a:t>
            </a:r>
          </a:p>
          <a:p>
            <a:pPr algn="ctr" eaLnBrk="1" hangingPunct="1">
              <a:spcBef>
                <a:spcPct val="0"/>
              </a:spcBef>
              <a:buFontTx/>
              <a:buNone/>
            </a:pPr>
            <a:r>
              <a:rPr lang="en-US" altLang="en-US" sz="4100" dirty="0">
                <a:solidFill>
                  <a:srgbClr val="FFC000"/>
                </a:solidFill>
              </a:rPr>
              <a:t>It is a </a:t>
            </a:r>
            <a:r>
              <a:rPr lang="en-US" altLang="en-US" sz="4100" b="1" i="1" dirty="0">
                <a:solidFill>
                  <a:srgbClr val="FFFF00"/>
                </a:solidFill>
              </a:rPr>
              <a:t>proven fact</a:t>
            </a:r>
            <a:r>
              <a:rPr lang="en-US" altLang="en-US" sz="4100" dirty="0">
                <a:solidFill>
                  <a:srgbClr val="FFC000"/>
                </a:solidFill>
              </a:rPr>
              <a:t>. It is an </a:t>
            </a:r>
            <a:r>
              <a:rPr lang="en-US" altLang="en-US" sz="4100" b="1" i="1" dirty="0">
                <a:solidFill>
                  <a:srgbClr val="FFFF00"/>
                </a:solidFill>
              </a:rPr>
              <a:t>inescapable conclusion</a:t>
            </a:r>
            <a:r>
              <a:rPr lang="en-US" altLang="en-US" sz="4100" dirty="0">
                <a:solidFill>
                  <a:srgbClr val="FFC000"/>
                </a:solidFill>
              </a:rPr>
              <a:t>. </a:t>
            </a:r>
          </a:p>
        </p:txBody>
      </p:sp>
    </p:spTree>
    <p:extLst>
      <p:ext uri="{BB962C8B-B14F-4D97-AF65-F5344CB8AC3E}">
        <p14:creationId xmlns:p14="http://schemas.microsoft.com/office/powerpoint/2010/main" val="28371492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266700" y="467266"/>
            <a:ext cx="1165860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sz="5400" dirty="0">
                <a:solidFill>
                  <a:srgbClr val="FFC000"/>
                </a:solidFill>
              </a:rPr>
              <a:t>Notice the massive flows of air traffic between the USA and Western Europe. Bible prophecy teachers tell us that America is </a:t>
            </a:r>
            <a:r>
              <a:rPr lang="en-US" sz="5400" b="1" i="1" dirty="0">
                <a:solidFill>
                  <a:srgbClr val="FFFF00"/>
                </a:solidFill>
              </a:rPr>
              <a:t>“out of the picture” </a:t>
            </a:r>
            <a:r>
              <a:rPr lang="en-US" sz="5400" dirty="0">
                <a:solidFill>
                  <a:srgbClr val="FFC000"/>
                </a:solidFill>
              </a:rPr>
              <a:t>and </a:t>
            </a:r>
          </a:p>
          <a:p>
            <a:pPr algn="ctr" eaLnBrk="1" hangingPunct="1">
              <a:spcBef>
                <a:spcPct val="0"/>
              </a:spcBef>
              <a:buNone/>
            </a:pPr>
            <a:r>
              <a:rPr lang="en-US" sz="5400" dirty="0">
                <a:solidFill>
                  <a:srgbClr val="FFC000"/>
                </a:solidFill>
              </a:rPr>
              <a:t>has </a:t>
            </a:r>
            <a:r>
              <a:rPr lang="en-US" sz="5400" b="1" i="1" dirty="0">
                <a:solidFill>
                  <a:srgbClr val="FFFF00"/>
                </a:solidFill>
              </a:rPr>
              <a:t>no role to play </a:t>
            </a:r>
            <a:r>
              <a:rPr lang="en-US" sz="5400" dirty="0">
                <a:solidFill>
                  <a:srgbClr val="FFC000"/>
                </a:solidFill>
              </a:rPr>
              <a:t>in the latter days?</a:t>
            </a:r>
          </a:p>
          <a:p>
            <a:pPr algn="ctr" eaLnBrk="1" hangingPunct="1">
              <a:spcBef>
                <a:spcPct val="0"/>
              </a:spcBef>
              <a:buNone/>
            </a:pPr>
            <a:r>
              <a:rPr lang="en-US" sz="5400" dirty="0">
                <a:solidFill>
                  <a:srgbClr val="FFC000"/>
                </a:solidFill>
              </a:rPr>
              <a:t> </a:t>
            </a:r>
          </a:p>
          <a:p>
            <a:pPr algn="ctr" eaLnBrk="1" hangingPunct="1">
              <a:spcBef>
                <a:spcPct val="0"/>
              </a:spcBef>
              <a:buNone/>
            </a:pPr>
            <a:r>
              <a:rPr lang="en-US" sz="5400" dirty="0">
                <a:solidFill>
                  <a:srgbClr val="FFC000"/>
                </a:solidFill>
              </a:rPr>
              <a:t>Is this true?</a:t>
            </a:r>
          </a:p>
        </p:txBody>
      </p:sp>
    </p:spTree>
    <p:extLst>
      <p:ext uri="{BB962C8B-B14F-4D97-AF65-F5344CB8AC3E}">
        <p14:creationId xmlns:p14="http://schemas.microsoft.com/office/powerpoint/2010/main" val="3452949125"/>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charlestinsley.files.wordpress.com/2014/04/4-beasts_danie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340" y="383931"/>
            <a:ext cx="10561320" cy="6093069"/>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a:extLst>
              <a:ext uri="{FF2B5EF4-FFF2-40B4-BE49-F238E27FC236}">
                <a16:creationId xmlns:a16="http://schemas.microsoft.com/office/drawing/2014/main" id="{93483E16-D27A-4540-BAA2-D0776EEB6B91}"/>
              </a:ext>
            </a:extLst>
          </p:cNvPr>
          <p:cNvSpPr/>
          <p:nvPr/>
        </p:nvSpPr>
        <p:spPr>
          <a:xfrm>
            <a:off x="76200" y="35410"/>
            <a:ext cx="11963400" cy="6746390"/>
          </a:xfrm>
          <a:prstGeom prst="ellipse">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9C1EADE-0943-4A2E-8E38-F4757876B0BD}"/>
              </a:ext>
            </a:extLst>
          </p:cNvPr>
          <p:cNvSpPr txBox="1"/>
          <p:nvPr/>
        </p:nvSpPr>
        <p:spPr>
          <a:xfrm>
            <a:off x="3893685" y="228600"/>
            <a:ext cx="4328429" cy="830997"/>
          </a:xfrm>
          <a:prstGeom prst="rect">
            <a:avLst/>
          </a:prstGeom>
          <a:noFill/>
        </p:spPr>
        <p:txBody>
          <a:bodyPr wrap="none" rtlCol="0">
            <a:spAutoFit/>
          </a:bodyPr>
          <a:lstStyle/>
          <a:p>
            <a:r>
              <a:rPr lang="en-US" sz="4800" b="1" i="1" dirty="0">
                <a:solidFill>
                  <a:srgbClr val="C00000"/>
                </a:solidFill>
              </a:rPr>
              <a:t>All in together</a:t>
            </a:r>
          </a:p>
        </p:txBody>
      </p:sp>
    </p:spTree>
    <p:extLst>
      <p:ext uri="{BB962C8B-B14F-4D97-AF65-F5344CB8AC3E}">
        <p14:creationId xmlns:p14="http://schemas.microsoft.com/office/powerpoint/2010/main" val="2530698616"/>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1"/>
          <p:cNvSpPr>
            <a:spLocks noChangeArrowheads="1"/>
          </p:cNvSpPr>
          <p:nvPr/>
        </p:nvSpPr>
        <p:spPr bwMode="auto">
          <a:xfrm>
            <a:off x="304800" y="328767"/>
            <a:ext cx="11582400" cy="6200466"/>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3600" dirty="0">
                <a:solidFill>
                  <a:srgbClr val="FFC000"/>
                </a:solidFill>
              </a:rPr>
              <a:t>So with that now established and just as an interesting </a:t>
            </a:r>
          </a:p>
          <a:p>
            <a:pPr algn="ctr" eaLnBrk="1" hangingPunct="1">
              <a:spcBef>
                <a:spcPct val="0"/>
              </a:spcBef>
              <a:buFontTx/>
              <a:buNone/>
            </a:pPr>
            <a:r>
              <a:rPr lang="en-US" altLang="en-US" sz="3600" dirty="0">
                <a:solidFill>
                  <a:srgbClr val="FFC000"/>
                </a:solidFill>
              </a:rPr>
              <a:t>aside let us go to the Bible Hub and look at how the two </a:t>
            </a:r>
            <a:r>
              <a:rPr lang="en-US" altLang="en-US" sz="3600" dirty="0">
                <a:solidFill>
                  <a:schemeClr val="bg1"/>
                </a:solidFill>
              </a:rPr>
              <a:t>International </a:t>
            </a:r>
            <a:r>
              <a:rPr lang="en-US" altLang="en-US" sz="3600" dirty="0">
                <a:solidFill>
                  <a:srgbClr val="FFC000"/>
                </a:solidFill>
              </a:rPr>
              <a:t>translations, have translated the word </a:t>
            </a:r>
            <a:r>
              <a:rPr lang="en-US" altLang="en-US" sz="3600" b="1" i="1" dirty="0">
                <a:solidFill>
                  <a:srgbClr val="FFFF00"/>
                </a:solidFill>
              </a:rPr>
              <a:t>“</a:t>
            </a:r>
            <a:r>
              <a:rPr lang="en-US" altLang="en-US" sz="3600" b="1" i="1" dirty="0" err="1">
                <a:solidFill>
                  <a:srgbClr val="FFFF00"/>
                </a:solidFill>
              </a:rPr>
              <a:t>qodam</a:t>
            </a:r>
            <a:r>
              <a:rPr lang="en-US" altLang="en-US" sz="3600" b="1" i="1" dirty="0">
                <a:solidFill>
                  <a:srgbClr val="FFFF00"/>
                </a:solidFill>
              </a:rPr>
              <a:t>”. </a:t>
            </a:r>
            <a:r>
              <a:rPr lang="en-US" altLang="en-US" sz="3600" dirty="0">
                <a:solidFill>
                  <a:srgbClr val="FFC000"/>
                </a:solidFill>
              </a:rPr>
              <a:t>Both of these translations are absolutely notorious for redactions, inaccuracies, and obfuscations. As we have seen, the word </a:t>
            </a:r>
            <a:r>
              <a:rPr lang="en-US" altLang="en-US" sz="3600" b="1" i="1" dirty="0">
                <a:solidFill>
                  <a:srgbClr val="FFFF00"/>
                </a:solidFill>
              </a:rPr>
              <a:t>“</a:t>
            </a:r>
            <a:r>
              <a:rPr lang="en-US" altLang="en-US" sz="3600" b="1" i="1" dirty="0" err="1">
                <a:solidFill>
                  <a:srgbClr val="FFFF00"/>
                </a:solidFill>
              </a:rPr>
              <a:t>qodam</a:t>
            </a:r>
            <a:r>
              <a:rPr lang="en-US" altLang="en-US" sz="3600" b="1" i="1" dirty="0">
                <a:solidFill>
                  <a:srgbClr val="FFFF00"/>
                </a:solidFill>
              </a:rPr>
              <a:t>” </a:t>
            </a:r>
            <a:r>
              <a:rPr lang="en-US" altLang="en-US" sz="3600" dirty="0">
                <a:solidFill>
                  <a:srgbClr val="FFC000"/>
                </a:solidFill>
              </a:rPr>
              <a:t>very definitely means </a:t>
            </a:r>
            <a:r>
              <a:rPr lang="en-US" altLang="en-US" sz="3600" b="1" i="1" dirty="0">
                <a:solidFill>
                  <a:srgbClr val="FFFF00"/>
                </a:solidFill>
              </a:rPr>
              <a:t>“in front of” </a:t>
            </a:r>
            <a:r>
              <a:rPr lang="en-US" altLang="en-US" sz="3600" dirty="0">
                <a:solidFill>
                  <a:srgbClr val="FFC000"/>
                </a:solidFill>
              </a:rPr>
              <a:t>or </a:t>
            </a:r>
            <a:r>
              <a:rPr lang="en-US" altLang="en-US" sz="3600" b="1" i="1" dirty="0">
                <a:solidFill>
                  <a:srgbClr val="FFFF00"/>
                </a:solidFill>
              </a:rPr>
              <a:t>“in the presence of”</a:t>
            </a:r>
            <a:r>
              <a:rPr lang="en-US" altLang="en-US" sz="3600" dirty="0">
                <a:solidFill>
                  <a:srgbClr val="FFC000"/>
                </a:solidFill>
              </a:rPr>
              <a:t>. But as we can see the translators are going beyond the ambiguous word </a:t>
            </a:r>
            <a:r>
              <a:rPr lang="en-US" altLang="en-US" sz="3600" b="1" i="1" dirty="0">
                <a:solidFill>
                  <a:srgbClr val="FFFF00"/>
                </a:solidFill>
              </a:rPr>
              <a:t>“before” </a:t>
            </a:r>
            <a:r>
              <a:rPr lang="en-US" altLang="en-US" sz="3600" dirty="0">
                <a:solidFill>
                  <a:srgbClr val="FFC000"/>
                </a:solidFill>
              </a:rPr>
              <a:t>to use words like </a:t>
            </a:r>
            <a:r>
              <a:rPr lang="en-US" altLang="en-US" sz="3600" b="1" dirty="0">
                <a:solidFill>
                  <a:srgbClr val="FFFF00"/>
                </a:solidFill>
              </a:rPr>
              <a:t>“former” </a:t>
            </a:r>
            <a:r>
              <a:rPr lang="en-US" altLang="en-US" sz="3600" dirty="0">
                <a:solidFill>
                  <a:srgbClr val="FFC000"/>
                </a:solidFill>
              </a:rPr>
              <a:t>and </a:t>
            </a:r>
            <a:r>
              <a:rPr lang="en-US" altLang="en-US" sz="3600" b="1" dirty="0">
                <a:solidFill>
                  <a:srgbClr val="FFFF00"/>
                </a:solidFill>
              </a:rPr>
              <a:t>“previous”. </a:t>
            </a:r>
            <a:r>
              <a:rPr lang="en-US" altLang="en-US" sz="3600" dirty="0">
                <a:solidFill>
                  <a:srgbClr val="FFC000"/>
                </a:solidFill>
              </a:rPr>
              <a:t>They are very deliberately and erroneously choosing words that present the first three beasts as </a:t>
            </a:r>
            <a:r>
              <a:rPr lang="en-US" altLang="en-US" sz="3600" b="1" i="1" dirty="0">
                <a:solidFill>
                  <a:schemeClr val="accent3">
                    <a:lumMod val="60000"/>
                    <a:lumOff val="40000"/>
                  </a:schemeClr>
                </a:solidFill>
              </a:rPr>
              <a:t>preceding</a:t>
            </a:r>
            <a:r>
              <a:rPr lang="en-US" altLang="en-US" sz="3600" dirty="0">
                <a:solidFill>
                  <a:srgbClr val="FFC000"/>
                </a:solidFill>
              </a:rPr>
              <a:t> the fourth beast in time.</a:t>
            </a:r>
          </a:p>
        </p:txBody>
      </p:sp>
    </p:spTree>
    <p:extLst>
      <p:ext uri="{BB962C8B-B14F-4D97-AF65-F5344CB8AC3E}">
        <p14:creationId xmlns:p14="http://schemas.microsoft.com/office/powerpoint/2010/main" val="3937291940"/>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2076588-A429-46FD-BE24-263DB7A7C5F9}"/>
              </a:ext>
            </a:extLst>
          </p:cNvPr>
          <p:cNvSpPr txBox="1"/>
          <p:nvPr/>
        </p:nvSpPr>
        <p:spPr>
          <a:xfrm>
            <a:off x="342900" y="251207"/>
            <a:ext cx="11506200" cy="6355586"/>
          </a:xfrm>
          <a:prstGeom prst="rect">
            <a:avLst/>
          </a:prstGeom>
          <a:noFill/>
        </p:spPr>
        <p:txBody>
          <a:bodyPr wrap="square" rtlCol="0">
            <a:spAutoFit/>
          </a:bodyPr>
          <a:lstStyle/>
          <a:p>
            <a:r>
              <a:rPr lang="en-US" sz="3100" b="1" dirty="0">
                <a:solidFill>
                  <a:schemeClr val="bg2">
                    <a:lumMod val="75000"/>
                  </a:schemeClr>
                </a:solidFill>
              </a:rPr>
              <a:t>New International Version</a:t>
            </a:r>
          </a:p>
          <a:p>
            <a:r>
              <a:rPr lang="en-US" sz="3100" dirty="0">
                <a:solidFill>
                  <a:srgbClr val="FFC000"/>
                </a:solidFill>
              </a:rPr>
              <a:t>"After that, in my vision at night I looked, and there before me was a fourth beast--terrifying and frightening and very powerful. It had large iron teeth; it crushed and devoured its victims and trampled underfoot whatever was left. It was different from all </a:t>
            </a:r>
          </a:p>
          <a:p>
            <a:r>
              <a:rPr lang="en-US" sz="3100" dirty="0">
                <a:solidFill>
                  <a:srgbClr val="FFC000"/>
                </a:solidFill>
              </a:rPr>
              <a:t>the </a:t>
            </a:r>
            <a:r>
              <a:rPr lang="en-US" sz="3600" b="1" i="1" u="sng" dirty="0">
                <a:solidFill>
                  <a:srgbClr val="FFFF00"/>
                </a:solidFill>
              </a:rPr>
              <a:t>former</a:t>
            </a:r>
            <a:r>
              <a:rPr lang="en-US" sz="3600" b="1" i="1" dirty="0">
                <a:solidFill>
                  <a:srgbClr val="FFFF00"/>
                </a:solidFill>
              </a:rPr>
              <a:t> beasts</a:t>
            </a:r>
            <a:r>
              <a:rPr lang="en-US" sz="3100" dirty="0">
                <a:solidFill>
                  <a:srgbClr val="FFC000"/>
                </a:solidFill>
              </a:rPr>
              <a:t>, and it had ten horns.</a:t>
            </a:r>
          </a:p>
          <a:p>
            <a:endParaRPr lang="en-US" sz="3000" dirty="0">
              <a:solidFill>
                <a:srgbClr val="FFC000"/>
              </a:solidFill>
            </a:endParaRPr>
          </a:p>
          <a:p>
            <a:r>
              <a:rPr lang="en-US" sz="3000" b="1" dirty="0">
                <a:solidFill>
                  <a:schemeClr val="bg2">
                    <a:lumMod val="75000"/>
                  </a:schemeClr>
                </a:solidFill>
              </a:rPr>
              <a:t>International Standard Version</a:t>
            </a:r>
          </a:p>
          <a:p>
            <a:r>
              <a:rPr lang="en-US" sz="3000" dirty="0">
                <a:solidFill>
                  <a:srgbClr val="FFC000"/>
                </a:solidFill>
              </a:rPr>
              <a:t>"After this, I continued to observe the night visions. And look!—there was a fourth awe-inspiring, terrifying, and viciously strong animal! It had large, iron teeth. It devoured and crushed things, </a:t>
            </a:r>
          </a:p>
          <a:p>
            <a:r>
              <a:rPr lang="en-US" sz="3000" dirty="0">
                <a:solidFill>
                  <a:srgbClr val="FFC000"/>
                </a:solidFill>
              </a:rPr>
              <a:t>and trampled under its feet whatever remained. Different from </a:t>
            </a:r>
          </a:p>
          <a:p>
            <a:r>
              <a:rPr lang="en-US" sz="3000" dirty="0">
                <a:solidFill>
                  <a:srgbClr val="FFC000"/>
                </a:solidFill>
              </a:rPr>
              <a:t>all of the other </a:t>
            </a:r>
            <a:r>
              <a:rPr lang="en-US" sz="3600" b="1" i="1" u="sng" dirty="0">
                <a:solidFill>
                  <a:srgbClr val="FFFF00"/>
                </a:solidFill>
              </a:rPr>
              <a:t>previous</a:t>
            </a:r>
            <a:r>
              <a:rPr lang="en-US" sz="3600" b="1" i="1" dirty="0">
                <a:solidFill>
                  <a:srgbClr val="FFFF00"/>
                </a:solidFill>
              </a:rPr>
              <a:t> animals</a:t>
            </a:r>
            <a:r>
              <a:rPr lang="en-US" sz="3000" dirty="0">
                <a:solidFill>
                  <a:srgbClr val="FFC000"/>
                </a:solidFill>
              </a:rPr>
              <a:t>, it had ten horns.</a:t>
            </a:r>
          </a:p>
        </p:txBody>
      </p:sp>
    </p:spTree>
    <p:extLst>
      <p:ext uri="{BB962C8B-B14F-4D97-AF65-F5344CB8AC3E}">
        <p14:creationId xmlns:p14="http://schemas.microsoft.com/office/powerpoint/2010/main" val="505472855"/>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1"/>
          <p:cNvSpPr>
            <a:spLocks noChangeArrowheads="1"/>
          </p:cNvSpPr>
          <p:nvPr/>
        </p:nvSpPr>
        <p:spPr bwMode="auto">
          <a:xfrm>
            <a:off x="266700" y="236434"/>
            <a:ext cx="11658600" cy="6385132"/>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3400" dirty="0">
                <a:solidFill>
                  <a:srgbClr val="FFC000"/>
                </a:solidFill>
              </a:rPr>
              <a:t>So as we see, most of our modern Bible translation committees have </a:t>
            </a:r>
            <a:r>
              <a:rPr lang="en-US" altLang="en-US" sz="3400" b="1" dirty="0">
                <a:solidFill>
                  <a:srgbClr val="FF0000"/>
                </a:solidFill>
              </a:rPr>
              <a:t>deliberately ignored </a:t>
            </a:r>
            <a:r>
              <a:rPr lang="en-US" altLang="en-US" sz="3400" dirty="0">
                <a:solidFill>
                  <a:srgbClr val="FFC000"/>
                </a:solidFill>
              </a:rPr>
              <a:t>the true meaning of the Aramaic word </a:t>
            </a:r>
            <a:r>
              <a:rPr lang="en-US" altLang="en-US" sz="3400" b="1" i="1" dirty="0">
                <a:solidFill>
                  <a:srgbClr val="FFFF00"/>
                </a:solidFill>
              </a:rPr>
              <a:t>“</a:t>
            </a:r>
            <a:r>
              <a:rPr lang="en-US" altLang="en-US" sz="3400" b="1" i="1" dirty="0" err="1">
                <a:solidFill>
                  <a:srgbClr val="FFFF00"/>
                </a:solidFill>
              </a:rPr>
              <a:t>qodam</a:t>
            </a:r>
            <a:r>
              <a:rPr lang="en-US" altLang="en-US" sz="3400" b="1" i="1" dirty="0">
                <a:solidFill>
                  <a:srgbClr val="FFFF00"/>
                </a:solidFill>
              </a:rPr>
              <a:t>”. </a:t>
            </a:r>
            <a:r>
              <a:rPr lang="en-US" altLang="en-US" sz="3400" dirty="0">
                <a:solidFill>
                  <a:srgbClr val="FFC000"/>
                </a:solidFill>
              </a:rPr>
              <a:t>They are happy to continue with the  commonly translated but ambiguous English word </a:t>
            </a:r>
            <a:r>
              <a:rPr lang="en-US" altLang="en-US" sz="3400" b="1" i="1" dirty="0">
                <a:solidFill>
                  <a:srgbClr val="FFFF00"/>
                </a:solidFill>
              </a:rPr>
              <a:t>“before”</a:t>
            </a:r>
            <a:r>
              <a:rPr lang="en-US" altLang="en-US" sz="3400" b="1" i="1" dirty="0">
                <a:solidFill>
                  <a:srgbClr val="FFC000"/>
                </a:solidFill>
              </a:rPr>
              <a:t>,</a:t>
            </a:r>
            <a:r>
              <a:rPr lang="en-US" altLang="en-US" sz="3400" dirty="0">
                <a:solidFill>
                  <a:srgbClr val="FFC000"/>
                </a:solidFill>
              </a:rPr>
              <a:t> allowing it to continue to convey the wrong sense of the word. They have deliberately ignored the Aramaic text and trotted out a translation that opens the door to a wrong meaning, namely, that the first three beasts </a:t>
            </a:r>
            <a:r>
              <a:rPr lang="en-US" altLang="en-US" sz="3400" b="1" i="1" dirty="0">
                <a:solidFill>
                  <a:schemeClr val="tx2">
                    <a:lumMod val="60000"/>
                    <a:lumOff val="40000"/>
                  </a:schemeClr>
                </a:solidFill>
              </a:rPr>
              <a:t>“precede in time” </a:t>
            </a:r>
            <a:r>
              <a:rPr lang="en-US" altLang="en-US" sz="3400" dirty="0">
                <a:solidFill>
                  <a:srgbClr val="FFC000"/>
                </a:solidFill>
              </a:rPr>
              <a:t>the fourth beast.  The International versions even go over the top flat-out declaring the three first mentioned beasts as </a:t>
            </a:r>
            <a:r>
              <a:rPr lang="en-US" altLang="en-US" sz="3400" b="1" i="1" dirty="0">
                <a:solidFill>
                  <a:schemeClr val="tx2">
                    <a:lumMod val="60000"/>
                    <a:lumOff val="40000"/>
                  </a:schemeClr>
                </a:solidFill>
              </a:rPr>
              <a:t>“former beasts” </a:t>
            </a:r>
            <a:r>
              <a:rPr lang="en-US" altLang="en-US" sz="3400" dirty="0">
                <a:solidFill>
                  <a:srgbClr val="FFC000"/>
                </a:solidFill>
              </a:rPr>
              <a:t>or </a:t>
            </a:r>
            <a:r>
              <a:rPr lang="en-US" altLang="en-US" sz="3400" b="1" i="1" dirty="0">
                <a:solidFill>
                  <a:schemeClr val="tx2">
                    <a:lumMod val="60000"/>
                    <a:lumOff val="40000"/>
                  </a:schemeClr>
                </a:solidFill>
              </a:rPr>
              <a:t>“previous animals”.</a:t>
            </a:r>
            <a:r>
              <a:rPr lang="en-US" altLang="en-US" sz="3400" dirty="0">
                <a:solidFill>
                  <a:schemeClr val="tx2">
                    <a:lumMod val="60000"/>
                    <a:lumOff val="40000"/>
                  </a:schemeClr>
                </a:solidFill>
              </a:rPr>
              <a:t> </a:t>
            </a:r>
            <a:r>
              <a:rPr lang="en-US" altLang="en-US" sz="3400" dirty="0">
                <a:solidFill>
                  <a:srgbClr val="FFC000"/>
                </a:solidFill>
              </a:rPr>
              <a:t>At best, this is scholarly neglect. At worst it is bringing a false witness to the Holy Scriptures of </a:t>
            </a:r>
            <a:r>
              <a:rPr lang="en-US" altLang="en-US" sz="3400" dirty="0" err="1">
                <a:solidFill>
                  <a:srgbClr val="FFC000"/>
                </a:solidFill>
              </a:rPr>
              <a:t>Yehovah</a:t>
            </a:r>
            <a:r>
              <a:rPr lang="en-US" altLang="en-US" sz="3400" dirty="0">
                <a:solidFill>
                  <a:srgbClr val="FFC000"/>
                </a:solidFill>
              </a:rPr>
              <a:t>-God Most High. </a:t>
            </a:r>
            <a:endParaRPr lang="en-US" altLang="en-US" sz="3400" b="1" i="1" dirty="0">
              <a:solidFill>
                <a:srgbClr val="FFFF00"/>
              </a:solidFill>
            </a:endParaRPr>
          </a:p>
        </p:txBody>
      </p:sp>
    </p:spTree>
    <p:extLst>
      <p:ext uri="{BB962C8B-B14F-4D97-AF65-F5344CB8AC3E}">
        <p14:creationId xmlns:p14="http://schemas.microsoft.com/office/powerpoint/2010/main" val="215569675"/>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2076588-A429-46FD-BE24-263DB7A7C5F9}"/>
              </a:ext>
            </a:extLst>
          </p:cNvPr>
          <p:cNvSpPr txBox="1"/>
          <p:nvPr/>
        </p:nvSpPr>
        <p:spPr>
          <a:xfrm>
            <a:off x="342900" y="251207"/>
            <a:ext cx="11506200" cy="6355586"/>
          </a:xfrm>
          <a:prstGeom prst="rect">
            <a:avLst/>
          </a:prstGeom>
          <a:noFill/>
        </p:spPr>
        <p:txBody>
          <a:bodyPr wrap="square" rtlCol="0">
            <a:spAutoFit/>
          </a:bodyPr>
          <a:lstStyle/>
          <a:p>
            <a:r>
              <a:rPr lang="en-US" sz="3100" b="1" dirty="0">
                <a:solidFill>
                  <a:srgbClr val="FFC000"/>
                </a:solidFill>
              </a:rPr>
              <a:t>New International Version</a:t>
            </a:r>
          </a:p>
          <a:p>
            <a:r>
              <a:rPr lang="en-US" sz="3100" dirty="0">
                <a:solidFill>
                  <a:srgbClr val="FFC000"/>
                </a:solidFill>
              </a:rPr>
              <a:t>"After that, in my vision at night I looked, and there before me was a fourth beast--terrifying and frightening and very powerful. It had large iron teeth; it crushed and devoured its victims and trampled underfoot whatever was left. It was different from all </a:t>
            </a:r>
          </a:p>
          <a:p>
            <a:r>
              <a:rPr lang="en-US" sz="3100" dirty="0">
                <a:solidFill>
                  <a:srgbClr val="FFC000"/>
                </a:solidFill>
              </a:rPr>
              <a:t>the </a:t>
            </a:r>
            <a:r>
              <a:rPr lang="en-US" sz="3600" b="1" i="1" dirty="0">
                <a:solidFill>
                  <a:srgbClr val="FFFF00"/>
                </a:solidFill>
              </a:rPr>
              <a:t>former beasts</a:t>
            </a:r>
            <a:r>
              <a:rPr lang="en-US" sz="3100" dirty="0">
                <a:solidFill>
                  <a:srgbClr val="FFC000"/>
                </a:solidFill>
              </a:rPr>
              <a:t>, and it had ten horns.</a:t>
            </a:r>
          </a:p>
          <a:p>
            <a:endParaRPr lang="en-US" sz="3000" dirty="0">
              <a:solidFill>
                <a:srgbClr val="FFC000"/>
              </a:solidFill>
            </a:endParaRPr>
          </a:p>
          <a:p>
            <a:r>
              <a:rPr lang="en-US" sz="3000" b="1" dirty="0">
                <a:solidFill>
                  <a:srgbClr val="FFC000"/>
                </a:solidFill>
              </a:rPr>
              <a:t>International Standard Version</a:t>
            </a:r>
          </a:p>
          <a:p>
            <a:r>
              <a:rPr lang="en-US" sz="3000" dirty="0">
                <a:solidFill>
                  <a:srgbClr val="FFC000"/>
                </a:solidFill>
              </a:rPr>
              <a:t>"After this, I continued to observe the night visions. And look!—there was a fourth awe-inspiring, terrifying, and viciously strong animal! It had large, iron teeth. It devoured and crushed things, </a:t>
            </a:r>
          </a:p>
          <a:p>
            <a:r>
              <a:rPr lang="en-US" sz="3000" dirty="0">
                <a:solidFill>
                  <a:srgbClr val="FFC000"/>
                </a:solidFill>
              </a:rPr>
              <a:t>and trampled under its feet whatever remained. Different from </a:t>
            </a:r>
          </a:p>
          <a:p>
            <a:r>
              <a:rPr lang="en-US" sz="3000" dirty="0">
                <a:solidFill>
                  <a:srgbClr val="FFC000"/>
                </a:solidFill>
              </a:rPr>
              <a:t>all of the other </a:t>
            </a:r>
            <a:r>
              <a:rPr lang="en-US" sz="3600" b="1" i="1" dirty="0">
                <a:solidFill>
                  <a:srgbClr val="FFFF00"/>
                </a:solidFill>
              </a:rPr>
              <a:t>previous animals</a:t>
            </a:r>
            <a:r>
              <a:rPr lang="en-US" sz="3000" dirty="0">
                <a:solidFill>
                  <a:srgbClr val="FFC000"/>
                </a:solidFill>
              </a:rPr>
              <a:t>, it had ten horns.</a:t>
            </a:r>
          </a:p>
        </p:txBody>
      </p:sp>
    </p:spTree>
    <p:extLst>
      <p:ext uri="{BB962C8B-B14F-4D97-AF65-F5344CB8AC3E}">
        <p14:creationId xmlns:p14="http://schemas.microsoft.com/office/powerpoint/2010/main" val="1339028893"/>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1"/>
          <p:cNvSpPr>
            <a:spLocks noChangeArrowheads="1"/>
          </p:cNvSpPr>
          <p:nvPr/>
        </p:nvSpPr>
        <p:spPr bwMode="auto">
          <a:xfrm>
            <a:off x="342900" y="305684"/>
            <a:ext cx="11506200" cy="6246632"/>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700" dirty="0">
                <a:solidFill>
                  <a:srgbClr val="FFC000"/>
                </a:solidFill>
              </a:rPr>
              <a:t>The committee members translating these </a:t>
            </a:r>
            <a:r>
              <a:rPr lang="en-US" altLang="en-US" sz="5700" b="1" dirty="0">
                <a:solidFill>
                  <a:srgbClr val="92D050"/>
                </a:solidFill>
              </a:rPr>
              <a:t>International </a:t>
            </a:r>
            <a:r>
              <a:rPr lang="en-US" altLang="en-US" sz="5700" dirty="0">
                <a:solidFill>
                  <a:srgbClr val="FFC000"/>
                </a:solidFill>
              </a:rPr>
              <a:t>versions were highly intelligent and very learned men. They were scholars in Greek and Hebrew. Why did they deliberately mistranslate the word </a:t>
            </a:r>
            <a:r>
              <a:rPr lang="en-US" altLang="en-US" sz="5700" b="1" i="1" dirty="0">
                <a:solidFill>
                  <a:srgbClr val="FFFF00"/>
                </a:solidFill>
              </a:rPr>
              <a:t>“</a:t>
            </a:r>
            <a:r>
              <a:rPr lang="en-US" altLang="en-US" sz="5700" b="1" i="1" dirty="0" err="1">
                <a:solidFill>
                  <a:srgbClr val="FFFF00"/>
                </a:solidFill>
              </a:rPr>
              <a:t>qodam</a:t>
            </a:r>
            <a:r>
              <a:rPr lang="en-US" altLang="en-US" sz="5700" b="1" i="1" dirty="0">
                <a:solidFill>
                  <a:srgbClr val="FFFF00"/>
                </a:solidFill>
              </a:rPr>
              <a:t>”?</a:t>
            </a:r>
          </a:p>
          <a:p>
            <a:pPr algn="ctr" eaLnBrk="1" hangingPunct="1">
              <a:spcBef>
                <a:spcPct val="0"/>
              </a:spcBef>
              <a:buFontTx/>
              <a:buNone/>
            </a:pPr>
            <a:r>
              <a:rPr lang="en-US" altLang="en-US" sz="5700" dirty="0">
                <a:solidFill>
                  <a:srgbClr val="FFC000"/>
                </a:solidFill>
              </a:rPr>
              <a:t>This is very strange, even surreal.</a:t>
            </a:r>
            <a:r>
              <a:rPr lang="en-US" altLang="en-US" sz="5700" dirty="0">
                <a:solidFill>
                  <a:srgbClr val="FFFF00"/>
                </a:solidFill>
              </a:rPr>
              <a:t> </a:t>
            </a:r>
          </a:p>
        </p:txBody>
      </p:sp>
    </p:spTree>
    <p:extLst>
      <p:ext uri="{BB962C8B-B14F-4D97-AF65-F5344CB8AC3E}">
        <p14:creationId xmlns:p14="http://schemas.microsoft.com/office/powerpoint/2010/main" val="2536412006"/>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453B29E-2671-4530-880F-3514F8BCA5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66750"/>
            <a:ext cx="12192000" cy="5524500"/>
          </a:xfrm>
          <a:prstGeom prst="rect">
            <a:avLst/>
          </a:prstGeom>
        </p:spPr>
      </p:pic>
    </p:spTree>
    <p:extLst>
      <p:ext uri="{BB962C8B-B14F-4D97-AF65-F5344CB8AC3E}">
        <p14:creationId xmlns:p14="http://schemas.microsoft.com/office/powerpoint/2010/main" val="468138061"/>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1"/>
          <p:cNvSpPr>
            <a:spLocks noChangeArrowheads="1"/>
          </p:cNvSpPr>
          <p:nvPr/>
        </p:nvSpPr>
        <p:spPr bwMode="auto">
          <a:xfrm>
            <a:off x="266700" y="574988"/>
            <a:ext cx="11658600" cy="5708023"/>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5200" dirty="0">
                <a:solidFill>
                  <a:srgbClr val="FFC000"/>
                </a:solidFill>
              </a:rPr>
              <a:t>So finally, after all that, here we have </a:t>
            </a:r>
          </a:p>
          <a:p>
            <a:pPr algn="ctr" eaLnBrk="1" hangingPunct="1">
              <a:spcBef>
                <a:spcPct val="0"/>
              </a:spcBef>
              <a:buNone/>
            </a:pPr>
            <a:r>
              <a:rPr lang="en-US" altLang="en-US" sz="5200" dirty="0">
                <a:solidFill>
                  <a:srgbClr val="FFC000"/>
                </a:solidFill>
              </a:rPr>
              <a:t>the true latter day situation of the </a:t>
            </a:r>
            <a:r>
              <a:rPr lang="en-US" altLang="en-US" sz="5200" dirty="0">
                <a:solidFill>
                  <a:srgbClr val="FFFF00"/>
                </a:solidFill>
              </a:rPr>
              <a:t>first three beasts</a:t>
            </a:r>
            <a:r>
              <a:rPr lang="en-US" altLang="en-US" sz="5200" dirty="0">
                <a:solidFill>
                  <a:srgbClr val="FFC000"/>
                </a:solidFill>
              </a:rPr>
              <a:t>. They are standing there</a:t>
            </a:r>
            <a:r>
              <a:rPr lang="en-US" altLang="en-US" sz="5200" b="1" i="1" dirty="0">
                <a:solidFill>
                  <a:srgbClr val="FFFF00"/>
                </a:solidFill>
              </a:rPr>
              <a:t> </a:t>
            </a:r>
          </a:p>
          <a:p>
            <a:pPr algn="ctr" eaLnBrk="1" hangingPunct="1">
              <a:spcBef>
                <a:spcPct val="0"/>
              </a:spcBef>
              <a:buNone/>
            </a:pPr>
            <a:r>
              <a:rPr lang="en-US" altLang="en-US" sz="5200" b="1" i="1" dirty="0">
                <a:solidFill>
                  <a:srgbClr val="FFFF00"/>
                </a:solidFill>
              </a:rPr>
              <a:t>“in front of” </a:t>
            </a:r>
            <a:r>
              <a:rPr lang="en-US" altLang="en-US" sz="5200" dirty="0">
                <a:solidFill>
                  <a:srgbClr val="FFC000"/>
                </a:solidFill>
              </a:rPr>
              <a:t>or </a:t>
            </a:r>
            <a:r>
              <a:rPr lang="en-US" altLang="en-US" sz="5200" b="1" i="1" dirty="0">
                <a:solidFill>
                  <a:srgbClr val="FFFF00"/>
                </a:solidFill>
              </a:rPr>
              <a:t>“in the presence of” </a:t>
            </a:r>
            <a:r>
              <a:rPr lang="en-US" altLang="en-US" sz="5200" dirty="0">
                <a:solidFill>
                  <a:srgbClr val="FFC000"/>
                </a:solidFill>
              </a:rPr>
              <a:t>the</a:t>
            </a:r>
            <a:r>
              <a:rPr lang="en-US" altLang="en-US" sz="5200" b="1" i="1" dirty="0">
                <a:solidFill>
                  <a:srgbClr val="FFC000"/>
                </a:solidFill>
              </a:rPr>
              <a:t> </a:t>
            </a:r>
            <a:r>
              <a:rPr lang="en-US" altLang="en-US" sz="5200" dirty="0">
                <a:solidFill>
                  <a:srgbClr val="FFC000"/>
                </a:solidFill>
              </a:rPr>
              <a:t>ten horned beast of the </a:t>
            </a:r>
            <a:r>
              <a:rPr lang="en-US" altLang="en-US" sz="5200" b="1" i="1" dirty="0">
                <a:solidFill>
                  <a:srgbClr val="FFFF00"/>
                </a:solidFill>
              </a:rPr>
              <a:t>New World Order</a:t>
            </a:r>
            <a:r>
              <a:rPr lang="en-US" altLang="en-US" sz="5200" dirty="0">
                <a:solidFill>
                  <a:srgbClr val="FFFF00"/>
                </a:solidFill>
              </a:rPr>
              <a:t>.</a:t>
            </a:r>
            <a:r>
              <a:rPr lang="en-US" altLang="en-US" sz="5200" dirty="0">
                <a:solidFill>
                  <a:srgbClr val="FFC000"/>
                </a:solidFill>
              </a:rPr>
              <a:t> They are right there </a:t>
            </a:r>
            <a:r>
              <a:rPr lang="en-US" altLang="en-US" sz="5200" dirty="0">
                <a:solidFill>
                  <a:srgbClr val="FFFF00"/>
                </a:solidFill>
              </a:rPr>
              <a:t>in the same latter </a:t>
            </a:r>
          </a:p>
          <a:p>
            <a:pPr algn="ctr" eaLnBrk="1" hangingPunct="1">
              <a:spcBef>
                <a:spcPct val="0"/>
              </a:spcBef>
              <a:buNone/>
            </a:pPr>
            <a:r>
              <a:rPr lang="en-US" altLang="en-US" sz="5200" dirty="0">
                <a:solidFill>
                  <a:srgbClr val="FFFF00"/>
                </a:solidFill>
              </a:rPr>
              <a:t>day time period </a:t>
            </a:r>
            <a:r>
              <a:rPr lang="en-US" altLang="en-US" sz="5200" dirty="0">
                <a:solidFill>
                  <a:srgbClr val="FFC000"/>
                </a:solidFill>
              </a:rPr>
              <a:t>as that </a:t>
            </a:r>
            <a:r>
              <a:rPr lang="en-US" altLang="en-US" sz="5200" b="1" i="1" dirty="0">
                <a:solidFill>
                  <a:srgbClr val="FFFF00"/>
                </a:solidFill>
              </a:rPr>
              <a:t>fourth beast</a:t>
            </a:r>
            <a:r>
              <a:rPr lang="en-US" altLang="en-US" sz="5200" dirty="0">
                <a:solidFill>
                  <a:srgbClr val="FFFF00"/>
                </a:solidFill>
              </a:rPr>
              <a:t>. </a:t>
            </a:r>
          </a:p>
        </p:txBody>
      </p:sp>
    </p:spTree>
    <p:extLst>
      <p:ext uri="{BB962C8B-B14F-4D97-AF65-F5344CB8AC3E}">
        <p14:creationId xmlns:p14="http://schemas.microsoft.com/office/powerpoint/2010/main" val="3465331002"/>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408425" y="2307275"/>
            <a:ext cx="2769054"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C000"/>
                </a:solidFill>
              </a:rPr>
              <a:t>The Lion</a:t>
            </a:r>
          </a:p>
        </p:txBody>
      </p:sp>
      <p:sp>
        <p:nvSpPr>
          <p:cNvPr id="4" name="Rectangle 3"/>
          <p:cNvSpPr/>
          <p:nvPr/>
        </p:nvSpPr>
        <p:spPr>
          <a:xfrm>
            <a:off x="3208416" y="3835882"/>
            <a:ext cx="29718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C000"/>
                </a:solidFill>
              </a:rPr>
              <a:t>The Bear</a:t>
            </a:r>
          </a:p>
        </p:txBody>
      </p:sp>
      <p:sp>
        <p:nvSpPr>
          <p:cNvPr id="5" name="Rectangle 4"/>
          <p:cNvSpPr/>
          <p:nvPr/>
        </p:nvSpPr>
        <p:spPr>
          <a:xfrm>
            <a:off x="3281879" y="4619095"/>
            <a:ext cx="28956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C000"/>
                </a:solidFill>
              </a:rPr>
              <a:t>The Leopard</a:t>
            </a:r>
          </a:p>
        </p:txBody>
      </p:sp>
      <p:sp>
        <p:nvSpPr>
          <p:cNvPr id="6" name="Rectangle 5"/>
          <p:cNvSpPr/>
          <p:nvPr/>
        </p:nvSpPr>
        <p:spPr>
          <a:xfrm>
            <a:off x="3211729" y="3065377"/>
            <a:ext cx="29718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C000"/>
                </a:solidFill>
              </a:rPr>
              <a:t>Eagle’s wings</a:t>
            </a:r>
          </a:p>
        </p:txBody>
      </p:sp>
      <p:sp>
        <p:nvSpPr>
          <p:cNvPr id="7" name="Rectangle 6"/>
          <p:cNvSpPr/>
          <p:nvPr/>
        </p:nvSpPr>
        <p:spPr>
          <a:xfrm>
            <a:off x="8352716" y="3349692"/>
            <a:ext cx="2769054" cy="13343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C000"/>
                </a:solidFill>
              </a:rPr>
              <a:t>The Fourth</a:t>
            </a:r>
          </a:p>
          <a:p>
            <a:pPr algn="ctr"/>
            <a:r>
              <a:rPr lang="en-US" sz="4000" b="1" dirty="0">
                <a:solidFill>
                  <a:srgbClr val="FFC000"/>
                </a:solidFill>
              </a:rPr>
              <a:t>NWO Beast</a:t>
            </a:r>
          </a:p>
        </p:txBody>
      </p:sp>
      <p:sp>
        <p:nvSpPr>
          <p:cNvPr id="8" name="TextBox 7"/>
          <p:cNvSpPr txBox="1"/>
          <p:nvPr/>
        </p:nvSpPr>
        <p:spPr>
          <a:xfrm>
            <a:off x="6630419" y="2616480"/>
            <a:ext cx="1468672" cy="2800767"/>
          </a:xfrm>
          <a:prstGeom prst="rect">
            <a:avLst/>
          </a:prstGeom>
          <a:noFill/>
        </p:spPr>
        <p:txBody>
          <a:bodyPr wrap="none" rtlCol="0">
            <a:spAutoFit/>
          </a:bodyPr>
          <a:lstStyle/>
          <a:p>
            <a:pPr algn="ctr"/>
            <a:r>
              <a:rPr lang="en-US" sz="4400" dirty="0">
                <a:solidFill>
                  <a:schemeClr val="bg1"/>
                </a:solidFill>
              </a:rPr>
              <a:t>are</a:t>
            </a:r>
          </a:p>
          <a:p>
            <a:pPr algn="ctr"/>
            <a:r>
              <a:rPr lang="en-US" sz="4400" b="1" i="1" dirty="0">
                <a:solidFill>
                  <a:schemeClr val="bg1"/>
                </a:solidFill>
              </a:rPr>
              <a:t>“in</a:t>
            </a:r>
          </a:p>
          <a:p>
            <a:pPr algn="ctr"/>
            <a:r>
              <a:rPr lang="en-US" sz="4400" b="1" i="1" dirty="0">
                <a:solidFill>
                  <a:schemeClr val="bg1"/>
                </a:solidFill>
              </a:rPr>
              <a:t>front</a:t>
            </a:r>
          </a:p>
          <a:p>
            <a:pPr algn="ctr"/>
            <a:r>
              <a:rPr lang="en-US" sz="4400" b="1" i="1" dirty="0">
                <a:solidFill>
                  <a:schemeClr val="bg1"/>
                </a:solidFill>
              </a:rPr>
              <a:t>of“</a:t>
            </a:r>
          </a:p>
        </p:txBody>
      </p:sp>
      <p:sp>
        <p:nvSpPr>
          <p:cNvPr id="9" name="TextBox 8"/>
          <p:cNvSpPr txBox="1"/>
          <p:nvPr/>
        </p:nvSpPr>
        <p:spPr>
          <a:xfrm>
            <a:off x="228600" y="179457"/>
            <a:ext cx="11734800" cy="1384995"/>
          </a:xfrm>
          <a:prstGeom prst="rect">
            <a:avLst/>
          </a:prstGeom>
          <a:solidFill>
            <a:schemeClr val="tx2">
              <a:lumMod val="50000"/>
            </a:schemeClr>
          </a:solidFill>
        </p:spPr>
        <p:txBody>
          <a:bodyPr wrap="square" rtlCol="0">
            <a:spAutoFit/>
          </a:bodyPr>
          <a:lstStyle/>
          <a:p>
            <a:pPr algn="ctr"/>
            <a:r>
              <a:rPr lang="en-US" sz="4200" dirty="0">
                <a:solidFill>
                  <a:srgbClr val="FFC000"/>
                </a:solidFill>
              </a:rPr>
              <a:t>The </a:t>
            </a:r>
            <a:r>
              <a:rPr lang="en-US" sz="4200" i="1" dirty="0">
                <a:solidFill>
                  <a:srgbClr val="FFC000"/>
                </a:solidFill>
              </a:rPr>
              <a:t>first three beasts</a:t>
            </a:r>
            <a:r>
              <a:rPr lang="en-US" sz="4200" dirty="0">
                <a:solidFill>
                  <a:srgbClr val="FFC000"/>
                </a:solidFill>
              </a:rPr>
              <a:t>, symbolizing </a:t>
            </a:r>
            <a:r>
              <a:rPr lang="en-US" sz="4200" b="1" i="1" dirty="0">
                <a:solidFill>
                  <a:srgbClr val="FFFF00"/>
                </a:solidFill>
              </a:rPr>
              <a:t>five nations </a:t>
            </a:r>
            <a:r>
              <a:rPr lang="en-US" sz="4200" dirty="0">
                <a:solidFill>
                  <a:srgbClr val="FFC000"/>
                </a:solidFill>
              </a:rPr>
              <a:t>are standing there </a:t>
            </a:r>
            <a:r>
              <a:rPr lang="en-US" sz="4200" b="1" i="1" dirty="0">
                <a:solidFill>
                  <a:srgbClr val="FFFF00"/>
                </a:solidFill>
              </a:rPr>
              <a:t>“in front of” </a:t>
            </a:r>
            <a:r>
              <a:rPr lang="en-US" sz="4200" dirty="0">
                <a:solidFill>
                  <a:srgbClr val="FFC000"/>
                </a:solidFill>
              </a:rPr>
              <a:t>the fourth beast.</a:t>
            </a:r>
          </a:p>
        </p:txBody>
      </p:sp>
      <p:sp>
        <p:nvSpPr>
          <p:cNvPr id="10" name="Rectangle: Rounded Corners 9">
            <a:extLst>
              <a:ext uri="{FF2B5EF4-FFF2-40B4-BE49-F238E27FC236}">
                <a16:creationId xmlns:a16="http://schemas.microsoft.com/office/drawing/2014/main" id="{58DB623E-FD95-4100-8699-6FC93119C123}"/>
              </a:ext>
            </a:extLst>
          </p:cNvPr>
          <p:cNvSpPr/>
          <p:nvPr/>
        </p:nvSpPr>
        <p:spPr>
          <a:xfrm>
            <a:off x="2362200" y="1816459"/>
            <a:ext cx="9299916" cy="4740759"/>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9A50031-D638-4537-8330-3A431DC48EFA}"/>
              </a:ext>
            </a:extLst>
          </p:cNvPr>
          <p:cNvSpPr/>
          <p:nvPr/>
        </p:nvSpPr>
        <p:spPr>
          <a:xfrm>
            <a:off x="2969031" y="5389600"/>
            <a:ext cx="3219186"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C000"/>
                </a:solidFill>
              </a:rPr>
              <a:t>Wings of Fowl</a:t>
            </a:r>
          </a:p>
        </p:txBody>
      </p:sp>
    </p:spTree>
    <p:extLst>
      <p:ext uri="{BB962C8B-B14F-4D97-AF65-F5344CB8AC3E}">
        <p14:creationId xmlns:p14="http://schemas.microsoft.com/office/powerpoint/2010/main" val="4043585958"/>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03778" name="Rectangle 1"/>
          <p:cNvSpPr>
            <a:spLocks noChangeArrowheads="1"/>
          </p:cNvSpPr>
          <p:nvPr/>
        </p:nvSpPr>
        <p:spPr bwMode="auto">
          <a:xfrm>
            <a:off x="495300" y="1344429"/>
            <a:ext cx="11201400" cy="4169141"/>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6600" dirty="0">
                <a:solidFill>
                  <a:srgbClr val="FFC000"/>
                </a:solidFill>
              </a:rPr>
              <a:t>But less ambiguously and </a:t>
            </a:r>
          </a:p>
          <a:p>
            <a:pPr algn="ctr" eaLnBrk="1" hangingPunct="1">
              <a:spcBef>
                <a:spcPct val="0"/>
              </a:spcBef>
              <a:buNone/>
            </a:pPr>
            <a:r>
              <a:rPr lang="en-US" altLang="en-US" sz="6600" dirty="0">
                <a:solidFill>
                  <a:srgbClr val="FFC000"/>
                </a:solidFill>
              </a:rPr>
              <a:t>more specifically they </a:t>
            </a:r>
          </a:p>
          <a:p>
            <a:pPr algn="ctr" eaLnBrk="1" hangingPunct="1">
              <a:spcBef>
                <a:spcPct val="0"/>
              </a:spcBef>
              <a:buNone/>
            </a:pPr>
            <a:r>
              <a:rPr lang="en-US" altLang="en-US" sz="6600" dirty="0">
                <a:solidFill>
                  <a:srgbClr val="FFC000"/>
                </a:solidFill>
              </a:rPr>
              <a:t>are </a:t>
            </a:r>
            <a:r>
              <a:rPr lang="en-US" altLang="en-US" sz="6600" b="1" i="1" dirty="0">
                <a:solidFill>
                  <a:srgbClr val="FFFF00"/>
                </a:solidFill>
              </a:rPr>
              <a:t>“in the presence of” </a:t>
            </a:r>
          </a:p>
          <a:p>
            <a:pPr algn="ctr" eaLnBrk="1" hangingPunct="1">
              <a:spcBef>
                <a:spcPct val="0"/>
              </a:spcBef>
              <a:buFontTx/>
              <a:buNone/>
            </a:pPr>
            <a:r>
              <a:rPr lang="en-US" altLang="en-US" sz="6600" dirty="0">
                <a:solidFill>
                  <a:srgbClr val="FFC000"/>
                </a:solidFill>
              </a:rPr>
              <a:t>the fourth beast. </a:t>
            </a:r>
          </a:p>
        </p:txBody>
      </p:sp>
    </p:spTree>
    <p:extLst>
      <p:ext uri="{BB962C8B-B14F-4D97-AF65-F5344CB8AC3E}">
        <p14:creationId xmlns:p14="http://schemas.microsoft.com/office/powerpoint/2010/main" val="38514970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22" name="Picture 2" descr="http://metabunk.org/sk/skitched-20130827-05102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0"/>
            <a:ext cx="10287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0" y="6027007"/>
            <a:ext cx="12192000" cy="830993"/>
          </a:xfrm>
          <a:prstGeom prst="rect">
            <a:avLst/>
          </a:prstGeom>
          <a:solidFill>
            <a:schemeClr val="tx2">
              <a:lumMod val="50000"/>
            </a:schemeClr>
          </a:solidFill>
        </p:spPr>
        <p:txBody>
          <a:bodyPr wrap="square" lIns="91436" tIns="45718" rIns="91436" bIns="45718" rtlCol="0">
            <a:spAutoFit/>
          </a:bodyPr>
          <a:lstStyle/>
          <a:p>
            <a:pPr algn="ctr"/>
            <a:r>
              <a:rPr lang="en-US" sz="4800" dirty="0">
                <a:solidFill>
                  <a:srgbClr val="D2401E"/>
                </a:solidFill>
              </a:rPr>
              <a:t>Air traffic across the Western nations</a:t>
            </a:r>
          </a:p>
        </p:txBody>
      </p:sp>
      <p:sp>
        <p:nvSpPr>
          <p:cNvPr id="4" name="Oval 3">
            <a:extLst>
              <a:ext uri="{FF2B5EF4-FFF2-40B4-BE49-F238E27FC236}">
                <a16:creationId xmlns:a16="http://schemas.microsoft.com/office/drawing/2014/main" id="{7F1C20FC-DD2F-4B57-85C1-99D23C9DFFE0}"/>
              </a:ext>
            </a:extLst>
          </p:cNvPr>
          <p:cNvSpPr/>
          <p:nvPr/>
        </p:nvSpPr>
        <p:spPr>
          <a:xfrm>
            <a:off x="2133600" y="762000"/>
            <a:ext cx="5638800" cy="2057400"/>
          </a:xfrm>
          <a:prstGeom prst="ellipse">
            <a:avLst/>
          </a:prstGeom>
          <a:noFill/>
          <a:ln w="63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69531393"/>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02" name="Picture 2" descr="http://www.endtime.com/wp-content/uploads/four-beast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9665" y="152401"/>
            <a:ext cx="9939337" cy="6521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03" name="TextBox 8"/>
          <p:cNvSpPr txBox="1">
            <a:spLocks noChangeArrowheads="1"/>
          </p:cNvSpPr>
          <p:nvPr/>
        </p:nvSpPr>
        <p:spPr bwMode="auto">
          <a:xfrm>
            <a:off x="6781801" y="304801"/>
            <a:ext cx="3741401" cy="12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r>
              <a:rPr lang="en-US" altLang="en-US" sz="3600">
                <a:solidFill>
                  <a:srgbClr val="FFFF00"/>
                </a:solidFill>
              </a:rPr>
              <a:t>New World Order</a:t>
            </a:r>
          </a:p>
          <a:p>
            <a:r>
              <a:rPr lang="en-US" altLang="en-US" sz="3600">
                <a:solidFill>
                  <a:srgbClr val="FFFF00"/>
                </a:solidFill>
              </a:rPr>
              <a:t>4</a:t>
            </a:r>
            <a:r>
              <a:rPr lang="en-US" altLang="en-US" sz="3600" baseline="30000">
                <a:solidFill>
                  <a:srgbClr val="FFFF00"/>
                </a:solidFill>
              </a:rPr>
              <a:t>th</a:t>
            </a:r>
            <a:r>
              <a:rPr lang="en-US" altLang="en-US" sz="3600">
                <a:solidFill>
                  <a:srgbClr val="FFFF00"/>
                </a:solidFill>
              </a:rPr>
              <a:t> Beast System</a:t>
            </a:r>
          </a:p>
        </p:txBody>
      </p:sp>
      <p:sp>
        <p:nvSpPr>
          <p:cNvPr id="89092" name="TextBox 1"/>
          <p:cNvSpPr txBox="1">
            <a:spLocks noChangeArrowheads="1"/>
          </p:cNvSpPr>
          <p:nvPr/>
        </p:nvSpPr>
        <p:spPr bwMode="auto">
          <a:xfrm>
            <a:off x="1146046" y="5334001"/>
            <a:ext cx="10007861" cy="12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pPr algn="ctr">
              <a:defRPr/>
            </a:pPr>
            <a:r>
              <a:rPr lang="en-US" altLang="en-US" sz="3600" dirty="0">
                <a:solidFill>
                  <a:schemeClr val="accent6">
                    <a:lumMod val="20000"/>
                    <a:lumOff val="80000"/>
                  </a:schemeClr>
                </a:solidFill>
              </a:rPr>
              <a:t>The first three powers of Daniel 7 are </a:t>
            </a:r>
            <a:r>
              <a:rPr lang="en-US" altLang="en-US" sz="3600" b="1" i="1" dirty="0">
                <a:solidFill>
                  <a:srgbClr val="FFFF00"/>
                </a:solidFill>
              </a:rPr>
              <a:t>“</a:t>
            </a:r>
            <a:r>
              <a:rPr lang="en-US" altLang="en-US" sz="3600" b="1" i="1" dirty="0" err="1">
                <a:solidFill>
                  <a:srgbClr val="FFFF00"/>
                </a:solidFill>
              </a:rPr>
              <a:t>qodam</a:t>
            </a:r>
            <a:r>
              <a:rPr lang="en-US" altLang="en-US" sz="3600" b="1" i="1" dirty="0">
                <a:solidFill>
                  <a:srgbClr val="FFFF00"/>
                </a:solidFill>
              </a:rPr>
              <a:t>” </a:t>
            </a:r>
          </a:p>
          <a:p>
            <a:pPr algn="ctr">
              <a:defRPr/>
            </a:pPr>
            <a:r>
              <a:rPr lang="en-US" altLang="en-US" sz="3600" dirty="0">
                <a:solidFill>
                  <a:schemeClr val="bg1"/>
                </a:solidFill>
              </a:rPr>
              <a:t>i.e.  </a:t>
            </a:r>
            <a:r>
              <a:rPr lang="en-US" altLang="en-US" sz="3600" b="1" i="1" dirty="0">
                <a:solidFill>
                  <a:srgbClr val="FFFF00"/>
                </a:solidFill>
              </a:rPr>
              <a:t>“in the presence of” </a:t>
            </a:r>
            <a:r>
              <a:rPr lang="en-US" altLang="en-US" sz="3600" dirty="0">
                <a:solidFill>
                  <a:schemeClr val="accent6">
                    <a:lumMod val="20000"/>
                    <a:lumOff val="80000"/>
                  </a:schemeClr>
                </a:solidFill>
              </a:rPr>
              <a:t>the fourth beast.</a:t>
            </a:r>
          </a:p>
        </p:txBody>
      </p:sp>
      <p:cxnSp>
        <p:nvCxnSpPr>
          <p:cNvPr id="4" name="Straight Arrow Connector 3"/>
          <p:cNvCxnSpPr>
            <a:cxnSpLocks/>
          </p:cNvCxnSpPr>
          <p:nvPr/>
        </p:nvCxnSpPr>
        <p:spPr>
          <a:xfrm flipH="1" flipV="1">
            <a:off x="7162804" y="1761465"/>
            <a:ext cx="990596" cy="676935"/>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cxnSpLocks/>
          </p:cNvCxnSpPr>
          <p:nvPr/>
        </p:nvCxnSpPr>
        <p:spPr>
          <a:xfrm flipV="1">
            <a:off x="3962400" y="1794677"/>
            <a:ext cx="2118674" cy="1157376"/>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cxnSpLocks/>
          </p:cNvCxnSpPr>
          <p:nvPr/>
        </p:nvCxnSpPr>
        <p:spPr>
          <a:xfrm flipV="1">
            <a:off x="5771185" y="2310706"/>
            <a:ext cx="401015" cy="1049329"/>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04808" name="TextBox 1"/>
          <p:cNvSpPr txBox="1">
            <a:spLocks noChangeArrowheads="1"/>
          </p:cNvSpPr>
          <p:nvPr/>
        </p:nvSpPr>
        <p:spPr bwMode="auto">
          <a:xfrm>
            <a:off x="1219200" y="185739"/>
            <a:ext cx="3356680" cy="12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r>
              <a:rPr lang="en-US" altLang="en-US" sz="3600" i="1">
                <a:solidFill>
                  <a:srgbClr val="FFFF00"/>
                </a:solidFill>
              </a:rPr>
              <a:t>Heb.</a:t>
            </a:r>
            <a:r>
              <a:rPr lang="en-US" altLang="en-US" sz="3600" b="1" i="1">
                <a:solidFill>
                  <a:srgbClr val="FFFF00"/>
                </a:solidFill>
              </a:rPr>
              <a:t> “qodam”</a:t>
            </a:r>
          </a:p>
          <a:p>
            <a:r>
              <a:rPr lang="en-US" altLang="en-US" sz="3600" i="1">
                <a:solidFill>
                  <a:srgbClr val="FFFF00"/>
                </a:solidFill>
              </a:rPr>
              <a:t>Strong’s H6925</a:t>
            </a:r>
          </a:p>
        </p:txBody>
      </p:sp>
      <p:sp>
        <p:nvSpPr>
          <p:cNvPr id="2" name="Oval 1">
            <a:extLst>
              <a:ext uri="{FF2B5EF4-FFF2-40B4-BE49-F238E27FC236}">
                <a16:creationId xmlns:a16="http://schemas.microsoft.com/office/drawing/2014/main" id="{3117A5CE-CE15-417E-AE13-3763748A0EC1}"/>
              </a:ext>
            </a:extLst>
          </p:cNvPr>
          <p:cNvSpPr/>
          <p:nvPr/>
        </p:nvSpPr>
        <p:spPr>
          <a:xfrm>
            <a:off x="5317864" y="3443465"/>
            <a:ext cx="609600" cy="60960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solidFill>
              </a:rPr>
              <a:t>1</a:t>
            </a:r>
          </a:p>
        </p:txBody>
      </p:sp>
      <p:sp>
        <p:nvSpPr>
          <p:cNvPr id="10" name="Oval 9">
            <a:extLst>
              <a:ext uri="{FF2B5EF4-FFF2-40B4-BE49-F238E27FC236}">
                <a16:creationId xmlns:a16="http://schemas.microsoft.com/office/drawing/2014/main" id="{33034BA9-304A-455C-9D52-327E6D84D557}"/>
              </a:ext>
            </a:extLst>
          </p:cNvPr>
          <p:cNvSpPr/>
          <p:nvPr/>
        </p:nvSpPr>
        <p:spPr>
          <a:xfrm>
            <a:off x="8153400" y="2371065"/>
            <a:ext cx="603166" cy="61190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solidFill>
              </a:rPr>
              <a:t>2</a:t>
            </a:r>
          </a:p>
        </p:txBody>
      </p:sp>
      <p:sp>
        <p:nvSpPr>
          <p:cNvPr id="11" name="Oval 10">
            <a:extLst>
              <a:ext uri="{FF2B5EF4-FFF2-40B4-BE49-F238E27FC236}">
                <a16:creationId xmlns:a16="http://schemas.microsoft.com/office/drawing/2014/main" id="{0FF086E2-4DF7-4591-8AB4-53E59BF897B0}"/>
              </a:ext>
            </a:extLst>
          </p:cNvPr>
          <p:cNvSpPr/>
          <p:nvPr/>
        </p:nvSpPr>
        <p:spPr>
          <a:xfrm>
            <a:off x="2882019" y="3027556"/>
            <a:ext cx="609600" cy="60960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solidFill>
              </a:rPr>
              <a:t>3</a:t>
            </a:r>
          </a:p>
        </p:txBody>
      </p:sp>
      <p:sp>
        <p:nvSpPr>
          <p:cNvPr id="13" name="Oval 12">
            <a:extLst>
              <a:ext uri="{FF2B5EF4-FFF2-40B4-BE49-F238E27FC236}">
                <a16:creationId xmlns:a16="http://schemas.microsoft.com/office/drawing/2014/main" id="{7FBF263C-C9B8-4D80-A9EA-724BD615BB97}"/>
              </a:ext>
            </a:extLst>
          </p:cNvPr>
          <p:cNvSpPr/>
          <p:nvPr/>
        </p:nvSpPr>
        <p:spPr>
          <a:xfrm>
            <a:off x="5328076" y="445308"/>
            <a:ext cx="609600" cy="60960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solidFill>
              </a:rPr>
              <a:t>4</a:t>
            </a:r>
          </a:p>
        </p:txBody>
      </p:sp>
    </p:spTree>
    <p:extLst>
      <p:ext uri="{BB962C8B-B14F-4D97-AF65-F5344CB8AC3E}">
        <p14:creationId xmlns:p14="http://schemas.microsoft.com/office/powerpoint/2010/main" val="2509928098"/>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228600" y="144101"/>
            <a:ext cx="11734800" cy="656979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 typeface="Arial" charset="0"/>
              <a:buNone/>
            </a:pPr>
            <a:r>
              <a:rPr lang="en-US" altLang="en-US" sz="6000" dirty="0">
                <a:solidFill>
                  <a:srgbClr val="FFC000"/>
                </a:solidFill>
              </a:rPr>
              <a:t>So if the first three beast kingdoms are </a:t>
            </a:r>
            <a:r>
              <a:rPr lang="en-US" altLang="en-US" sz="6000" b="1" i="1" dirty="0">
                <a:solidFill>
                  <a:srgbClr val="FFFF00"/>
                </a:solidFill>
              </a:rPr>
              <a:t>“in the presence of”</a:t>
            </a:r>
            <a:r>
              <a:rPr lang="en-US" altLang="en-US" sz="6000" dirty="0">
                <a:solidFill>
                  <a:srgbClr val="FFC000"/>
                </a:solidFill>
              </a:rPr>
              <a:t> that fourth beast, the latter day </a:t>
            </a:r>
            <a:r>
              <a:rPr lang="en-US" altLang="en-US" sz="6000" b="1" i="1" dirty="0">
                <a:solidFill>
                  <a:srgbClr val="FFFF00"/>
                </a:solidFill>
              </a:rPr>
              <a:t>New World Order beast, </a:t>
            </a:r>
            <a:r>
              <a:rPr lang="en-US" altLang="en-US" sz="6000" dirty="0">
                <a:solidFill>
                  <a:srgbClr val="FFC000"/>
                </a:solidFill>
              </a:rPr>
              <a:t>then there is only </a:t>
            </a:r>
          </a:p>
          <a:p>
            <a:pPr algn="ctr" eaLnBrk="1" hangingPunct="1">
              <a:spcBef>
                <a:spcPct val="0"/>
              </a:spcBef>
              <a:buFont typeface="Arial" charset="0"/>
              <a:buNone/>
            </a:pPr>
            <a:r>
              <a:rPr lang="en-US" altLang="en-US" sz="6000" dirty="0">
                <a:solidFill>
                  <a:srgbClr val="FFC000"/>
                </a:solidFill>
              </a:rPr>
              <a:t>one conclusion we can draw. </a:t>
            </a:r>
          </a:p>
          <a:p>
            <a:pPr algn="ctr" eaLnBrk="1" hangingPunct="1">
              <a:spcBef>
                <a:spcPct val="0"/>
              </a:spcBef>
              <a:buFont typeface="Arial" charset="0"/>
              <a:buNone/>
            </a:pPr>
            <a:r>
              <a:rPr lang="en-US" altLang="en-US" sz="6000" dirty="0">
                <a:solidFill>
                  <a:srgbClr val="FFC000"/>
                </a:solidFill>
              </a:rPr>
              <a:t>These three superpowers are</a:t>
            </a:r>
          </a:p>
          <a:p>
            <a:pPr algn="ctr" eaLnBrk="1" hangingPunct="1">
              <a:spcBef>
                <a:spcPct val="0"/>
              </a:spcBef>
              <a:buFont typeface="Arial" charset="0"/>
              <a:buNone/>
            </a:pPr>
            <a:r>
              <a:rPr lang="en-US" altLang="en-US" sz="6000" b="1" i="1" dirty="0">
                <a:solidFill>
                  <a:srgbClr val="FFFF00"/>
                </a:solidFill>
              </a:rPr>
              <a:t>MODERN DAY NATIONS!</a:t>
            </a:r>
            <a:r>
              <a:rPr lang="en-US" altLang="en-US" sz="6000" b="1" i="1" dirty="0">
                <a:solidFill>
                  <a:srgbClr val="FFC000"/>
                </a:solidFill>
              </a:rPr>
              <a:t> </a:t>
            </a:r>
            <a:r>
              <a:rPr lang="en-US" altLang="en-US" sz="6000" b="1" i="1" dirty="0">
                <a:solidFill>
                  <a:srgbClr val="FF0000"/>
                </a:solidFill>
              </a:rPr>
              <a:t>HELLO! </a:t>
            </a:r>
          </a:p>
        </p:txBody>
      </p:sp>
    </p:spTree>
    <p:extLst>
      <p:ext uri="{BB962C8B-B14F-4D97-AF65-F5344CB8AC3E}">
        <p14:creationId xmlns:p14="http://schemas.microsoft.com/office/powerpoint/2010/main" val="1776825095"/>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898" name="Picture 2" descr="http://www.endtime.com/wp-content/uploads/four-beast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9665" y="152401"/>
            <a:ext cx="9939337" cy="6521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8899" name="TextBox 8"/>
          <p:cNvSpPr txBox="1">
            <a:spLocks noChangeArrowheads="1"/>
          </p:cNvSpPr>
          <p:nvPr/>
        </p:nvSpPr>
        <p:spPr bwMode="auto">
          <a:xfrm>
            <a:off x="6910043" y="304801"/>
            <a:ext cx="3954922" cy="12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pPr algn="ctr"/>
            <a:r>
              <a:rPr lang="en-US" altLang="en-US" sz="3600" dirty="0">
                <a:solidFill>
                  <a:srgbClr val="FFFF00"/>
                </a:solidFill>
              </a:rPr>
              <a:t>The 4</a:t>
            </a:r>
            <a:r>
              <a:rPr lang="en-US" altLang="en-US" sz="3600" baseline="30000" dirty="0">
                <a:solidFill>
                  <a:srgbClr val="FFFF00"/>
                </a:solidFill>
              </a:rPr>
              <a:t>th</a:t>
            </a:r>
            <a:r>
              <a:rPr lang="en-US" altLang="en-US" sz="3600" dirty="0">
                <a:solidFill>
                  <a:srgbClr val="FFFF00"/>
                </a:solidFill>
              </a:rPr>
              <a:t> Beast, the </a:t>
            </a:r>
          </a:p>
          <a:p>
            <a:pPr algn="ctr"/>
            <a:r>
              <a:rPr lang="en-US" altLang="en-US" sz="3600" dirty="0">
                <a:solidFill>
                  <a:srgbClr val="FFFF00"/>
                </a:solidFill>
              </a:rPr>
              <a:t>End-time NWO</a:t>
            </a:r>
          </a:p>
        </p:txBody>
      </p:sp>
      <p:sp>
        <p:nvSpPr>
          <p:cNvPr id="208900" name="TextBox 1"/>
          <p:cNvSpPr txBox="1">
            <a:spLocks noChangeArrowheads="1"/>
          </p:cNvSpPr>
          <p:nvPr/>
        </p:nvSpPr>
        <p:spPr bwMode="auto">
          <a:xfrm>
            <a:off x="0" y="5409029"/>
            <a:ext cx="12192000" cy="12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6" tIns="45718" rIns="91436" bIns="45718">
            <a:spAutoFit/>
          </a:bodyPr>
          <a:lstStyle/>
          <a:p>
            <a:pPr algn="ctr"/>
            <a:r>
              <a:rPr lang="en-US" altLang="en-US" sz="3600" dirty="0">
                <a:solidFill>
                  <a:srgbClr val="FFC000"/>
                </a:solidFill>
              </a:rPr>
              <a:t>The lion, the eagles wings, the bear, and the leopard </a:t>
            </a:r>
          </a:p>
          <a:p>
            <a:pPr algn="ctr"/>
            <a:r>
              <a:rPr lang="en-US" altLang="en-US" sz="3600" b="1" i="1" dirty="0">
                <a:solidFill>
                  <a:srgbClr val="FFFF00"/>
                </a:solidFill>
              </a:rPr>
              <a:t>must</a:t>
            </a:r>
            <a:r>
              <a:rPr lang="en-US" altLang="en-US" sz="3600" dirty="0">
                <a:solidFill>
                  <a:srgbClr val="FFFF00"/>
                </a:solidFill>
              </a:rPr>
              <a:t> </a:t>
            </a:r>
            <a:r>
              <a:rPr lang="en-US" altLang="en-US" sz="3600" dirty="0">
                <a:solidFill>
                  <a:srgbClr val="FFC000"/>
                </a:solidFill>
              </a:rPr>
              <a:t>be in existence today as </a:t>
            </a:r>
            <a:r>
              <a:rPr lang="en-US" altLang="en-US" sz="3600" b="1" i="1" dirty="0">
                <a:solidFill>
                  <a:srgbClr val="FFFF00"/>
                </a:solidFill>
              </a:rPr>
              <a:t>MODERN NATIONS.</a:t>
            </a:r>
          </a:p>
        </p:txBody>
      </p:sp>
      <p:cxnSp>
        <p:nvCxnSpPr>
          <p:cNvPr id="8" name="Straight Arrow Connector 7"/>
          <p:cNvCxnSpPr/>
          <p:nvPr/>
        </p:nvCxnSpPr>
        <p:spPr>
          <a:xfrm flipH="1">
            <a:off x="7086600" y="1438450"/>
            <a:ext cx="747713" cy="133351"/>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5EFC6015-1024-4ABD-8ECD-02A7BF0EC447}"/>
              </a:ext>
            </a:extLst>
          </p:cNvPr>
          <p:cNvSpPr/>
          <p:nvPr/>
        </p:nvSpPr>
        <p:spPr>
          <a:xfrm>
            <a:off x="5638802" y="1370294"/>
            <a:ext cx="609600" cy="60960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solidFill>
              </a:rPr>
              <a:t>4</a:t>
            </a:r>
          </a:p>
        </p:txBody>
      </p:sp>
      <p:sp>
        <p:nvSpPr>
          <p:cNvPr id="10" name="Oval 9">
            <a:extLst>
              <a:ext uri="{FF2B5EF4-FFF2-40B4-BE49-F238E27FC236}">
                <a16:creationId xmlns:a16="http://schemas.microsoft.com/office/drawing/2014/main" id="{1412C6CF-691A-4095-86D8-2E470A8B2519}"/>
              </a:ext>
            </a:extLst>
          </p:cNvPr>
          <p:cNvSpPr/>
          <p:nvPr/>
        </p:nvSpPr>
        <p:spPr>
          <a:xfrm>
            <a:off x="6172201" y="4343400"/>
            <a:ext cx="609600" cy="60960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solidFill>
              </a:rPr>
              <a:t>1</a:t>
            </a:r>
          </a:p>
        </p:txBody>
      </p:sp>
      <p:sp>
        <p:nvSpPr>
          <p:cNvPr id="11" name="Oval 10">
            <a:extLst>
              <a:ext uri="{FF2B5EF4-FFF2-40B4-BE49-F238E27FC236}">
                <a16:creationId xmlns:a16="http://schemas.microsoft.com/office/drawing/2014/main" id="{83562B97-6821-4624-B35F-4FD8FA257EE1}"/>
              </a:ext>
            </a:extLst>
          </p:cNvPr>
          <p:cNvSpPr/>
          <p:nvPr/>
        </p:nvSpPr>
        <p:spPr>
          <a:xfrm>
            <a:off x="8042901" y="2971799"/>
            <a:ext cx="609600" cy="60960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solidFill>
              </a:rPr>
              <a:t>2</a:t>
            </a:r>
          </a:p>
        </p:txBody>
      </p:sp>
      <p:sp>
        <p:nvSpPr>
          <p:cNvPr id="13" name="Oval 12">
            <a:extLst>
              <a:ext uri="{FF2B5EF4-FFF2-40B4-BE49-F238E27FC236}">
                <a16:creationId xmlns:a16="http://schemas.microsoft.com/office/drawing/2014/main" id="{628C047A-E23F-4A1B-9E1B-1DBB28BF2DC9}"/>
              </a:ext>
            </a:extLst>
          </p:cNvPr>
          <p:cNvSpPr/>
          <p:nvPr/>
        </p:nvSpPr>
        <p:spPr>
          <a:xfrm>
            <a:off x="2958974" y="3375026"/>
            <a:ext cx="609600" cy="60960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solidFill>
              </a:rPr>
              <a:t>3</a:t>
            </a:r>
          </a:p>
        </p:txBody>
      </p:sp>
    </p:spTree>
    <p:extLst>
      <p:ext uri="{BB962C8B-B14F-4D97-AF65-F5344CB8AC3E}">
        <p14:creationId xmlns:p14="http://schemas.microsoft.com/office/powerpoint/2010/main" val="370297355"/>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266700" y="421100"/>
            <a:ext cx="11658600" cy="601580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4800" dirty="0">
                <a:solidFill>
                  <a:srgbClr val="FFC000"/>
                </a:solidFill>
              </a:rPr>
              <a:t>So from our study we are bound to conclude that these three beasts representing major nations </a:t>
            </a:r>
            <a:r>
              <a:rPr lang="en-US" altLang="en-US" sz="4800" b="1" i="1" dirty="0">
                <a:solidFill>
                  <a:srgbClr val="FFFF00"/>
                </a:solidFill>
              </a:rPr>
              <a:t>must be in existence today</a:t>
            </a:r>
            <a:r>
              <a:rPr lang="en-US" altLang="en-US" sz="4800" b="1" i="1" dirty="0">
                <a:solidFill>
                  <a:srgbClr val="FFC000"/>
                </a:solidFill>
              </a:rPr>
              <a:t>.</a:t>
            </a:r>
            <a:r>
              <a:rPr lang="en-US" altLang="en-US" sz="4800" dirty="0">
                <a:solidFill>
                  <a:srgbClr val="FFC000"/>
                </a:solidFill>
              </a:rPr>
              <a:t> The lion with the eagle’s wings, the bear, and the leopard with the four wings of a fowl must also continue on into the </a:t>
            </a:r>
            <a:r>
              <a:rPr lang="en-US" altLang="en-US" sz="4800" b="1" i="1" dirty="0">
                <a:solidFill>
                  <a:srgbClr val="FFFF00"/>
                </a:solidFill>
              </a:rPr>
              <a:t>Apocalypse</a:t>
            </a:r>
            <a:r>
              <a:rPr lang="en-US" altLang="en-US" sz="4800" dirty="0">
                <a:solidFill>
                  <a:srgbClr val="FFC000"/>
                </a:solidFill>
              </a:rPr>
              <a:t>, the </a:t>
            </a:r>
            <a:r>
              <a:rPr lang="en-US" altLang="en-US" sz="4800" b="1" i="1" dirty="0">
                <a:solidFill>
                  <a:srgbClr val="FFFF00"/>
                </a:solidFill>
              </a:rPr>
              <a:t>Unveiling</a:t>
            </a:r>
            <a:r>
              <a:rPr lang="en-US" altLang="en-US" sz="4800" dirty="0">
                <a:solidFill>
                  <a:srgbClr val="FFC000"/>
                </a:solidFill>
              </a:rPr>
              <a:t>, the </a:t>
            </a:r>
            <a:r>
              <a:rPr lang="en-US" altLang="en-US" sz="4800" b="1" i="1" dirty="0">
                <a:solidFill>
                  <a:srgbClr val="FFFF00"/>
                </a:solidFill>
              </a:rPr>
              <a:t>Revelation</a:t>
            </a:r>
            <a:r>
              <a:rPr lang="en-US" altLang="en-US" sz="4800" dirty="0">
                <a:solidFill>
                  <a:srgbClr val="FFFF00"/>
                </a:solidFill>
              </a:rPr>
              <a:t> </a:t>
            </a:r>
            <a:r>
              <a:rPr lang="en-US" altLang="en-US" sz="4800" b="1" i="1" dirty="0">
                <a:solidFill>
                  <a:srgbClr val="FFFF00"/>
                </a:solidFill>
              </a:rPr>
              <a:t>of Messiah </a:t>
            </a:r>
            <a:r>
              <a:rPr lang="en-US" altLang="en-US" sz="4800" dirty="0">
                <a:solidFill>
                  <a:srgbClr val="FFC000"/>
                </a:solidFill>
              </a:rPr>
              <a:t>at the </a:t>
            </a:r>
            <a:r>
              <a:rPr lang="en-US" altLang="en-US" sz="4800" i="1" dirty="0">
                <a:solidFill>
                  <a:srgbClr val="FFFF00"/>
                </a:solidFill>
              </a:rPr>
              <a:t>consummation of the age</a:t>
            </a:r>
            <a:r>
              <a:rPr lang="en-US" altLang="en-US" sz="4800" dirty="0">
                <a:solidFill>
                  <a:srgbClr val="FFC000"/>
                </a:solidFill>
              </a:rPr>
              <a:t>.</a:t>
            </a:r>
          </a:p>
        </p:txBody>
      </p:sp>
    </p:spTree>
    <p:extLst>
      <p:ext uri="{BB962C8B-B14F-4D97-AF65-F5344CB8AC3E}">
        <p14:creationId xmlns:p14="http://schemas.microsoft.com/office/powerpoint/2010/main" val="52279467"/>
      </p:ext>
    </p:extLst>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898" name="Picture 2" descr="http://www.endtime.com/wp-content/uploads/four-beast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9665" y="152401"/>
            <a:ext cx="9939337" cy="6521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8899" name="TextBox 8"/>
          <p:cNvSpPr txBox="1">
            <a:spLocks noChangeArrowheads="1"/>
          </p:cNvSpPr>
          <p:nvPr/>
        </p:nvSpPr>
        <p:spPr bwMode="auto">
          <a:xfrm>
            <a:off x="6781805" y="304801"/>
            <a:ext cx="4211401" cy="12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pPr algn="ctr"/>
            <a:r>
              <a:rPr lang="en-US" altLang="en-US" sz="3600" dirty="0">
                <a:solidFill>
                  <a:srgbClr val="FFFF00"/>
                </a:solidFill>
              </a:rPr>
              <a:t>The End-time NWO</a:t>
            </a:r>
          </a:p>
          <a:p>
            <a:pPr algn="ctr"/>
            <a:r>
              <a:rPr lang="en-US" altLang="en-US" sz="3600" dirty="0">
                <a:solidFill>
                  <a:srgbClr val="FFFF00"/>
                </a:solidFill>
              </a:rPr>
              <a:t>4</a:t>
            </a:r>
            <a:r>
              <a:rPr lang="en-US" altLang="en-US" sz="3600" baseline="30000" dirty="0">
                <a:solidFill>
                  <a:srgbClr val="FFFF00"/>
                </a:solidFill>
              </a:rPr>
              <a:t>th</a:t>
            </a:r>
            <a:r>
              <a:rPr lang="en-US" altLang="en-US" sz="3600" dirty="0">
                <a:solidFill>
                  <a:srgbClr val="FFFF00"/>
                </a:solidFill>
              </a:rPr>
              <a:t> Beast System</a:t>
            </a:r>
          </a:p>
        </p:txBody>
      </p:sp>
      <p:sp>
        <p:nvSpPr>
          <p:cNvPr id="208900" name="TextBox 1"/>
          <p:cNvSpPr txBox="1">
            <a:spLocks noChangeArrowheads="1"/>
          </p:cNvSpPr>
          <p:nvPr/>
        </p:nvSpPr>
        <p:spPr bwMode="auto">
          <a:xfrm>
            <a:off x="0" y="5409029"/>
            <a:ext cx="12192000" cy="12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6" tIns="45718" rIns="91436" bIns="45718">
            <a:spAutoFit/>
          </a:bodyPr>
          <a:lstStyle/>
          <a:p>
            <a:pPr algn="ctr"/>
            <a:r>
              <a:rPr lang="en-US" altLang="en-US" sz="3600" dirty="0">
                <a:solidFill>
                  <a:srgbClr val="FFFF00"/>
                </a:solidFill>
              </a:rPr>
              <a:t>The lion, the eagles wings, the bear, and the leopard must be in existence today, continuing on to the end of the age.</a:t>
            </a:r>
          </a:p>
        </p:txBody>
      </p:sp>
      <p:cxnSp>
        <p:nvCxnSpPr>
          <p:cNvPr id="4" name="Straight Arrow Connector 3"/>
          <p:cNvCxnSpPr/>
          <p:nvPr/>
        </p:nvCxnSpPr>
        <p:spPr>
          <a:xfrm flipV="1">
            <a:off x="7620001" y="3581400"/>
            <a:ext cx="1062038" cy="1752600"/>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3733800" y="3810000"/>
            <a:ext cx="381000" cy="1524000"/>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6103938" y="4826000"/>
            <a:ext cx="533400" cy="533400"/>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7620002" y="1438276"/>
            <a:ext cx="747713" cy="133351"/>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5305815"/>
      </p:ext>
    </p:ext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1"/>
          <p:cNvSpPr>
            <a:spLocks noChangeArrowheads="1"/>
          </p:cNvSpPr>
          <p:nvPr/>
        </p:nvSpPr>
        <p:spPr bwMode="auto">
          <a:xfrm>
            <a:off x="266700" y="544210"/>
            <a:ext cx="11658600" cy="5769579"/>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600" dirty="0">
                <a:solidFill>
                  <a:srgbClr val="FFC000"/>
                </a:solidFill>
              </a:rPr>
              <a:t>In </a:t>
            </a:r>
            <a:r>
              <a:rPr lang="en-US" altLang="en-US" sz="4600" dirty="0">
                <a:solidFill>
                  <a:schemeClr val="bg1"/>
                </a:solidFill>
              </a:rPr>
              <a:t>Daniel 12:4 </a:t>
            </a:r>
            <a:r>
              <a:rPr lang="en-US" altLang="en-US" sz="4600" dirty="0">
                <a:solidFill>
                  <a:srgbClr val="FFC000"/>
                </a:solidFill>
              </a:rPr>
              <a:t>the angel Gabriel tells Daniel that the prophecies he had been given were to be </a:t>
            </a:r>
            <a:r>
              <a:rPr lang="en-US" altLang="en-US" sz="4600" b="1" i="1" dirty="0">
                <a:solidFill>
                  <a:srgbClr val="FFFF00"/>
                </a:solidFill>
              </a:rPr>
              <a:t>closed up and sealed until the time of the end</a:t>
            </a:r>
            <a:r>
              <a:rPr lang="en-US" altLang="en-US" sz="4600" dirty="0">
                <a:solidFill>
                  <a:srgbClr val="FFC000"/>
                </a:solidFill>
              </a:rPr>
              <a:t>. Presumably they will be </a:t>
            </a:r>
            <a:r>
              <a:rPr lang="en-US" altLang="en-US" sz="4600" b="1" i="1" dirty="0">
                <a:solidFill>
                  <a:srgbClr val="FFFF00"/>
                </a:solidFill>
              </a:rPr>
              <a:t>unsealed</a:t>
            </a:r>
            <a:r>
              <a:rPr lang="en-US" altLang="en-US" sz="4600" dirty="0">
                <a:solidFill>
                  <a:srgbClr val="FFC000"/>
                </a:solidFill>
              </a:rPr>
              <a:t> and understood </a:t>
            </a:r>
            <a:r>
              <a:rPr lang="en-US" altLang="en-US" sz="4600" b="1" i="1" dirty="0">
                <a:solidFill>
                  <a:srgbClr val="FFFF00"/>
                </a:solidFill>
              </a:rPr>
              <a:t>in the latter days</a:t>
            </a:r>
            <a:r>
              <a:rPr lang="en-US" altLang="en-US" sz="4600" dirty="0">
                <a:solidFill>
                  <a:srgbClr val="FFC000"/>
                </a:solidFill>
              </a:rPr>
              <a:t>. Is this a little too spooky for us to take in? Just how prepared are we for these portions of the book of Daniel to be unsealed before our eyes, in </a:t>
            </a:r>
            <a:r>
              <a:rPr lang="en-US" altLang="en-US" sz="4600" b="1" i="1" dirty="0">
                <a:solidFill>
                  <a:srgbClr val="FFFF00"/>
                </a:solidFill>
              </a:rPr>
              <a:t>our</a:t>
            </a:r>
            <a:r>
              <a:rPr lang="en-US" altLang="en-US" sz="4600" dirty="0">
                <a:solidFill>
                  <a:srgbClr val="FFC000"/>
                </a:solidFill>
              </a:rPr>
              <a:t> time? </a:t>
            </a:r>
          </a:p>
        </p:txBody>
      </p:sp>
    </p:spTree>
    <p:extLst>
      <p:ext uri="{BB962C8B-B14F-4D97-AF65-F5344CB8AC3E}">
        <p14:creationId xmlns:p14="http://schemas.microsoft.com/office/powerpoint/2010/main" val="4260187173"/>
      </p:ext>
    </p:extLst>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1"/>
            <a:ext cx="10287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518301" y="4404360"/>
            <a:ext cx="6532558" cy="1569660"/>
          </a:xfrm>
          <a:prstGeom prst="rect">
            <a:avLst/>
          </a:prstGeom>
          <a:solidFill>
            <a:schemeClr val="tx2">
              <a:lumMod val="50000"/>
            </a:schemeClr>
          </a:solidFill>
        </p:spPr>
        <p:txBody>
          <a:bodyPr wrap="none" rtlCol="0">
            <a:spAutoFit/>
          </a:bodyPr>
          <a:lstStyle/>
          <a:p>
            <a:pPr algn="ctr"/>
            <a:r>
              <a:rPr lang="en-US" sz="3200" dirty="0">
                <a:solidFill>
                  <a:srgbClr val="FFC000"/>
                </a:solidFill>
              </a:rPr>
              <a:t>Daniel 12:9  - “Go thy way Daniel, </a:t>
            </a:r>
          </a:p>
          <a:p>
            <a:pPr algn="ctr"/>
            <a:r>
              <a:rPr lang="en-US" sz="3200" dirty="0">
                <a:solidFill>
                  <a:srgbClr val="FFC000"/>
                </a:solidFill>
              </a:rPr>
              <a:t>for the words are </a:t>
            </a:r>
            <a:r>
              <a:rPr lang="en-US" sz="3200" b="1" i="1" dirty="0">
                <a:solidFill>
                  <a:srgbClr val="FFFF00"/>
                </a:solidFill>
              </a:rPr>
              <a:t>closed up </a:t>
            </a:r>
            <a:r>
              <a:rPr lang="en-US" sz="3200" dirty="0">
                <a:solidFill>
                  <a:srgbClr val="FFC000"/>
                </a:solidFill>
              </a:rPr>
              <a:t>and </a:t>
            </a:r>
          </a:p>
          <a:p>
            <a:pPr algn="ctr"/>
            <a:r>
              <a:rPr lang="en-US" sz="3200" b="1" i="1" dirty="0">
                <a:solidFill>
                  <a:srgbClr val="FFFF00"/>
                </a:solidFill>
              </a:rPr>
              <a:t>sealed</a:t>
            </a:r>
            <a:r>
              <a:rPr lang="en-US" sz="3200" dirty="0">
                <a:solidFill>
                  <a:srgbClr val="FFC000"/>
                </a:solidFill>
              </a:rPr>
              <a:t> </a:t>
            </a:r>
            <a:r>
              <a:rPr lang="en-US" sz="3200" i="1" dirty="0">
                <a:solidFill>
                  <a:srgbClr val="FFFF00"/>
                </a:solidFill>
              </a:rPr>
              <a:t>until the </a:t>
            </a:r>
            <a:r>
              <a:rPr lang="en-US" sz="3200" b="1" i="1" dirty="0">
                <a:solidFill>
                  <a:srgbClr val="FFFF00"/>
                </a:solidFill>
              </a:rPr>
              <a:t>time of the end</a:t>
            </a:r>
            <a:r>
              <a:rPr lang="en-US" sz="3200" dirty="0">
                <a:solidFill>
                  <a:srgbClr val="FFC000"/>
                </a:solidFill>
              </a:rPr>
              <a:t>.  </a:t>
            </a:r>
          </a:p>
        </p:txBody>
      </p:sp>
    </p:spTree>
    <p:extLst>
      <p:ext uri="{BB962C8B-B14F-4D97-AF65-F5344CB8AC3E}">
        <p14:creationId xmlns:p14="http://schemas.microsoft.com/office/powerpoint/2010/main" val="2556717526"/>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381000" y="328767"/>
            <a:ext cx="11430000" cy="6200466"/>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4400" dirty="0">
                <a:solidFill>
                  <a:srgbClr val="FFC000"/>
                </a:solidFill>
              </a:rPr>
              <a:t>Well, what we have discovered so far has put </a:t>
            </a:r>
          </a:p>
          <a:p>
            <a:pPr algn="ctr" eaLnBrk="1" hangingPunct="1">
              <a:spcBef>
                <a:spcPct val="0"/>
              </a:spcBef>
              <a:buNone/>
            </a:pPr>
            <a:r>
              <a:rPr lang="en-US" altLang="en-US" sz="4400" dirty="0">
                <a:solidFill>
                  <a:srgbClr val="FFC000"/>
                </a:solidFill>
              </a:rPr>
              <a:t>us into a bit of a strait. We are in fact </a:t>
            </a:r>
            <a:r>
              <a:rPr lang="en-US" altLang="en-US" sz="4400" b="1" i="1" dirty="0">
                <a:solidFill>
                  <a:srgbClr val="FFFF00"/>
                </a:solidFill>
              </a:rPr>
              <a:t>forced</a:t>
            </a:r>
            <a:r>
              <a:rPr lang="en-US" altLang="en-US" sz="4400" dirty="0">
                <a:solidFill>
                  <a:srgbClr val="FFC000"/>
                </a:solidFill>
              </a:rPr>
              <a:t> </a:t>
            </a:r>
            <a:r>
              <a:rPr lang="en-US" altLang="en-US" sz="4400" i="1" dirty="0">
                <a:solidFill>
                  <a:srgbClr val="FFFF00"/>
                </a:solidFill>
              </a:rPr>
              <a:t>to conclude</a:t>
            </a:r>
            <a:r>
              <a:rPr lang="en-US" altLang="en-US" sz="4400" dirty="0">
                <a:solidFill>
                  <a:srgbClr val="FFC000"/>
                </a:solidFill>
              </a:rPr>
              <a:t> that </a:t>
            </a:r>
            <a:r>
              <a:rPr lang="en-US" altLang="en-US" sz="4400" b="1" i="1" dirty="0">
                <a:solidFill>
                  <a:srgbClr val="FFFF00"/>
                </a:solidFill>
              </a:rPr>
              <a:t>the first three beast kingdoms, </a:t>
            </a:r>
            <a:r>
              <a:rPr lang="en-US" altLang="en-US" sz="4400" i="1" dirty="0">
                <a:solidFill>
                  <a:srgbClr val="FFFF00"/>
                </a:solidFill>
              </a:rPr>
              <a:t>which may be </a:t>
            </a:r>
            <a:r>
              <a:rPr lang="en-US" altLang="en-US" sz="4400" b="1" i="1" dirty="0">
                <a:solidFill>
                  <a:srgbClr val="FFFF00"/>
                </a:solidFill>
              </a:rPr>
              <a:t>five nations, </a:t>
            </a:r>
            <a:r>
              <a:rPr lang="en-US" altLang="en-US" sz="4400" i="1" dirty="0">
                <a:solidFill>
                  <a:srgbClr val="FFFF00"/>
                </a:solidFill>
              </a:rPr>
              <a:t>are</a:t>
            </a:r>
            <a:r>
              <a:rPr lang="en-US" altLang="en-US" sz="4400" b="1" i="1" dirty="0">
                <a:solidFill>
                  <a:srgbClr val="FFFF00"/>
                </a:solidFill>
              </a:rPr>
              <a:t> major modern powers.</a:t>
            </a:r>
            <a:r>
              <a:rPr lang="en-US" altLang="en-US" sz="4400" dirty="0">
                <a:solidFill>
                  <a:srgbClr val="FFC000"/>
                </a:solidFill>
              </a:rPr>
              <a:t> So that means that we ought to be able to recognize them. In fact we </a:t>
            </a:r>
            <a:r>
              <a:rPr lang="en-US" altLang="en-US" sz="4400" b="1" i="1" dirty="0">
                <a:solidFill>
                  <a:srgbClr val="FFFF00"/>
                </a:solidFill>
              </a:rPr>
              <a:t>MUST</a:t>
            </a:r>
            <a:r>
              <a:rPr lang="en-US" altLang="en-US" sz="4400" dirty="0">
                <a:solidFill>
                  <a:srgbClr val="FFC000"/>
                </a:solidFill>
              </a:rPr>
              <a:t> identify them as prominent players </a:t>
            </a:r>
            <a:r>
              <a:rPr lang="en-US" altLang="en-US" sz="4400" i="1" dirty="0">
                <a:solidFill>
                  <a:srgbClr val="FFFF00"/>
                </a:solidFill>
              </a:rPr>
              <a:t>on the world stage </a:t>
            </a:r>
            <a:r>
              <a:rPr lang="en-US" altLang="en-US" sz="4400" b="1" i="1" u="sng" dirty="0">
                <a:solidFill>
                  <a:srgbClr val="FFFF00"/>
                </a:solidFill>
              </a:rPr>
              <a:t>today</a:t>
            </a:r>
            <a:r>
              <a:rPr lang="en-US" altLang="en-US" sz="4400" dirty="0">
                <a:solidFill>
                  <a:srgbClr val="FFC000"/>
                </a:solidFill>
              </a:rPr>
              <a:t>.  Tracking down a list of prime suspects we could do well by checking out the </a:t>
            </a:r>
            <a:r>
              <a:rPr lang="en-US" altLang="en-US" sz="4400" dirty="0">
                <a:solidFill>
                  <a:schemeClr val="accent3">
                    <a:lumMod val="60000"/>
                    <a:lumOff val="40000"/>
                  </a:schemeClr>
                </a:solidFill>
              </a:rPr>
              <a:t>G-8</a:t>
            </a:r>
            <a:r>
              <a:rPr lang="en-US" altLang="en-US" sz="4400" dirty="0">
                <a:solidFill>
                  <a:srgbClr val="FFC000"/>
                </a:solidFill>
              </a:rPr>
              <a:t> powers.</a:t>
            </a:r>
          </a:p>
        </p:txBody>
      </p:sp>
    </p:spTree>
    <p:extLst>
      <p:ext uri="{BB962C8B-B14F-4D97-AF65-F5344CB8AC3E}">
        <p14:creationId xmlns:p14="http://schemas.microsoft.com/office/powerpoint/2010/main" val="1952094720"/>
      </p:ext>
    </p:ext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D:\01 WORKSHOP\G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1" y="15240"/>
            <a:ext cx="10293679" cy="684276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G8 Summit 20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2818" y="4648200"/>
            <a:ext cx="3270583"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1634067"/>
      </p:ext>
    </p:extLst>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1"/>
          <p:cNvSpPr>
            <a:spLocks noChangeArrowheads="1"/>
          </p:cNvSpPr>
          <p:nvPr/>
        </p:nvSpPr>
        <p:spPr bwMode="auto">
          <a:xfrm>
            <a:off x="342900" y="190267"/>
            <a:ext cx="11506200" cy="6477465"/>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600" dirty="0">
                <a:solidFill>
                  <a:srgbClr val="FFC000"/>
                </a:solidFill>
              </a:rPr>
              <a:t>So let’s take a look around and see. Can we find prominent modern nations that fit the animal caricatures Daniel saw 2550+ years ago? Can we find major nations represented by a </a:t>
            </a:r>
            <a:r>
              <a:rPr lang="en-US" altLang="en-US" sz="4600" b="1" i="1" dirty="0">
                <a:solidFill>
                  <a:srgbClr val="FFFF00"/>
                </a:solidFill>
              </a:rPr>
              <a:t>lion</a:t>
            </a:r>
            <a:r>
              <a:rPr lang="en-US" altLang="en-US" sz="4600" dirty="0">
                <a:solidFill>
                  <a:srgbClr val="FFC000"/>
                </a:solidFill>
              </a:rPr>
              <a:t>, </a:t>
            </a:r>
            <a:r>
              <a:rPr lang="en-US" altLang="en-US" sz="4600" b="1" i="1" dirty="0">
                <a:solidFill>
                  <a:srgbClr val="FFFF00"/>
                </a:solidFill>
              </a:rPr>
              <a:t>eagle’s wings</a:t>
            </a:r>
            <a:r>
              <a:rPr lang="en-US" altLang="en-US" sz="4600" dirty="0">
                <a:solidFill>
                  <a:srgbClr val="FFC000"/>
                </a:solidFill>
              </a:rPr>
              <a:t>, a </a:t>
            </a:r>
            <a:r>
              <a:rPr lang="en-US" altLang="en-US" sz="4600" b="1" i="1" dirty="0">
                <a:solidFill>
                  <a:srgbClr val="FFFF00"/>
                </a:solidFill>
              </a:rPr>
              <a:t>bear</a:t>
            </a:r>
            <a:r>
              <a:rPr lang="en-US" altLang="en-US" sz="4600" dirty="0">
                <a:solidFill>
                  <a:srgbClr val="FFC000"/>
                </a:solidFill>
              </a:rPr>
              <a:t>, and a </a:t>
            </a:r>
            <a:r>
              <a:rPr lang="en-US" altLang="en-US" sz="4600" b="1" i="1" dirty="0">
                <a:solidFill>
                  <a:srgbClr val="FFFF00"/>
                </a:solidFill>
              </a:rPr>
              <a:t>leopard</a:t>
            </a:r>
            <a:r>
              <a:rPr lang="en-US" altLang="en-US" sz="4600" dirty="0">
                <a:solidFill>
                  <a:srgbClr val="FFC000"/>
                </a:solidFill>
              </a:rPr>
              <a:t>? Can we ask God to unveil His Holy Scriptures and by His Holy Spirit point out to us the superpower nations symbolized in those </a:t>
            </a:r>
            <a:r>
              <a:rPr lang="en-US" altLang="en-US" sz="4600" dirty="0">
                <a:solidFill>
                  <a:srgbClr val="FFFF00"/>
                </a:solidFill>
              </a:rPr>
              <a:t>first three beasts? </a:t>
            </a:r>
            <a:r>
              <a:rPr lang="en-US" altLang="en-US" sz="4600" dirty="0">
                <a:solidFill>
                  <a:srgbClr val="FFC000"/>
                </a:solidFill>
              </a:rPr>
              <a:t>Could they even be showcasing </a:t>
            </a:r>
            <a:r>
              <a:rPr lang="en-US" altLang="en-US" sz="4600" b="1" i="1" dirty="0">
                <a:solidFill>
                  <a:srgbClr val="FFFF00"/>
                </a:solidFill>
              </a:rPr>
              <a:t>five nations</a:t>
            </a:r>
            <a:r>
              <a:rPr lang="en-US" altLang="en-US" sz="4600" i="1" dirty="0">
                <a:solidFill>
                  <a:srgbClr val="FFFF00"/>
                </a:solidFill>
              </a:rPr>
              <a:t>?</a:t>
            </a:r>
            <a:r>
              <a:rPr lang="en-US" altLang="en-US" sz="4600" dirty="0">
                <a:solidFill>
                  <a:srgbClr val="FFC000"/>
                </a:solidFill>
              </a:rPr>
              <a:t> </a:t>
            </a:r>
          </a:p>
        </p:txBody>
      </p:sp>
    </p:spTree>
    <p:extLst>
      <p:ext uri="{BB962C8B-B14F-4D97-AF65-F5344CB8AC3E}">
        <p14:creationId xmlns:p14="http://schemas.microsoft.com/office/powerpoint/2010/main" val="7071830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42900" y="467266"/>
            <a:ext cx="1150620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4200" dirty="0">
                <a:solidFill>
                  <a:srgbClr val="FFC000"/>
                </a:solidFill>
              </a:rPr>
              <a:t>Well, there is another major doctrine in Western Christendom with the opposite viewpoint. This is the doctrine of </a:t>
            </a:r>
            <a:r>
              <a:rPr lang="en-US" sz="4200" b="1" dirty="0">
                <a:solidFill>
                  <a:srgbClr val="FFFF00"/>
                </a:solidFill>
              </a:rPr>
              <a:t>Kingdom Now </a:t>
            </a:r>
            <a:r>
              <a:rPr lang="en-US" sz="4200" dirty="0">
                <a:solidFill>
                  <a:srgbClr val="FFC000"/>
                </a:solidFill>
              </a:rPr>
              <a:t>or </a:t>
            </a:r>
            <a:r>
              <a:rPr lang="en-US" sz="4200" b="1" dirty="0">
                <a:solidFill>
                  <a:srgbClr val="FFFF00"/>
                </a:solidFill>
              </a:rPr>
              <a:t>Dominion Theology</a:t>
            </a:r>
            <a:r>
              <a:rPr lang="en-US" sz="4200" dirty="0">
                <a:solidFill>
                  <a:srgbClr val="FFC000"/>
                </a:solidFill>
              </a:rPr>
              <a:t>. Up ahead many believe that there a </a:t>
            </a:r>
            <a:r>
              <a:rPr lang="en-US" sz="4200" b="1" i="1" dirty="0">
                <a:solidFill>
                  <a:srgbClr val="FFFF00"/>
                </a:solidFill>
              </a:rPr>
              <a:t>“Church Universal and Triumphant”</a:t>
            </a:r>
            <a:r>
              <a:rPr lang="en-US" sz="4200" dirty="0">
                <a:solidFill>
                  <a:srgbClr val="FFC000"/>
                </a:solidFill>
              </a:rPr>
              <a:t> will assume power under the </a:t>
            </a:r>
            <a:r>
              <a:rPr lang="en-US" sz="4200" b="1" i="1" dirty="0">
                <a:solidFill>
                  <a:srgbClr val="FFFF00"/>
                </a:solidFill>
              </a:rPr>
              <a:t>Pax Americana</a:t>
            </a:r>
            <a:r>
              <a:rPr lang="en-US" sz="4200" dirty="0">
                <a:solidFill>
                  <a:srgbClr val="FFC000"/>
                </a:solidFill>
              </a:rPr>
              <a:t>. Like the </a:t>
            </a:r>
            <a:r>
              <a:rPr lang="en-US" sz="4200" b="1" i="1" dirty="0">
                <a:solidFill>
                  <a:srgbClr val="FFFF00"/>
                </a:solidFill>
              </a:rPr>
              <a:t>Pax Britannia </a:t>
            </a:r>
            <a:r>
              <a:rPr lang="en-US" sz="4200" dirty="0">
                <a:solidFill>
                  <a:srgbClr val="FFC000"/>
                </a:solidFill>
              </a:rPr>
              <a:t>in the former </a:t>
            </a:r>
            <a:r>
              <a:rPr lang="en-US" sz="4200" b="1" i="1" dirty="0">
                <a:solidFill>
                  <a:srgbClr val="FFFF00"/>
                </a:solidFill>
              </a:rPr>
              <a:t>British Empire</a:t>
            </a:r>
            <a:r>
              <a:rPr lang="en-US" sz="4200" dirty="0">
                <a:solidFill>
                  <a:srgbClr val="FFFF00"/>
                </a:solidFill>
              </a:rPr>
              <a:t> </a:t>
            </a:r>
            <a:r>
              <a:rPr lang="en-US" sz="4200" dirty="0">
                <a:solidFill>
                  <a:srgbClr val="FFC000"/>
                </a:solidFill>
              </a:rPr>
              <a:t>their dream is of a </a:t>
            </a:r>
            <a:r>
              <a:rPr lang="en-US" sz="4200" b="1" i="1" dirty="0">
                <a:solidFill>
                  <a:srgbClr val="FFFF00"/>
                </a:solidFill>
              </a:rPr>
              <a:t>militant Christendom</a:t>
            </a:r>
            <a:r>
              <a:rPr lang="en-US" sz="4200" dirty="0">
                <a:solidFill>
                  <a:srgbClr val="FFC000"/>
                </a:solidFill>
              </a:rPr>
              <a:t>, a </a:t>
            </a:r>
            <a:r>
              <a:rPr lang="en-US" sz="4200" b="1" i="1" dirty="0">
                <a:solidFill>
                  <a:srgbClr val="FFFF00"/>
                </a:solidFill>
              </a:rPr>
              <a:t>“Last Crusade” </a:t>
            </a:r>
            <a:r>
              <a:rPr lang="en-US" sz="4200" dirty="0">
                <a:solidFill>
                  <a:srgbClr val="FFC000"/>
                </a:solidFill>
              </a:rPr>
              <a:t>that </a:t>
            </a:r>
          </a:p>
          <a:p>
            <a:pPr algn="ctr" eaLnBrk="1" hangingPunct="1">
              <a:spcBef>
                <a:spcPct val="0"/>
              </a:spcBef>
              <a:buNone/>
            </a:pPr>
            <a:r>
              <a:rPr lang="en-US" sz="4200" dirty="0">
                <a:solidFill>
                  <a:srgbClr val="FFC000"/>
                </a:solidFill>
              </a:rPr>
              <a:t>will go out there and take over the world. </a:t>
            </a:r>
          </a:p>
        </p:txBody>
      </p:sp>
    </p:spTree>
    <p:extLst>
      <p:ext uri="{BB962C8B-B14F-4D97-AF65-F5344CB8AC3E}">
        <p14:creationId xmlns:p14="http://schemas.microsoft.com/office/powerpoint/2010/main" val="797993772"/>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42" name="Picture 2" descr="http://www.endtime.com/wp-content/uploads/four-beast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9665" y="152401"/>
            <a:ext cx="9939337" cy="6521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43" name="TextBox 8"/>
          <p:cNvSpPr txBox="1">
            <a:spLocks noChangeArrowheads="1"/>
          </p:cNvSpPr>
          <p:nvPr/>
        </p:nvSpPr>
        <p:spPr bwMode="auto">
          <a:xfrm>
            <a:off x="6781801" y="304801"/>
            <a:ext cx="3741401" cy="12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r>
              <a:rPr lang="en-US" altLang="en-US" sz="3600">
                <a:solidFill>
                  <a:srgbClr val="FFFF00"/>
                </a:solidFill>
              </a:rPr>
              <a:t>New World Order</a:t>
            </a:r>
          </a:p>
          <a:p>
            <a:r>
              <a:rPr lang="en-US" altLang="en-US" sz="3600">
                <a:solidFill>
                  <a:srgbClr val="FFFF00"/>
                </a:solidFill>
              </a:rPr>
              <a:t>4</a:t>
            </a:r>
            <a:r>
              <a:rPr lang="en-US" altLang="en-US" sz="3600" baseline="30000">
                <a:solidFill>
                  <a:srgbClr val="FFFF00"/>
                </a:solidFill>
              </a:rPr>
              <a:t>th</a:t>
            </a:r>
            <a:r>
              <a:rPr lang="en-US" altLang="en-US" sz="3600">
                <a:solidFill>
                  <a:srgbClr val="FFFF00"/>
                </a:solidFill>
              </a:rPr>
              <a:t> Beast System</a:t>
            </a:r>
          </a:p>
        </p:txBody>
      </p:sp>
      <p:sp>
        <p:nvSpPr>
          <p:cNvPr id="215044" name="TextBox 1"/>
          <p:cNvSpPr txBox="1">
            <a:spLocks noChangeArrowheads="1"/>
          </p:cNvSpPr>
          <p:nvPr/>
        </p:nvSpPr>
        <p:spPr bwMode="auto">
          <a:xfrm>
            <a:off x="2467293" y="5715001"/>
            <a:ext cx="7289168" cy="646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pPr algn="ctr"/>
            <a:r>
              <a:rPr lang="en-US" altLang="en-US" sz="3600" dirty="0">
                <a:solidFill>
                  <a:srgbClr val="FFC000"/>
                </a:solidFill>
              </a:rPr>
              <a:t>What </a:t>
            </a:r>
            <a:r>
              <a:rPr lang="en-US" altLang="en-US" sz="3600" b="1" i="1" dirty="0">
                <a:solidFill>
                  <a:srgbClr val="FFFF00"/>
                </a:solidFill>
              </a:rPr>
              <a:t>modern nations </a:t>
            </a:r>
            <a:r>
              <a:rPr lang="en-US" altLang="en-US" sz="3600" b="1" i="1" dirty="0">
                <a:solidFill>
                  <a:srgbClr val="FFC000"/>
                </a:solidFill>
              </a:rPr>
              <a:t>are these?</a:t>
            </a:r>
          </a:p>
        </p:txBody>
      </p:sp>
      <p:cxnSp>
        <p:nvCxnSpPr>
          <p:cNvPr id="4" name="Straight Arrow Connector 3"/>
          <p:cNvCxnSpPr/>
          <p:nvPr/>
        </p:nvCxnSpPr>
        <p:spPr>
          <a:xfrm flipH="1">
            <a:off x="9906001" y="3297968"/>
            <a:ext cx="871333" cy="207232"/>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cxnSpLocks/>
          </p:cNvCxnSpPr>
          <p:nvPr/>
        </p:nvCxnSpPr>
        <p:spPr>
          <a:xfrm>
            <a:off x="2044702" y="1168346"/>
            <a:ext cx="946150" cy="889054"/>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4490598" y="4724400"/>
            <a:ext cx="614802" cy="389056"/>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15048" name="TextBox 1"/>
          <p:cNvSpPr txBox="1">
            <a:spLocks noChangeArrowheads="1"/>
          </p:cNvSpPr>
          <p:nvPr/>
        </p:nvSpPr>
        <p:spPr bwMode="auto">
          <a:xfrm>
            <a:off x="9402764" y="1466850"/>
            <a:ext cx="1646237" cy="1815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p>
            <a:pPr algn="r"/>
            <a:r>
              <a:rPr lang="en-US" altLang="en-US" sz="2800">
                <a:solidFill>
                  <a:schemeClr val="bg1"/>
                </a:solidFill>
              </a:rPr>
              <a:t>A bear with three </a:t>
            </a:r>
          </a:p>
          <a:p>
            <a:pPr algn="r"/>
            <a:r>
              <a:rPr lang="en-US" altLang="en-US" sz="2800">
                <a:solidFill>
                  <a:schemeClr val="bg1"/>
                </a:solidFill>
              </a:rPr>
              <a:t>ribs</a:t>
            </a:r>
          </a:p>
        </p:txBody>
      </p:sp>
      <p:sp>
        <p:nvSpPr>
          <p:cNvPr id="215049" name="TextBox 8"/>
          <p:cNvSpPr txBox="1">
            <a:spLocks noChangeArrowheads="1"/>
          </p:cNvSpPr>
          <p:nvPr/>
        </p:nvSpPr>
        <p:spPr bwMode="auto">
          <a:xfrm>
            <a:off x="3025140" y="5005198"/>
            <a:ext cx="1465458" cy="52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r>
              <a:rPr lang="en-US" altLang="en-US" sz="2800" dirty="0">
                <a:solidFill>
                  <a:schemeClr val="bg1"/>
                </a:solidFill>
              </a:rPr>
              <a:t>The lion</a:t>
            </a:r>
          </a:p>
        </p:txBody>
      </p:sp>
      <p:sp>
        <p:nvSpPr>
          <p:cNvPr id="215050" name="TextBox 9"/>
          <p:cNvSpPr txBox="1">
            <a:spLocks noChangeArrowheads="1"/>
          </p:cNvSpPr>
          <p:nvPr/>
        </p:nvSpPr>
        <p:spPr bwMode="auto">
          <a:xfrm>
            <a:off x="256998" y="3697120"/>
            <a:ext cx="1705331" cy="52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r>
              <a:rPr lang="en-US" altLang="en-US" sz="2800" dirty="0">
                <a:solidFill>
                  <a:schemeClr val="bg1"/>
                </a:solidFill>
              </a:rPr>
              <a:t>A leopard</a:t>
            </a:r>
          </a:p>
        </p:txBody>
      </p:sp>
      <p:cxnSp>
        <p:nvCxnSpPr>
          <p:cNvPr id="11" name="Straight Arrow Connector 10"/>
          <p:cNvCxnSpPr/>
          <p:nvPr/>
        </p:nvCxnSpPr>
        <p:spPr>
          <a:xfrm flipH="1">
            <a:off x="7620002" y="1438276"/>
            <a:ext cx="747713" cy="133351"/>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8"/>
          <p:cNvSpPr txBox="1">
            <a:spLocks noChangeArrowheads="1"/>
          </p:cNvSpPr>
          <p:nvPr/>
        </p:nvSpPr>
        <p:spPr bwMode="auto">
          <a:xfrm>
            <a:off x="8886366" y="4533887"/>
            <a:ext cx="2039268" cy="954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pPr algn="ctr"/>
            <a:r>
              <a:rPr lang="en-US" altLang="en-US" sz="2800" dirty="0">
                <a:solidFill>
                  <a:schemeClr val="bg1"/>
                </a:solidFill>
              </a:rPr>
              <a:t>The eagle’s</a:t>
            </a:r>
          </a:p>
          <a:p>
            <a:pPr algn="ctr"/>
            <a:r>
              <a:rPr lang="en-US" altLang="en-US" sz="2800" dirty="0">
                <a:solidFill>
                  <a:schemeClr val="bg1"/>
                </a:solidFill>
              </a:rPr>
              <a:t>wings</a:t>
            </a:r>
          </a:p>
        </p:txBody>
      </p:sp>
      <p:cxnSp>
        <p:nvCxnSpPr>
          <p:cNvPr id="19" name="Straight Arrow Connector 18"/>
          <p:cNvCxnSpPr/>
          <p:nvPr/>
        </p:nvCxnSpPr>
        <p:spPr>
          <a:xfrm flipH="1">
            <a:off x="8216834" y="5052952"/>
            <a:ext cx="871332" cy="60504"/>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9">
            <a:extLst>
              <a:ext uri="{FF2B5EF4-FFF2-40B4-BE49-F238E27FC236}">
                <a16:creationId xmlns:a16="http://schemas.microsoft.com/office/drawing/2014/main" id="{F1C79B10-4EC1-4106-8925-751DEEE92496}"/>
              </a:ext>
            </a:extLst>
          </p:cNvPr>
          <p:cNvSpPr txBox="1">
            <a:spLocks noChangeArrowheads="1"/>
          </p:cNvSpPr>
          <p:nvPr/>
        </p:nvSpPr>
        <p:spPr bwMode="auto">
          <a:xfrm>
            <a:off x="533400" y="289501"/>
            <a:ext cx="1923917" cy="954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r>
              <a:rPr lang="en-US" altLang="en-US" sz="2800" dirty="0">
                <a:solidFill>
                  <a:schemeClr val="bg1"/>
                </a:solidFill>
              </a:rPr>
              <a:t>four wings </a:t>
            </a:r>
          </a:p>
          <a:p>
            <a:r>
              <a:rPr lang="en-US" altLang="en-US" sz="2800" dirty="0">
                <a:solidFill>
                  <a:schemeClr val="bg1"/>
                </a:solidFill>
              </a:rPr>
              <a:t>of a fowl.</a:t>
            </a:r>
          </a:p>
        </p:txBody>
      </p:sp>
      <p:cxnSp>
        <p:nvCxnSpPr>
          <p:cNvPr id="18" name="Straight Arrow Connector 17">
            <a:extLst>
              <a:ext uri="{FF2B5EF4-FFF2-40B4-BE49-F238E27FC236}">
                <a16:creationId xmlns:a16="http://schemas.microsoft.com/office/drawing/2014/main" id="{7D2DAEBB-1D91-4190-820F-4E06DC7B562D}"/>
              </a:ext>
            </a:extLst>
          </p:cNvPr>
          <p:cNvCxnSpPr>
            <a:cxnSpLocks/>
          </p:cNvCxnSpPr>
          <p:nvPr/>
        </p:nvCxnSpPr>
        <p:spPr>
          <a:xfrm flipV="1">
            <a:off x="914400" y="3282728"/>
            <a:ext cx="1047929" cy="414393"/>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3293649"/>
      </p:ext>
    </p:extLst>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1"/>
          <p:cNvSpPr>
            <a:spLocks noChangeArrowheads="1"/>
          </p:cNvSpPr>
          <p:nvPr/>
        </p:nvSpPr>
        <p:spPr bwMode="auto">
          <a:xfrm>
            <a:off x="304800" y="628849"/>
            <a:ext cx="11582400" cy="5600302"/>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100" dirty="0">
                <a:solidFill>
                  <a:srgbClr val="FFC000"/>
                </a:solidFill>
              </a:rPr>
              <a:t>Have we seen modern superpowers characterized by these animals? If we look around us at world history and at current events do the </a:t>
            </a:r>
            <a:r>
              <a:rPr lang="en-US" altLang="en-US" sz="5100" i="1" dirty="0">
                <a:solidFill>
                  <a:srgbClr val="FFFF00"/>
                </a:solidFill>
              </a:rPr>
              <a:t>first three beasts  </a:t>
            </a:r>
            <a:r>
              <a:rPr lang="en-US" altLang="en-US" sz="5100" dirty="0">
                <a:solidFill>
                  <a:srgbClr val="FFC000"/>
                </a:solidFill>
              </a:rPr>
              <a:t>described in </a:t>
            </a:r>
            <a:r>
              <a:rPr lang="en-US" altLang="en-US" sz="5100" dirty="0">
                <a:solidFill>
                  <a:schemeClr val="bg1"/>
                </a:solidFill>
              </a:rPr>
              <a:t>Daniel 7 </a:t>
            </a:r>
            <a:r>
              <a:rPr lang="en-US" altLang="en-US" sz="5100" dirty="0">
                <a:solidFill>
                  <a:srgbClr val="FFC000"/>
                </a:solidFill>
              </a:rPr>
              <a:t>match any of the commonly recognized iconic animal images we see</a:t>
            </a:r>
          </a:p>
          <a:p>
            <a:pPr algn="ctr" eaLnBrk="1" hangingPunct="1">
              <a:spcBef>
                <a:spcPct val="0"/>
              </a:spcBef>
              <a:buFontTx/>
              <a:buNone/>
            </a:pPr>
            <a:r>
              <a:rPr lang="en-US" altLang="en-US" sz="5100" dirty="0">
                <a:solidFill>
                  <a:srgbClr val="FFC000"/>
                </a:solidFill>
              </a:rPr>
              <a:t>used to symbolize modern world powers? </a:t>
            </a:r>
          </a:p>
        </p:txBody>
      </p:sp>
    </p:spTree>
    <p:extLst>
      <p:ext uri="{BB962C8B-B14F-4D97-AF65-F5344CB8AC3E}">
        <p14:creationId xmlns:p14="http://schemas.microsoft.com/office/powerpoint/2010/main" val="3936058735"/>
      </p:ext>
    </p:extLst>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AB62E8F-5844-4AB1-9627-9881D656AA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58001"/>
          </a:xfrm>
          <a:prstGeom prst="rect">
            <a:avLst/>
          </a:prstGeom>
        </p:spPr>
      </p:pic>
    </p:spTree>
    <p:extLst>
      <p:ext uri="{BB962C8B-B14F-4D97-AF65-F5344CB8AC3E}">
        <p14:creationId xmlns:p14="http://schemas.microsoft.com/office/powerpoint/2010/main" val="2441278648"/>
      </p:ext>
    </p:extLst>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20162" name="Rectangle 1"/>
          <p:cNvSpPr>
            <a:spLocks noChangeArrowheads="1"/>
          </p:cNvSpPr>
          <p:nvPr/>
        </p:nvSpPr>
        <p:spPr bwMode="auto">
          <a:xfrm>
            <a:off x="571500" y="236434"/>
            <a:ext cx="11049000" cy="6385132"/>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100" dirty="0">
                <a:solidFill>
                  <a:srgbClr val="FFC000"/>
                </a:solidFill>
              </a:rPr>
              <a:t>OK, with all of that rather involved but very necessary introduction, let’s cut to the chase. If we do a Google image search of the </a:t>
            </a:r>
            <a:r>
              <a:rPr lang="en-US" altLang="en-US" sz="5100" dirty="0">
                <a:solidFill>
                  <a:srgbClr val="FFFF00"/>
                </a:solidFill>
              </a:rPr>
              <a:t>iconic symbology of major nations </a:t>
            </a:r>
            <a:r>
              <a:rPr lang="en-US" altLang="en-US" sz="5100" dirty="0">
                <a:solidFill>
                  <a:srgbClr val="FFC000"/>
                </a:solidFill>
              </a:rPr>
              <a:t>what might we see? Let’s rattle them off. How about this one? Have </a:t>
            </a:r>
          </a:p>
          <a:p>
            <a:pPr algn="ctr" eaLnBrk="1" hangingPunct="1">
              <a:spcBef>
                <a:spcPct val="0"/>
              </a:spcBef>
              <a:buFontTx/>
              <a:buNone/>
            </a:pPr>
            <a:r>
              <a:rPr lang="en-US" altLang="en-US" sz="5100" dirty="0">
                <a:solidFill>
                  <a:srgbClr val="FFC000"/>
                </a:solidFill>
              </a:rPr>
              <a:t>we seen this caricature of the </a:t>
            </a:r>
            <a:r>
              <a:rPr lang="en-US" altLang="en-US" sz="5100" b="1" i="1" dirty="0">
                <a:solidFill>
                  <a:srgbClr val="FFFF00"/>
                </a:solidFill>
              </a:rPr>
              <a:t>lion </a:t>
            </a:r>
            <a:r>
              <a:rPr lang="en-US" altLang="en-US" sz="5100" dirty="0">
                <a:solidFill>
                  <a:srgbClr val="FFC000"/>
                </a:solidFill>
              </a:rPr>
              <a:t>associated with </a:t>
            </a:r>
            <a:r>
              <a:rPr lang="en-US" altLang="en-US" sz="5100" b="1" i="1" dirty="0">
                <a:solidFill>
                  <a:srgbClr val="FFFF00"/>
                </a:solidFill>
              </a:rPr>
              <a:t>Great Britain </a:t>
            </a:r>
            <a:r>
              <a:rPr lang="en-US" altLang="en-US" sz="5100" b="1" i="1" dirty="0">
                <a:solidFill>
                  <a:srgbClr val="FFC000"/>
                </a:solidFill>
              </a:rPr>
              <a:t>be</a:t>
            </a:r>
            <a:r>
              <a:rPr lang="en-US" altLang="en-US" sz="5100" dirty="0">
                <a:solidFill>
                  <a:srgbClr val="FFC000"/>
                </a:solidFill>
              </a:rPr>
              <a:t>fore?</a:t>
            </a:r>
          </a:p>
        </p:txBody>
      </p:sp>
    </p:spTree>
    <p:extLst>
      <p:ext uri="{BB962C8B-B14F-4D97-AF65-F5344CB8AC3E}">
        <p14:creationId xmlns:p14="http://schemas.microsoft.com/office/powerpoint/2010/main" val="3890298979"/>
      </p:ext>
    </p:extLst>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0"/>
            <a:ext cx="10287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6092227"/>
      </p:ext>
    </p:extLst>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1"/>
          <p:cNvSpPr>
            <a:spLocks noChangeArrowheads="1"/>
          </p:cNvSpPr>
          <p:nvPr/>
        </p:nvSpPr>
        <p:spPr bwMode="auto">
          <a:xfrm>
            <a:off x="409575" y="305684"/>
            <a:ext cx="11372850" cy="6246632"/>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700" dirty="0">
                <a:solidFill>
                  <a:srgbClr val="FFC000"/>
                </a:solidFill>
              </a:rPr>
              <a:t>And along with and in close relationship with the </a:t>
            </a:r>
            <a:r>
              <a:rPr lang="en-US" altLang="en-US" sz="5700" b="1" i="1" dirty="0">
                <a:solidFill>
                  <a:srgbClr val="FFFF00"/>
                </a:solidFill>
              </a:rPr>
              <a:t>British lion </a:t>
            </a:r>
            <a:r>
              <a:rPr lang="en-US" altLang="en-US" sz="5700" dirty="0">
                <a:solidFill>
                  <a:srgbClr val="FFC000"/>
                </a:solidFill>
              </a:rPr>
              <a:t>are we not also aware of the </a:t>
            </a:r>
            <a:r>
              <a:rPr lang="en-US" altLang="en-US" sz="5700" b="1" i="1" dirty="0">
                <a:solidFill>
                  <a:srgbClr val="FFFF00"/>
                </a:solidFill>
              </a:rPr>
              <a:t>American eagle</a:t>
            </a:r>
            <a:r>
              <a:rPr lang="en-US" altLang="en-US" sz="5700" dirty="0">
                <a:solidFill>
                  <a:srgbClr val="FFC000"/>
                </a:solidFill>
              </a:rPr>
              <a:t>? Is this not the nation which </a:t>
            </a:r>
            <a:r>
              <a:rPr lang="en-US" altLang="en-US" sz="5700" dirty="0">
                <a:solidFill>
                  <a:srgbClr val="FFFF00"/>
                </a:solidFill>
              </a:rPr>
              <a:t>emerged from Great Britain</a:t>
            </a:r>
            <a:r>
              <a:rPr lang="en-US" altLang="en-US" sz="5700" dirty="0">
                <a:solidFill>
                  <a:srgbClr val="FFC000"/>
                </a:solidFill>
              </a:rPr>
              <a:t>, then  crossed the Atlantic to establish </a:t>
            </a:r>
          </a:p>
          <a:p>
            <a:pPr algn="ctr" eaLnBrk="1" hangingPunct="1">
              <a:spcBef>
                <a:spcPct val="0"/>
              </a:spcBef>
              <a:buFontTx/>
              <a:buNone/>
            </a:pPr>
            <a:r>
              <a:rPr lang="en-US" altLang="en-US" sz="5700" dirty="0">
                <a:solidFill>
                  <a:srgbClr val="FFC000"/>
                </a:solidFill>
              </a:rPr>
              <a:t>a new nation in the </a:t>
            </a:r>
            <a:r>
              <a:rPr lang="en-US" altLang="en-US" sz="5700" dirty="0">
                <a:solidFill>
                  <a:srgbClr val="FFFF00"/>
                </a:solidFill>
              </a:rPr>
              <a:t>New World</a:t>
            </a:r>
            <a:r>
              <a:rPr lang="en-US" altLang="en-US" sz="5700" dirty="0">
                <a:solidFill>
                  <a:srgbClr val="FFC000"/>
                </a:solidFill>
              </a:rPr>
              <a:t>? </a:t>
            </a:r>
          </a:p>
        </p:txBody>
      </p:sp>
    </p:spTree>
    <p:extLst>
      <p:ext uri="{BB962C8B-B14F-4D97-AF65-F5344CB8AC3E}">
        <p14:creationId xmlns:p14="http://schemas.microsoft.com/office/powerpoint/2010/main" val="578056325"/>
      </p:ext>
    </p:extLst>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1186" name="Picture 2" descr="http://kenraggio.com/Daniel-Four-Beasts-02-Lion-Eag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0"/>
            <a:ext cx="10287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4953961"/>
      </p:ext>
    </p:extLst>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1"/>
          <p:cNvSpPr>
            <a:spLocks noChangeArrowheads="1"/>
          </p:cNvSpPr>
          <p:nvPr/>
        </p:nvSpPr>
        <p:spPr bwMode="auto">
          <a:xfrm>
            <a:off x="228600" y="605766"/>
            <a:ext cx="11734800" cy="564646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dirty="0">
                <a:solidFill>
                  <a:srgbClr val="FFC000"/>
                </a:solidFill>
              </a:rPr>
              <a:t>Have we seen this caricature of the </a:t>
            </a:r>
            <a:r>
              <a:rPr lang="en-US" altLang="en-US" sz="6000" dirty="0">
                <a:solidFill>
                  <a:srgbClr val="FFFF00"/>
                </a:solidFill>
              </a:rPr>
              <a:t>USA</a:t>
            </a:r>
            <a:r>
              <a:rPr lang="en-US" altLang="en-US" sz="6000" dirty="0">
                <a:solidFill>
                  <a:srgbClr val="FFC000"/>
                </a:solidFill>
              </a:rPr>
              <a:t> as an </a:t>
            </a:r>
            <a:r>
              <a:rPr lang="en-US" altLang="en-US" sz="6000" i="1" dirty="0">
                <a:solidFill>
                  <a:srgbClr val="FFFF00"/>
                </a:solidFill>
              </a:rPr>
              <a:t>eagle nation </a:t>
            </a:r>
            <a:r>
              <a:rPr lang="en-US" altLang="en-US" sz="6000" dirty="0">
                <a:solidFill>
                  <a:srgbClr val="FFC000"/>
                </a:solidFill>
              </a:rPr>
              <a:t>before?</a:t>
            </a:r>
          </a:p>
          <a:p>
            <a:pPr algn="ctr" eaLnBrk="1" hangingPunct="1">
              <a:spcBef>
                <a:spcPct val="0"/>
              </a:spcBef>
              <a:buFontTx/>
              <a:buNone/>
            </a:pPr>
            <a:r>
              <a:rPr lang="en-US" altLang="en-US" sz="6000" dirty="0">
                <a:solidFill>
                  <a:srgbClr val="FFC000"/>
                </a:solidFill>
              </a:rPr>
              <a:t>Is this a nation that emerged into prominence in the latter half of the 20</a:t>
            </a:r>
            <a:r>
              <a:rPr lang="en-US" altLang="en-US" sz="6000" baseline="30000" dirty="0">
                <a:solidFill>
                  <a:srgbClr val="FFC000"/>
                </a:solidFill>
              </a:rPr>
              <a:t>th</a:t>
            </a:r>
            <a:r>
              <a:rPr lang="en-US" altLang="en-US" sz="6000" dirty="0">
                <a:solidFill>
                  <a:srgbClr val="FFC000"/>
                </a:solidFill>
              </a:rPr>
              <a:t> Century era of air power and air travel? Does this ring a bell with us?</a:t>
            </a:r>
          </a:p>
        </p:txBody>
      </p:sp>
    </p:spTree>
    <p:extLst>
      <p:ext uri="{BB962C8B-B14F-4D97-AF65-F5344CB8AC3E}">
        <p14:creationId xmlns:p14="http://schemas.microsoft.com/office/powerpoint/2010/main" val="740392493"/>
      </p:ext>
    </p:extLst>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D:\02 IMAGES for PowerPoint\america-eagl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0"/>
            <a:ext cx="103251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1341308"/>
      </p:ext>
    </p:extLst>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1"/>
          <p:cNvSpPr>
            <a:spLocks noChangeArrowheads="1"/>
          </p:cNvSpPr>
          <p:nvPr/>
        </p:nvSpPr>
        <p:spPr bwMode="auto">
          <a:xfrm>
            <a:off x="723900" y="457200"/>
            <a:ext cx="10744200" cy="5184803"/>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6600" dirty="0">
                <a:solidFill>
                  <a:srgbClr val="FFC000"/>
                </a:solidFill>
              </a:rPr>
              <a:t>Here we see the </a:t>
            </a:r>
            <a:r>
              <a:rPr lang="en-US" altLang="en-US" sz="6600" dirty="0">
                <a:solidFill>
                  <a:srgbClr val="FFFF00"/>
                </a:solidFill>
              </a:rPr>
              <a:t>leopard</a:t>
            </a:r>
            <a:r>
              <a:rPr lang="en-US" altLang="en-US" sz="6600" dirty="0">
                <a:solidFill>
                  <a:srgbClr val="FFC000"/>
                </a:solidFill>
              </a:rPr>
              <a:t>, which is renowned for its </a:t>
            </a:r>
            <a:r>
              <a:rPr lang="en-US" altLang="en-US" sz="6600" dirty="0">
                <a:solidFill>
                  <a:srgbClr val="FFFF00"/>
                </a:solidFill>
              </a:rPr>
              <a:t>lightning-fast surprise attacks</a:t>
            </a:r>
            <a:r>
              <a:rPr lang="en-US" altLang="en-US" sz="6600" dirty="0">
                <a:solidFill>
                  <a:srgbClr val="FFC000"/>
                </a:solidFill>
              </a:rPr>
              <a:t>. What prominent superpower might this represent?</a:t>
            </a:r>
          </a:p>
        </p:txBody>
      </p:sp>
    </p:spTree>
    <p:extLst>
      <p:ext uri="{BB962C8B-B14F-4D97-AF65-F5344CB8AC3E}">
        <p14:creationId xmlns:p14="http://schemas.microsoft.com/office/powerpoint/2010/main" val="29301919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E3C83BA-088B-4DB8-A28A-19F630FCCA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97" y="2357"/>
            <a:ext cx="12208497" cy="6855643"/>
          </a:xfrm>
          <a:prstGeom prst="rect">
            <a:avLst/>
          </a:prstGeom>
        </p:spPr>
      </p:pic>
    </p:spTree>
    <p:extLst>
      <p:ext uri="{BB962C8B-B14F-4D97-AF65-F5344CB8AC3E}">
        <p14:creationId xmlns:p14="http://schemas.microsoft.com/office/powerpoint/2010/main" val="4283066768"/>
      </p:ext>
    </p:ext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leopard running">
            <a:extLst>
              <a:ext uri="{FF2B5EF4-FFF2-40B4-BE49-F238E27FC236}">
                <a16:creationId xmlns:a16="http://schemas.microsoft.com/office/drawing/2014/main" id="{346C19FE-E1AE-4D5A-BCFD-FAC3F7CD57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399" y="0"/>
            <a:ext cx="11201401"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1229627"/>
      </p:ext>
    </p:extLst>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1"/>
          <p:cNvSpPr>
            <a:spLocks noChangeArrowheads="1"/>
          </p:cNvSpPr>
          <p:nvPr/>
        </p:nvSpPr>
        <p:spPr bwMode="auto">
          <a:xfrm>
            <a:off x="609600" y="882765"/>
            <a:ext cx="10972800" cy="509247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5400" dirty="0">
                <a:solidFill>
                  <a:srgbClr val="FFC000"/>
                </a:solidFill>
              </a:rPr>
              <a:t>Is there a nation famous for employing the </a:t>
            </a:r>
            <a:r>
              <a:rPr lang="en-US" altLang="en-US" sz="5400" i="1" dirty="0">
                <a:solidFill>
                  <a:srgbClr val="FFFF00"/>
                </a:solidFill>
              </a:rPr>
              <a:t>surprise</a:t>
            </a:r>
            <a:r>
              <a:rPr lang="en-US" altLang="en-US" sz="5400" i="1" dirty="0">
                <a:solidFill>
                  <a:srgbClr val="FFC000"/>
                </a:solidFill>
              </a:rPr>
              <a:t> </a:t>
            </a:r>
            <a:r>
              <a:rPr lang="en-US" altLang="en-US" sz="5400" i="1" dirty="0">
                <a:solidFill>
                  <a:srgbClr val="FFFF00"/>
                </a:solidFill>
              </a:rPr>
              <a:t>attack</a:t>
            </a:r>
            <a:r>
              <a:rPr lang="en-US" altLang="en-US" sz="5400" dirty="0">
                <a:solidFill>
                  <a:srgbClr val="FFC000"/>
                </a:solidFill>
              </a:rPr>
              <a:t>, a tactic it called </a:t>
            </a:r>
            <a:r>
              <a:rPr lang="en-US" altLang="en-US" sz="5400" i="1" dirty="0">
                <a:solidFill>
                  <a:srgbClr val="FFFF00"/>
                </a:solidFill>
              </a:rPr>
              <a:t>blitzkrieg</a:t>
            </a:r>
            <a:r>
              <a:rPr lang="en-US" altLang="en-US" sz="5400" dirty="0">
                <a:solidFill>
                  <a:srgbClr val="FFC000"/>
                </a:solidFill>
              </a:rPr>
              <a:t> or </a:t>
            </a:r>
            <a:r>
              <a:rPr lang="en-US" altLang="en-US" sz="5400" i="1" dirty="0">
                <a:solidFill>
                  <a:srgbClr val="FFFF00"/>
                </a:solidFill>
              </a:rPr>
              <a:t>lightning-war</a:t>
            </a:r>
            <a:r>
              <a:rPr lang="en-US" altLang="en-US" sz="5400" dirty="0">
                <a:solidFill>
                  <a:srgbClr val="FFFF00"/>
                </a:solidFill>
              </a:rPr>
              <a:t>?</a:t>
            </a:r>
            <a:r>
              <a:rPr lang="en-US" altLang="en-US" sz="5400" dirty="0">
                <a:solidFill>
                  <a:srgbClr val="FFC000"/>
                </a:solidFill>
              </a:rPr>
              <a:t> World War 2 saw German history come to its climax with its second attempt to bring in a Pax </a:t>
            </a:r>
            <a:r>
              <a:rPr lang="en-US" altLang="en-US" sz="5400" dirty="0" err="1">
                <a:solidFill>
                  <a:srgbClr val="FFC000"/>
                </a:solidFill>
              </a:rPr>
              <a:t>Germanica</a:t>
            </a:r>
            <a:r>
              <a:rPr lang="en-US" altLang="en-US" sz="5400" dirty="0">
                <a:solidFill>
                  <a:srgbClr val="FFC000"/>
                </a:solidFill>
              </a:rPr>
              <a:t>. </a:t>
            </a:r>
            <a:endParaRPr lang="en-US" altLang="en-US" sz="5400" i="1" dirty="0">
              <a:solidFill>
                <a:srgbClr val="FFFF00"/>
              </a:solidFill>
            </a:endParaRPr>
          </a:p>
        </p:txBody>
      </p:sp>
    </p:spTree>
    <p:extLst>
      <p:ext uri="{BB962C8B-B14F-4D97-AF65-F5344CB8AC3E}">
        <p14:creationId xmlns:p14="http://schemas.microsoft.com/office/powerpoint/2010/main" val="1965469304"/>
      </p:ext>
    </p:extLst>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alpha val="75000"/>
          </a:schemeClr>
        </a:solidFill>
        <a:effectLst/>
      </p:bgPr>
    </p:bg>
    <p:spTree>
      <p:nvGrpSpPr>
        <p:cNvPr id="1" name=""/>
        <p:cNvGrpSpPr/>
        <p:nvPr/>
      </p:nvGrpSpPr>
      <p:grpSpPr>
        <a:xfrm>
          <a:off x="0" y="0"/>
          <a:ext cx="0" cy="0"/>
          <a:chOff x="0" y="0"/>
          <a:chExt cx="0" cy="0"/>
        </a:xfrm>
      </p:grpSpPr>
      <p:pic>
        <p:nvPicPr>
          <p:cNvPr id="3074" name="Picture 2" descr="Image result for blitzkrieg">
            <a:extLst>
              <a:ext uri="{FF2B5EF4-FFF2-40B4-BE49-F238E27FC236}">
                <a16:creationId xmlns:a16="http://schemas.microsoft.com/office/drawing/2014/main" id="{28AFBB49-791E-4D82-93C3-2D2FAC4441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0"/>
            <a:ext cx="103632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3022610"/>
      </p:ext>
    </p:extLst>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1"/>
          <p:cNvSpPr>
            <a:spLocks noChangeArrowheads="1"/>
          </p:cNvSpPr>
          <p:nvPr/>
        </p:nvSpPr>
        <p:spPr bwMode="auto">
          <a:xfrm>
            <a:off x="304800" y="297989"/>
            <a:ext cx="11582400" cy="6262021"/>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5000" dirty="0">
                <a:solidFill>
                  <a:srgbClr val="FFC000"/>
                </a:solidFill>
              </a:rPr>
              <a:t>The soldiers in the Wehrmacht Panzer divisions were able to sustain their lightning fast offensives without sleep for an unheard of two or three day push. Is it not now becoming well known that the German military was providing </a:t>
            </a:r>
            <a:r>
              <a:rPr lang="en-US" altLang="en-US" sz="5000" dirty="0">
                <a:solidFill>
                  <a:srgbClr val="FFFF00"/>
                </a:solidFill>
              </a:rPr>
              <a:t>amphetamines</a:t>
            </a:r>
            <a:r>
              <a:rPr lang="en-US" altLang="en-US" sz="5000" dirty="0">
                <a:solidFill>
                  <a:srgbClr val="FFC000"/>
                </a:solidFill>
              </a:rPr>
              <a:t>, to keep their soldiers moving forward and </a:t>
            </a:r>
          </a:p>
          <a:p>
            <a:pPr algn="ctr" eaLnBrk="1" hangingPunct="1">
              <a:spcBef>
                <a:spcPct val="0"/>
              </a:spcBef>
              <a:buNone/>
            </a:pPr>
            <a:r>
              <a:rPr lang="en-US" altLang="en-US" sz="5000" dirty="0">
                <a:solidFill>
                  <a:srgbClr val="FFC000"/>
                </a:solidFill>
              </a:rPr>
              <a:t>very fast, . . a drug called </a:t>
            </a:r>
            <a:r>
              <a:rPr lang="en-US" altLang="en-US" sz="5000" i="1" dirty="0">
                <a:solidFill>
                  <a:srgbClr val="FFFF00"/>
                </a:solidFill>
              </a:rPr>
              <a:t>“speed”? </a:t>
            </a:r>
          </a:p>
        </p:txBody>
      </p:sp>
    </p:spTree>
    <p:extLst>
      <p:ext uri="{BB962C8B-B14F-4D97-AF65-F5344CB8AC3E}">
        <p14:creationId xmlns:p14="http://schemas.microsoft.com/office/powerpoint/2010/main" val="405301082"/>
      </p:ext>
    </p:extLst>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5D64D63-5F21-4537-A929-12FA278147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209"/>
            <a:ext cx="12192000" cy="6868417"/>
          </a:xfrm>
          <a:prstGeom prst="rect">
            <a:avLst/>
          </a:prstGeom>
        </p:spPr>
      </p:pic>
    </p:spTree>
    <p:extLst>
      <p:ext uri="{BB962C8B-B14F-4D97-AF65-F5344CB8AC3E}">
        <p14:creationId xmlns:p14="http://schemas.microsoft.com/office/powerpoint/2010/main" val="2302020766"/>
      </p:ext>
    </p:extLst>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1"/>
          <p:cNvSpPr>
            <a:spLocks noChangeArrowheads="1"/>
          </p:cNvSpPr>
          <p:nvPr/>
        </p:nvSpPr>
        <p:spPr bwMode="auto">
          <a:xfrm>
            <a:off x="495300" y="421100"/>
            <a:ext cx="11163300" cy="601580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800" dirty="0">
                <a:solidFill>
                  <a:srgbClr val="FFC000"/>
                </a:solidFill>
              </a:rPr>
              <a:t>And what are we to think about </a:t>
            </a:r>
            <a:r>
              <a:rPr lang="en-US" altLang="en-US" sz="4800" b="1" i="1" dirty="0">
                <a:solidFill>
                  <a:srgbClr val="FFFF00"/>
                </a:solidFill>
              </a:rPr>
              <a:t>the spots </a:t>
            </a:r>
            <a:r>
              <a:rPr lang="en-US" altLang="en-US" sz="4800" dirty="0">
                <a:solidFill>
                  <a:srgbClr val="FFC000"/>
                </a:solidFill>
              </a:rPr>
              <a:t>on this beast, the leopard. In Scripture do we not see </a:t>
            </a:r>
            <a:r>
              <a:rPr lang="en-US" altLang="en-US" sz="4800" dirty="0">
                <a:solidFill>
                  <a:srgbClr val="FFFF00"/>
                </a:solidFill>
              </a:rPr>
              <a:t>spots</a:t>
            </a:r>
            <a:r>
              <a:rPr lang="en-US" altLang="en-US" sz="4800" dirty="0">
                <a:solidFill>
                  <a:srgbClr val="FFC000"/>
                </a:solidFill>
              </a:rPr>
              <a:t> as representative of sin? </a:t>
            </a:r>
          </a:p>
          <a:p>
            <a:pPr algn="ctr" eaLnBrk="1" hangingPunct="1">
              <a:spcBef>
                <a:spcPct val="0"/>
              </a:spcBef>
              <a:buFontTx/>
              <a:buNone/>
            </a:pPr>
            <a:r>
              <a:rPr lang="en-US" altLang="en-US" sz="4800" dirty="0">
                <a:solidFill>
                  <a:srgbClr val="FFC000"/>
                </a:solidFill>
              </a:rPr>
              <a:t>If the </a:t>
            </a:r>
            <a:r>
              <a:rPr lang="en-US" altLang="en-US" sz="4800" dirty="0">
                <a:solidFill>
                  <a:srgbClr val="FFFF00"/>
                </a:solidFill>
              </a:rPr>
              <a:t>leopard </a:t>
            </a:r>
            <a:r>
              <a:rPr lang="en-US" altLang="en-US" sz="4800" dirty="0">
                <a:solidFill>
                  <a:srgbClr val="FFC000"/>
                </a:solidFill>
              </a:rPr>
              <a:t>is indeed </a:t>
            </a:r>
            <a:r>
              <a:rPr lang="en-US" altLang="en-US" sz="4800" dirty="0">
                <a:solidFill>
                  <a:srgbClr val="FFFF00"/>
                </a:solidFill>
              </a:rPr>
              <a:t>Germany</a:t>
            </a:r>
            <a:r>
              <a:rPr lang="en-US" altLang="en-US" sz="4800" dirty="0">
                <a:solidFill>
                  <a:srgbClr val="FFC000"/>
                </a:solidFill>
              </a:rPr>
              <a:t> do we </a:t>
            </a:r>
          </a:p>
          <a:p>
            <a:pPr algn="ctr" eaLnBrk="1" hangingPunct="1">
              <a:spcBef>
                <a:spcPct val="0"/>
              </a:spcBef>
              <a:buFontTx/>
              <a:buNone/>
            </a:pPr>
            <a:r>
              <a:rPr lang="en-US" altLang="en-US" sz="4800" dirty="0">
                <a:solidFill>
                  <a:srgbClr val="FFC000"/>
                </a:solidFill>
              </a:rPr>
              <a:t>not see a fine orderly civilized nation with a superb well </a:t>
            </a:r>
            <a:r>
              <a:rPr lang="en-US" altLang="en-US" sz="4800" dirty="0" err="1">
                <a:solidFill>
                  <a:srgbClr val="FFC000"/>
                </a:solidFill>
              </a:rPr>
              <a:t>co-ordinated</a:t>
            </a:r>
            <a:r>
              <a:rPr lang="en-US" altLang="en-US" sz="4800" dirty="0">
                <a:solidFill>
                  <a:srgbClr val="FFC000"/>
                </a:solidFill>
              </a:rPr>
              <a:t> </a:t>
            </a:r>
            <a:r>
              <a:rPr lang="en-US" altLang="en-US" sz="4800" dirty="0">
                <a:solidFill>
                  <a:srgbClr val="FFFF00"/>
                </a:solidFill>
              </a:rPr>
              <a:t>unity of purpose </a:t>
            </a:r>
            <a:r>
              <a:rPr lang="en-US" altLang="en-US" sz="4800" dirty="0">
                <a:solidFill>
                  <a:srgbClr val="FFC000"/>
                </a:solidFill>
              </a:rPr>
              <a:t>and action and yet with somewhat of a </a:t>
            </a:r>
            <a:r>
              <a:rPr lang="en-US" altLang="en-US" sz="4800" i="1" dirty="0">
                <a:solidFill>
                  <a:srgbClr val="FFFF00"/>
                </a:solidFill>
              </a:rPr>
              <a:t>spotted</a:t>
            </a:r>
            <a:r>
              <a:rPr lang="en-US" altLang="en-US" sz="4800" i="1" dirty="0">
                <a:solidFill>
                  <a:srgbClr val="FFC000"/>
                </a:solidFill>
              </a:rPr>
              <a:t> </a:t>
            </a:r>
            <a:r>
              <a:rPr lang="en-US" altLang="en-US" sz="4800" i="1" dirty="0">
                <a:solidFill>
                  <a:srgbClr val="FFFF00"/>
                </a:solidFill>
              </a:rPr>
              <a:t>past</a:t>
            </a:r>
            <a:r>
              <a:rPr lang="en-US" altLang="en-US" sz="4800" dirty="0">
                <a:solidFill>
                  <a:srgbClr val="FFC000"/>
                </a:solidFill>
              </a:rPr>
              <a:t>, perhaps due to the holocaust? </a:t>
            </a:r>
          </a:p>
        </p:txBody>
      </p:sp>
    </p:spTree>
    <p:extLst>
      <p:ext uri="{BB962C8B-B14F-4D97-AF65-F5344CB8AC3E}">
        <p14:creationId xmlns:p14="http://schemas.microsoft.com/office/powerpoint/2010/main" val="4290757445"/>
      </p:ext>
    </p:extLst>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1"/>
            <a:ext cx="10287000" cy="6858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1140277"/>
      </p:ext>
    </p:extLst>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1"/>
          <p:cNvSpPr>
            <a:spLocks noChangeArrowheads="1"/>
          </p:cNvSpPr>
          <p:nvPr/>
        </p:nvSpPr>
        <p:spPr bwMode="auto">
          <a:xfrm>
            <a:off x="342900" y="297989"/>
            <a:ext cx="11506200" cy="6262021"/>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5000" dirty="0">
                <a:solidFill>
                  <a:srgbClr val="FFC000"/>
                </a:solidFill>
              </a:rPr>
              <a:t>And how are we to view the </a:t>
            </a:r>
            <a:r>
              <a:rPr lang="en-US" altLang="en-US" sz="5000" dirty="0">
                <a:solidFill>
                  <a:srgbClr val="FFFF00"/>
                </a:solidFill>
              </a:rPr>
              <a:t>four heads </a:t>
            </a:r>
          </a:p>
          <a:p>
            <a:pPr algn="ctr" eaLnBrk="1" hangingPunct="1">
              <a:spcBef>
                <a:spcPct val="0"/>
              </a:spcBef>
              <a:buNone/>
            </a:pPr>
            <a:r>
              <a:rPr lang="en-US" altLang="en-US" sz="5000" dirty="0">
                <a:solidFill>
                  <a:srgbClr val="FFFF00"/>
                </a:solidFill>
              </a:rPr>
              <a:t>of the leopard</a:t>
            </a:r>
            <a:r>
              <a:rPr lang="en-US" altLang="en-US" sz="5000" dirty="0">
                <a:solidFill>
                  <a:srgbClr val="FFC000"/>
                </a:solidFill>
              </a:rPr>
              <a:t>? Do they represent </a:t>
            </a:r>
            <a:r>
              <a:rPr lang="en-US" altLang="en-US" sz="5000" dirty="0">
                <a:solidFill>
                  <a:srgbClr val="FFFF00"/>
                </a:solidFill>
              </a:rPr>
              <a:t>four </a:t>
            </a:r>
            <a:r>
              <a:rPr lang="en-US" altLang="en-US" sz="5000" dirty="0" err="1">
                <a:solidFill>
                  <a:srgbClr val="FFFF00"/>
                </a:solidFill>
              </a:rPr>
              <a:t>Reichs</a:t>
            </a:r>
            <a:r>
              <a:rPr lang="en-US" altLang="en-US" sz="5000" dirty="0">
                <a:solidFill>
                  <a:srgbClr val="FFC000"/>
                </a:solidFill>
              </a:rPr>
              <a:t>, of which history has so far seen three? The </a:t>
            </a:r>
            <a:r>
              <a:rPr lang="en-US" altLang="en-US" sz="5000" dirty="0">
                <a:solidFill>
                  <a:srgbClr val="FFFF00"/>
                </a:solidFill>
              </a:rPr>
              <a:t>four wings of a fowl </a:t>
            </a:r>
            <a:r>
              <a:rPr lang="en-US" altLang="en-US" sz="5000" dirty="0">
                <a:solidFill>
                  <a:srgbClr val="FFC000"/>
                </a:solidFill>
              </a:rPr>
              <a:t>at the back of the leopard are still in the mystery. Might they possibly incorporate </a:t>
            </a:r>
            <a:r>
              <a:rPr lang="en-US" altLang="en-US" sz="5000" dirty="0">
                <a:solidFill>
                  <a:srgbClr val="FFFF00"/>
                </a:solidFill>
              </a:rPr>
              <a:t>France</a:t>
            </a:r>
            <a:r>
              <a:rPr lang="en-US" altLang="en-US" sz="5000" dirty="0">
                <a:solidFill>
                  <a:srgbClr val="FFC000"/>
                </a:solidFill>
              </a:rPr>
              <a:t>, a nation geographically at the back of Germany and represented in caricature by a </a:t>
            </a:r>
            <a:r>
              <a:rPr lang="en-US" altLang="en-US" sz="5000" dirty="0">
                <a:solidFill>
                  <a:srgbClr val="FFFF00"/>
                </a:solidFill>
              </a:rPr>
              <a:t>rooster</a:t>
            </a:r>
            <a:r>
              <a:rPr lang="en-US" altLang="en-US" sz="5000" dirty="0">
                <a:solidFill>
                  <a:srgbClr val="FFC000"/>
                </a:solidFill>
              </a:rPr>
              <a:t>? </a:t>
            </a:r>
          </a:p>
        </p:txBody>
      </p:sp>
    </p:spTree>
    <p:extLst>
      <p:ext uri="{BB962C8B-B14F-4D97-AF65-F5344CB8AC3E}">
        <p14:creationId xmlns:p14="http://schemas.microsoft.com/office/powerpoint/2010/main" val="1487680300"/>
      </p:ext>
    </p:extLst>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3234" name="Picture 2" descr="http://kenraggio.com/Four-Headed-Leopard-With-Wings-Of-Fow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39701"/>
            <a:ext cx="90678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9164210"/>
      </p:ext>
    </p:extLst>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1"/>
          <p:cNvSpPr>
            <a:spLocks noChangeArrowheads="1"/>
          </p:cNvSpPr>
          <p:nvPr/>
        </p:nvSpPr>
        <p:spPr bwMode="auto">
          <a:xfrm>
            <a:off x="695325" y="244128"/>
            <a:ext cx="10801350" cy="6369743"/>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3700" dirty="0">
                <a:solidFill>
                  <a:srgbClr val="FFC000"/>
                </a:solidFill>
              </a:rPr>
              <a:t>What do </a:t>
            </a:r>
            <a:r>
              <a:rPr lang="en-US" altLang="en-US" sz="3700" b="1" i="1" dirty="0">
                <a:solidFill>
                  <a:srgbClr val="FFFF00"/>
                </a:solidFill>
              </a:rPr>
              <a:t>the wings </a:t>
            </a:r>
            <a:r>
              <a:rPr lang="en-US" altLang="en-US" sz="3700" dirty="0">
                <a:solidFill>
                  <a:srgbClr val="FFC000"/>
                </a:solidFill>
              </a:rPr>
              <a:t>represent? Might they typify the </a:t>
            </a:r>
            <a:r>
              <a:rPr lang="en-US" altLang="en-US" sz="3700" b="1" i="1" dirty="0">
                <a:solidFill>
                  <a:srgbClr val="FFFF00"/>
                </a:solidFill>
              </a:rPr>
              <a:t>political wings </a:t>
            </a:r>
            <a:r>
              <a:rPr lang="en-US" altLang="en-US" sz="3700" dirty="0">
                <a:solidFill>
                  <a:srgbClr val="FFC000"/>
                </a:solidFill>
              </a:rPr>
              <a:t>we see in the legislative structures of a republic? Is it possible that the </a:t>
            </a:r>
            <a:r>
              <a:rPr lang="en-US" altLang="en-US" sz="3700" b="1" i="1" dirty="0">
                <a:solidFill>
                  <a:srgbClr val="FFFF00"/>
                </a:solidFill>
              </a:rPr>
              <a:t>eagle’s wings </a:t>
            </a:r>
            <a:r>
              <a:rPr lang="en-US" altLang="en-US" sz="3700" dirty="0">
                <a:solidFill>
                  <a:srgbClr val="FFC000"/>
                </a:solidFill>
              </a:rPr>
              <a:t>and the wings we see on the leopard, </a:t>
            </a:r>
            <a:r>
              <a:rPr lang="en-US" altLang="en-US" sz="3700" b="1" i="1" dirty="0">
                <a:solidFill>
                  <a:srgbClr val="FFFF00"/>
                </a:solidFill>
              </a:rPr>
              <a:t>wings of a fowl</a:t>
            </a:r>
            <a:r>
              <a:rPr lang="en-US" altLang="en-US" sz="3700" dirty="0">
                <a:solidFill>
                  <a:srgbClr val="FFC000"/>
                </a:solidFill>
              </a:rPr>
              <a:t>, represent the political </a:t>
            </a:r>
            <a:r>
              <a:rPr lang="en-US" altLang="en-US" sz="3700" b="1" i="1" dirty="0">
                <a:solidFill>
                  <a:srgbClr val="FF0000"/>
                </a:solidFill>
              </a:rPr>
              <a:t>left</a:t>
            </a:r>
            <a:r>
              <a:rPr lang="en-US" altLang="en-US" sz="3700" dirty="0">
                <a:solidFill>
                  <a:srgbClr val="FFC000"/>
                </a:solidFill>
              </a:rPr>
              <a:t> and</a:t>
            </a:r>
            <a:r>
              <a:rPr lang="en-US" altLang="en-US" sz="3700" b="1" dirty="0">
                <a:solidFill>
                  <a:srgbClr val="FFC000"/>
                </a:solidFill>
              </a:rPr>
              <a:t> </a:t>
            </a:r>
            <a:r>
              <a:rPr lang="en-US" altLang="en-US" sz="3700" b="1" i="1" dirty="0">
                <a:solidFill>
                  <a:srgbClr val="0070C0"/>
                </a:solidFill>
              </a:rPr>
              <a:t>right</a:t>
            </a:r>
            <a:r>
              <a:rPr lang="en-US" altLang="en-US" sz="3700" b="1" dirty="0">
                <a:solidFill>
                  <a:srgbClr val="FFC000"/>
                </a:solidFill>
              </a:rPr>
              <a:t> </a:t>
            </a:r>
            <a:r>
              <a:rPr lang="en-US" altLang="en-US" sz="3700" dirty="0">
                <a:solidFill>
                  <a:srgbClr val="FFC000"/>
                </a:solidFill>
              </a:rPr>
              <a:t>of republics? As we survey these great nations, America, Germany, and France have they not all cast off their kings and are now “winging it” as </a:t>
            </a:r>
            <a:r>
              <a:rPr lang="en-US" altLang="en-US" sz="3700" b="1" i="1" dirty="0">
                <a:solidFill>
                  <a:srgbClr val="FFFF00"/>
                </a:solidFill>
              </a:rPr>
              <a:t>republics</a:t>
            </a:r>
            <a:r>
              <a:rPr lang="en-US" altLang="en-US" sz="3700" dirty="0">
                <a:solidFill>
                  <a:srgbClr val="FFC000"/>
                </a:solidFill>
              </a:rPr>
              <a:t>? Are not </a:t>
            </a:r>
            <a:r>
              <a:rPr lang="en-US" altLang="en-US" sz="3700" b="1" i="1" dirty="0">
                <a:solidFill>
                  <a:srgbClr val="FFFF00"/>
                </a:solidFill>
              </a:rPr>
              <a:t>democracies </a:t>
            </a:r>
            <a:r>
              <a:rPr lang="en-US" altLang="en-US" sz="3700" dirty="0">
                <a:solidFill>
                  <a:srgbClr val="FFC000"/>
                </a:solidFill>
              </a:rPr>
              <a:t>supported rather tenuously by the </a:t>
            </a:r>
            <a:r>
              <a:rPr lang="en-US" altLang="en-US" sz="3700" i="1" dirty="0">
                <a:solidFill>
                  <a:srgbClr val="FFFF00"/>
                </a:solidFill>
              </a:rPr>
              <a:t>spirit flows </a:t>
            </a:r>
            <a:r>
              <a:rPr lang="en-US" altLang="en-US" sz="3700" dirty="0">
                <a:solidFill>
                  <a:srgbClr val="FFC000"/>
                </a:solidFill>
              </a:rPr>
              <a:t>that provide </a:t>
            </a:r>
            <a:r>
              <a:rPr lang="en-US" altLang="en-US" sz="3700" b="1" i="1" dirty="0">
                <a:solidFill>
                  <a:srgbClr val="FFFF00"/>
                </a:solidFill>
              </a:rPr>
              <a:t>lift</a:t>
            </a:r>
            <a:r>
              <a:rPr lang="en-US" altLang="en-US" sz="3700" dirty="0">
                <a:solidFill>
                  <a:srgbClr val="FFC000"/>
                </a:solidFill>
              </a:rPr>
              <a:t> and </a:t>
            </a:r>
            <a:r>
              <a:rPr lang="en-US" altLang="en-US" sz="3700" b="1" i="1" dirty="0">
                <a:solidFill>
                  <a:srgbClr val="FFFF00"/>
                </a:solidFill>
              </a:rPr>
              <a:t>bilateral</a:t>
            </a:r>
            <a:r>
              <a:rPr lang="en-US" altLang="en-US" sz="3700" dirty="0">
                <a:solidFill>
                  <a:srgbClr val="FFC000"/>
                </a:solidFill>
              </a:rPr>
              <a:t> </a:t>
            </a:r>
            <a:r>
              <a:rPr lang="en-US" altLang="en-US" sz="3700" b="1" i="1" dirty="0">
                <a:solidFill>
                  <a:srgbClr val="FFFF00"/>
                </a:solidFill>
              </a:rPr>
              <a:t>stability</a:t>
            </a:r>
            <a:r>
              <a:rPr lang="en-US" altLang="en-US" sz="3700" dirty="0">
                <a:solidFill>
                  <a:srgbClr val="FFC000"/>
                </a:solidFill>
              </a:rPr>
              <a:t> for the </a:t>
            </a:r>
            <a:r>
              <a:rPr lang="en-US" altLang="en-US" sz="3700" b="1" i="1" dirty="0">
                <a:solidFill>
                  <a:srgbClr val="FFFF00"/>
                </a:solidFill>
              </a:rPr>
              <a:t>left </a:t>
            </a:r>
            <a:r>
              <a:rPr lang="en-US" altLang="en-US" sz="3700" i="1" dirty="0">
                <a:solidFill>
                  <a:srgbClr val="FFFF00"/>
                </a:solidFill>
              </a:rPr>
              <a:t>and</a:t>
            </a:r>
            <a:r>
              <a:rPr lang="en-US" altLang="en-US" sz="3700" b="1" i="1" dirty="0">
                <a:solidFill>
                  <a:srgbClr val="FFFF00"/>
                </a:solidFill>
              </a:rPr>
              <a:t> right political wings</a:t>
            </a:r>
            <a:r>
              <a:rPr lang="en-US" altLang="en-US" sz="3700" dirty="0">
                <a:solidFill>
                  <a:srgbClr val="FFC000"/>
                </a:solidFill>
              </a:rPr>
              <a:t> of their respective </a:t>
            </a:r>
            <a:r>
              <a:rPr lang="en-US" altLang="en-US" sz="3700" b="1" i="1" dirty="0">
                <a:solidFill>
                  <a:srgbClr val="FFFF00"/>
                </a:solidFill>
              </a:rPr>
              <a:t>legislatures</a:t>
            </a:r>
            <a:r>
              <a:rPr lang="en-US" altLang="en-US" sz="3700" dirty="0">
                <a:solidFill>
                  <a:srgbClr val="FFC000"/>
                </a:solidFill>
              </a:rPr>
              <a:t>? </a:t>
            </a:r>
          </a:p>
        </p:txBody>
      </p:sp>
    </p:spTree>
    <p:extLst>
      <p:ext uri="{BB962C8B-B14F-4D97-AF65-F5344CB8AC3E}">
        <p14:creationId xmlns:p14="http://schemas.microsoft.com/office/powerpoint/2010/main" val="30392383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419100" y="398017"/>
            <a:ext cx="11353800" cy="6061966"/>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sz="4300" dirty="0">
                <a:solidFill>
                  <a:srgbClr val="FFC000"/>
                </a:solidFill>
              </a:rPr>
              <a:t>The ”apostles” and prophets of the </a:t>
            </a:r>
            <a:r>
              <a:rPr lang="en-US" sz="4300" b="1" i="1" dirty="0">
                <a:solidFill>
                  <a:srgbClr val="FFFF00"/>
                </a:solidFill>
              </a:rPr>
              <a:t>New Apostolic Reformation </a:t>
            </a:r>
            <a:r>
              <a:rPr lang="en-US" sz="4300" dirty="0">
                <a:solidFill>
                  <a:srgbClr val="FFC000"/>
                </a:solidFill>
              </a:rPr>
              <a:t>are given to </a:t>
            </a:r>
            <a:r>
              <a:rPr lang="en-US" sz="4300" b="1" i="1" dirty="0">
                <a:solidFill>
                  <a:srgbClr val="FFFF00"/>
                </a:solidFill>
              </a:rPr>
              <a:t>Dominion Theology</a:t>
            </a:r>
            <a:r>
              <a:rPr lang="en-US" sz="4300" dirty="0">
                <a:solidFill>
                  <a:srgbClr val="FFC000"/>
                </a:solidFill>
              </a:rPr>
              <a:t> and are keen to assume hierarchical Nicolaitan rule over the covenant people of God. As they see it, </a:t>
            </a:r>
            <a:r>
              <a:rPr lang="en-US" sz="4300" b="1" i="1" dirty="0">
                <a:solidFill>
                  <a:srgbClr val="FFC000"/>
                </a:solidFill>
              </a:rPr>
              <a:t>the church </a:t>
            </a:r>
            <a:r>
              <a:rPr lang="en-US" sz="4300" dirty="0">
                <a:solidFill>
                  <a:srgbClr val="FFC000"/>
                </a:solidFill>
              </a:rPr>
              <a:t>must be knocked into shape and rendered </a:t>
            </a:r>
            <a:r>
              <a:rPr lang="en-US" sz="4300" b="1" i="1" dirty="0">
                <a:solidFill>
                  <a:srgbClr val="FFC000"/>
                </a:solidFill>
              </a:rPr>
              <a:t>“without spot wrinkle or blemish”</a:t>
            </a:r>
            <a:r>
              <a:rPr lang="en-US" sz="4300" dirty="0">
                <a:solidFill>
                  <a:srgbClr val="FFC000"/>
                </a:solidFill>
              </a:rPr>
              <a:t>. They fully believe that this job </a:t>
            </a:r>
            <a:r>
              <a:rPr lang="en-US" sz="4300" b="1" i="1" dirty="0">
                <a:solidFill>
                  <a:srgbClr val="FFFF00"/>
                </a:solidFill>
              </a:rPr>
              <a:t>MUST</a:t>
            </a:r>
            <a:r>
              <a:rPr lang="en-US" sz="4300" dirty="0">
                <a:solidFill>
                  <a:srgbClr val="FFC000"/>
                </a:solidFill>
              </a:rPr>
              <a:t> be finished and wrapped up </a:t>
            </a:r>
            <a:r>
              <a:rPr lang="en-US" sz="4300" b="1" i="1" dirty="0">
                <a:solidFill>
                  <a:srgbClr val="FFFF00"/>
                </a:solidFill>
              </a:rPr>
              <a:t>under their anointed leaders </a:t>
            </a:r>
            <a:r>
              <a:rPr lang="en-US" sz="4300" dirty="0">
                <a:solidFill>
                  <a:srgbClr val="FFC000"/>
                </a:solidFill>
              </a:rPr>
              <a:t>before Messiah is going to bother to return. </a:t>
            </a:r>
          </a:p>
        </p:txBody>
      </p:sp>
    </p:spTree>
    <p:extLst>
      <p:ext uri="{BB962C8B-B14F-4D97-AF65-F5344CB8AC3E}">
        <p14:creationId xmlns:p14="http://schemas.microsoft.com/office/powerpoint/2010/main" val="1387282061"/>
      </p:ext>
    </p:extLst>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E163707-F344-4216-9B13-42E50F8204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7998" y="3886200"/>
            <a:ext cx="5267325" cy="2752725"/>
          </a:xfrm>
          <a:prstGeom prst="rect">
            <a:avLst/>
          </a:prstGeom>
        </p:spPr>
      </p:pic>
      <p:sp>
        <p:nvSpPr>
          <p:cNvPr id="8" name="TextBox 7">
            <a:extLst>
              <a:ext uri="{FF2B5EF4-FFF2-40B4-BE49-F238E27FC236}">
                <a16:creationId xmlns:a16="http://schemas.microsoft.com/office/drawing/2014/main" id="{CA7F0B71-E7A2-468B-8BD5-89D239999359}"/>
              </a:ext>
            </a:extLst>
          </p:cNvPr>
          <p:cNvSpPr txBox="1"/>
          <p:nvPr/>
        </p:nvSpPr>
        <p:spPr>
          <a:xfrm rot="2125421">
            <a:off x="313629" y="3593812"/>
            <a:ext cx="2440092" cy="584775"/>
          </a:xfrm>
          <a:prstGeom prst="rect">
            <a:avLst/>
          </a:prstGeom>
          <a:noFill/>
        </p:spPr>
        <p:txBody>
          <a:bodyPr wrap="none" rtlCol="0">
            <a:spAutoFit/>
          </a:bodyPr>
          <a:lstStyle/>
          <a:p>
            <a:r>
              <a:rPr lang="en-US" sz="3200" b="1" dirty="0">
                <a:solidFill>
                  <a:srgbClr val="FF0000"/>
                </a:solidFill>
              </a:rPr>
              <a:t>LEFT WING</a:t>
            </a:r>
          </a:p>
        </p:txBody>
      </p:sp>
      <p:sp>
        <p:nvSpPr>
          <p:cNvPr id="9" name="Rectangle 8">
            <a:extLst>
              <a:ext uri="{FF2B5EF4-FFF2-40B4-BE49-F238E27FC236}">
                <a16:creationId xmlns:a16="http://schemas.microsoft.com/office/drawing/2014/main" id="{CF9548FB-3FBB-4E9D-AAA8-B4FD8524B39B}"/>
              </a:ext>
            </a:extLst>
          </p:cNvPr>
          <p:cNvSpPr/>
          <p:nvPr/>
        </p:nvSpPr>
        <p:spPr>
          <a:xfrm rot="19700829">
            <a:off x="8769745" y="3593812"/>
            <a:ext cx="2691763" cy="584775"/>
          </a:xfrm>
          <a:prstGeom prst="rect">
            <a:avLst/>
          </a:prstGeom>
        </p:spPr>
        <p:txBody>
          <a:bodyPr wrap="none">
            <a:spAutoFit/>
          </a:bodyPr>
          <a:lstStyle/>
          <a:p>
            <a:r>
              <a:rPr lang="en-US" sz="3200" b="1" dirty="0">
                <a:solidFill>
                  <a:srgbClr val="0070C0"/>
                </a:solidFill>
              </a:rPr>
              <a:t>RIGHT WING</a:t>
            </a:r>
          </a:p>
        </p:txBody>
      </p:sp>
      <p:pic>
        <p:nvPicPr>
          <p:cNvPr id="11" name="Picture 10">
            <a:extLst>
              <a:ext uri="{FF2B5EF4-FFF2-40B4-BE49-F238E27FC236}">
                <a16:creationId xmlns:a16="http://schemas.microsoft.com/office/drawing/2014/main" id="{EF14D2BB-B078-4BDA-952F-6E8218CFCD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7895" y="219075"/>
            <a:ext cx="5667533" cy="3187987"/>
          </a:xfrm>
          <a:prstGeom prst="rect">
            <a:avLst/>
          </a:prstGeom>
        </p:spPr>
      </p:pic>
      <p:sp>
        <p:nvSpPr>
          <p:cNvPr id="12" name="TextBox 11">
            <a:extLst>
              <a:ext uri="{FF2B5EF4-FFF2-40B4-BE49-F238E27FC236}">
                <a16:creationId xmlns:a16="http://schemas.microsoft.com/office/drawing/2014/main" id="{7120DC36-F0F4-4335-907B-51C4DD3285FC}"/>
              </a:ext>
            </a:extLst>
          </p:cNvPr>
          <p:cNvSpPr txBox="1"/>
          <p:nvPr/>
        </p:nvSpPr>
        <p:spPr>
          <a:xfrm>
            <a:off x="4648200" y="2438400"/>
            <a:ext cx="1186543" cy="584775"/>
          </a:xfrm>
          <a:prstGeom prst="rect">
            <a:avLst/>
          </a:prstGeom>
          <a:noFill/>
        </p:spPr>
        <p:txBody>
          <a:bodyPr wrap="none" rtlCol="0">
            <a:spAutoFit/>
          </a:bodyPr>
          <a:lstStyle/>
          <a:p>
            <a:r>
              <a:rPr lang="en-US" sz="1600" b="1" dirty="0">
                <a:solidFill>
                  <a:schemeClr val="tx1">
                    <a:lumMod val="95000"/>
                    <a:lumOff val="5000"/>
                  </a:schemeClr>
                </a:solidFill>
              </a:rPr>
              <a:t>House of </a:t>
            </a:r>
          </a:p>
          <a:p>
            <a:r>
              <a:rPr lang="en-US" sz="1600" b="1" dirty="0">
                <a:solidFill>
                  <a:schemeClr val="tx1">
                    <a:lumMod val="95000"/>
                    <a:lumOff val="5000"/>
                  </a:schemeClr>
                </a:solidFill>
              </a:rPr>
              <a:t>Commons</a:t>
            </a:r>
          </a:p>
        </p:txBody>
      </p:sp>
    </p:spTree>
    <p:extLst>
      <p:ext uri="{BB962C8B-B14F-4D97-AF65-F5344CB8AC3E}">
        <p14:creationId xmlns:p14="http://schemas.microsoft.com/office/powerpoint/2010/main" val="1458715774"/>
      </p:ext>
    </p:extLst>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3524D51-3D33-4993-86E2-879704977383}"/>
              </a:ext>
            </a:extLst>
          </p:cNvPr>
          <p:cNvSpPr txBox="1"/>
          <p:nvPr/>
        </p:nvSpPr>
        <p:spPr>
          <a:xfrm>
            <a:off x="342900" y="151179"/>
            <a:ext cx="11506200" cy="6555641"/>
          </a:xfrm>
          <a:prstGeom prst="rect">
            <a:avLst/>
          </a:prstGeom>
          <a:noFill/>
        </p:spPr>
        <p:txBody>
          <a:bodyPr wrap="square" rtlCol="0">
            <a:spAutoFit/>
          </a:bodyPr>
          <a:lstStyle/>
          <a:p>
            <a:pPr algn="ctr"/>
            <a:r>
              <a:rPr lang="en-US" sz="4200" dirty="0">
                <a:solidFill>
                  <a:srgbClr val="FFC000"/>
                </a:solidFill>
                <a:latin typeface="Calibri" panose="020F0502020204030204" pitchFamily="34" charset="0"/>
                <a:cs typeface="Calibri" panose="020F0502020204030204" pitchFamily="34" charset="0"/>
              </a:rPr>
              <a:t>How long can we expect the </a:t>
            </a:r>
            <a:r>
              <a:rPr lang="en-US" sz="4200" dirty="0">
                <a:solidFill>
                  <a:srgbClr val="FFFF00"/>
                </a:solidFill>
                <a:latin typeface="Calibri" panose="020F0502020204030204" pitchFamily="34" charset="0"/>
                <a:cs typeface="Calibri" panose="020F0502020204030204" pitchFamily="34" charset="0"/>
              </a:rPr>
              <a:t>right wing </a:t>
            </a:r>
            <a:r>
              <a:rPr lang="en-US" sz="4200" dirty="0">
                <a:solidFill>
                  <a:srgbClr val="FFC000"/>
                </a:solidFill>
                <a:latin typeface="Calibri" panose="020F0502020204030204" pitchFamily="34" charset="0"/>
                <a:cs typeface="Calibri" panose="020F0502020204030204" pitchFamily="34" charset="0"/>
              </a:rPr>
              <a:t>and the </a:t>
            </a:r>
            <a:r>
              <a:rPr lang="en-US" sz="4200" dirty="0">
                <a:solidFill>
                  <a:srgbClr val="FFFF00"/>
                </a:solidFill>
                <a:latin typeface="Calibri" panose="020F0502020204030204" pitchFamily="34" charset="0"/>
                <a:cs typeface="Calibri" panose="020F0502020204030204" pitchFamily="34" charset="0"/>
              </a:rPr>
              <a:t>left wing </a:t>
            </a:r>
            <a:r>
              <a:rPr lang="en-US" sz="4200" dirty="0">
                <a:solidFill>
                  <a:srgbClr val="FFC000"/>
                </a:solidFill>
                <a:latin typeface="Calibri" panose="020F0502020204030204" pitchFamily="34" charset="0"/>
                <a:cs typeface="Calibri" panose="020F0502020204030204" pitchFamily="34" charset="0"/>
              </a:rPr>
              <a:t>of Western republics and democracies to stay together? How long can they work together harmoniously? Given that there is a prophesied </a:t>
            </a:r>
            <a:r>
              <a:rPr lang="en-US" sz="4200" dirty="0">
                <a:solidFill>
                  <a:srgbClr val="FFFF00"/>
                </a:solidFill>
                <a:latin typeface="Calibri" panose="020F0502020204030204" pitchFamily="34" charset="0"/>
                <a:cs typeface="Calibri" panose="020F0502020204030204" pitchFamily="34" charset="0"/>
              </a:rPr>
              <a:t>apostasy</a:t>
            </a:r>
            <a:r>
              <a:rPr lang="en-US" sz="4200" dirty="0">
                <a:solidFill>
                  <a:srgbClr val="FFC000"/>
                </a:solidFill>
                <a:latin typeface="Calibri" panose="020F0502020204030204" pitchFamily="34" charset="0"/>
                <a:cs typeface="Calibri" panose="020F0502020204030204" pitchFamily="34" charset="0"/>
              </a:rPr>
              <a:t>, an </a:t>
            </a:r>
            <a:r>
              <a:rPr lang="en-US" sz="4200" dirty="0">
                <a:solidFill>
                  <a:srgbClr val="FFFF00"/>
                </a:solidFill>
                <a:latin typeface="Calibri" panose="020F0502020204030204" pitchFamily="34" charset="0"/>
                <a:cs typeface="Calibri" panose="020F0502020204030204" pitchFamily="34" charset="0"/>
              </a:rPr>
              <a:t>end-time rebellion </a:t>
            </a:r>
            <a:r>
              <a:rPr lang="en-US" sz="4200" dirty="0">
                <a:solidFill>
                  <a:srgbClr val="FFC000"/>
                </a:solidFill>
                <a:latin typeface="Calibri" panose="020F0502020204030204" pitchFamily="34" charset="0"/>
                <a:cs typeface="Calibri" panose="020F0502020204030204" pitchFamily="34" charset="0"/>
              </a:rPr>
              <a:t>by worldly mankind against the Judeo-Christian God and His Messiah can we expect the </a:t>
            </a:r>
            <a:r>
              <a:rPr lang="en-US" sz="4200" i="1" dirty="0">
                <a:solidFill>
                  <a:srgbClr val="FFFF00"/>
                </a:solidFill>
                <a:latin typeface="Calibri" panose="020F0502020204030204" pitchFamily="34" charset="0"/>
                <a:cs typeface="Calibri" panose="020F0502020204030204" pitchFamily="34" charset="0"/>
              </a:rPr>
              <a:t>man-centered humanistic democracies </a:t>
            </a:r>
            <a:r>
              <a:rPr lang="en-US" sz="4200" dirty="0">
                <a:solidFill>
                  <a:srgbClr val="FFC000"/>
                </a:solidFill>
                <a:latin typeface="Calibri" panose="020F0502020204030204" pitchFamily="34" charset="0"/>
                <a:cs typeface="Calibri" panose="020F0502020204030204" pitchFamily="34" charset="0"/>
              </a:rPr>
              <a:t>of the West will retain civility in discourse and continue to function forever? Or will the latter days see the collapse of all democracies? </a:t>
            </a:r>
          </a:p>
        </p:txBody>
      </p:sp>
    </p:spTree>
    <p:extLst>
      <p:ext uri="{BB962C8B-B14F-4D97-AF65-F5344CB8AC3E}">
        <p14:creationId xmlns:p14="http://schemas.microsoft.com/office/powerpoint/2010/main" val="1033549649"/>
      </p:ext>
    </p:extLst>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Benjamin Franklin, Memes, and Constitution: As Benjamin Franklin was leaving the building&#10; where, after four months of hard work,&#10; the Constitution had been&#10; completed and signed, a lady&#10; asked him what kind of&#10; government did the convention&#10; create. A very old, very tired,&#10; and very wise&#10; Benjamin Franklin replied;&#10; &quot;A Republic, ma am&#10; if you can keep it&#10; BB">
            <a:extLst>
              <a:ext uri="{FF2B5EF4-FFF2-40B4-BE49-F238E27FC236}">
                <a16:creationId xmlns:a16="http://schemas.microsoft.com/office/drawing/2014/main" id="{245F7D5C-CF60-4A1D-871E-FBE0975AF2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1936" y="0"/>
            <a:ext cx="8320064"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3524D51-3D33-4993-86E2-879704977383}"/>
              </a:ext>
            </a:extLst>
          </p:cNvPr>
          <p:cNvSpPr txBox="1"/>
          <p:nvPr/>
        </p:nvSpPr>
        <p:spPr>
          <a:xfrm>
            <a:off x="152400" y="381000"/>
            <a:ext cx="3581400" cy="5509200"/>
          </a:xfrm>
          <a:prstGeom prst="rect">
            <a:avLst/>
          </a:prstGeom>
          <a:noFill/>
        </p:spPr>
        <p:txBody>
          <a:bodyPr wrap="square" rtlCol="0">
            <a:spAutoFit/>
          </a:bodyPr>
          <a:lstStyle/>
          <a:p>
            <a:pPr algn="ctr"/>
            <a:r>
              <a:rPr lang="en-US" sz="4400" dirty="0">
                <a:solidFill>
                  <a:srgbClr val="FFC000"/>
                </a:solidFill>
              </a:rPr>
              <a:t>Can the </a:t>
            </a:r>
            <a:r>
              <a:rPr lang="en-US" sz="4400" dirty="0">
                <a:solidFill>
                  <a:srgbClr val="0070C0"/>
                </a:solidFill>
              </a:rPr>
              <a:t>right wing</a:t>
            </a:r>
            <a:r>
              <a:rPr lang="en-US" sz="4400" dirty="0">
                <a:solidFill>
                  <a:srgbClr val="FFC000"/>
                </a:solidFill>
              </a:rPr>
              <a:t> and the </a:t>
            </a:r>
            <a:r>
              <a:rPr lang="en-US" sz="4400" dirty="0">
                <a:solidFill>
                  <a:srgbClr val="C00000"/>
                </a:solidFill>
              </a:rPr>
              <a:t>left wing </a:t>
            </a:r>
            <a:r>
              <a:rPr lang="en-US" sz="4400" dirty="0">
                <a:solidFill>
                  <a:srgbClr val="FFC000"/>
                </a:solidFill>
              </a:rPr>
              <a:t>of a republic be expected to be civil and work together forever?</a:t>
            </a:r>
          </a:p>
        </p:txBody>
      </p:sp>
    </p:spTree>
    <p:extLst>
      <p:ext uri="{BB962C8B-B14F-4D97-AF65-F5344CB8AC3E}">
        <p14:creationId xmlns:p14="http://schemas.microsoft.com/office/powerpoint/2010/main" val="3765055901"/>
      </p:ext>
    </p:extLst>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1"/>
          <p:cNvSpPr>
            <a:spLocks noChangeArrowheads="1"/>
          </p:cNvSpPr>
          <p:nvPr/>
        </p:nvSpPr>
        <p:spPr bwMode="auto">
          <a:xfrm>
            <a:off x="152400" y="528822"/>
            <a:ext cx="11887200" cy="5800356"/>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3700" dirty="0">
                <a:solidFill>
                  <a:srgbClr val="FFC000"/>
                </a:solidFill>
              </a:rPr>
              <a:t>Daniel in vision also saw the bear. The bear is quite unpredictable, an earthy creature, and hardly a noble beast. The bear was told to </a:t>
            </a:r>
            <a:r>
              <a:rPr lang="en-US" altLang="en-US" sz="3700" b="1" i="1" dirty="0">
                <a:solidFill>
                  <a:srgbClr val="FFFF00"/>
                </a:solidFill>
              </a:rPr>
              <a:t>“Go forth and devour much flesh”.</a:t>
            </a:r>
            <a:r>
              <a:rPr lang="en-US" altLang="en-US" sz="3700" b="1" i="1" dirty="0">
                <a:solidFill>
                  <a:srgbClr val="FFC000"/>
                </a:solidFill>
              </a:rPr>
              <a:t> </a:t>
            </a:r>
            <a:r>
              <a:rPr lang="en-US" altLang="en-US" sz="3700" dirty="0">
                <a:solidFill>
                  <a:srgbClr val="FFC000"/>
                </a:solidFill>
              </a:rPr>
              <a:t>Is this </a:t>
            </a:r>
            <a:r>
              <a:rPr lang="en-US" altLang="en-US" sz="3700" i="1" dirty="0">
                <a:solidFill>
                  <a:srgbClr val="FFFF00"/>
                </a:solidFill>
              </a:rPr>
              <a:t>a nation that does not cherish human life? </a:t>
            </a:r>
            <a:r>
              <a:rPr lang="en-US" altLang="en-US" sz="3700" dirty="0">
                <a:solidFill>
                  <a:srgbClr val="FFC000"/>
                </a:solidFill>
              </a:rPr>
              <a:t>As we see, there are </a:t>
            </a:r>
            <a:r>
              <a:rPr lang="en-US" altLang="en-US" sz="3700" b="1" i="1" dirty="0">
                <a:solidFill>
                  <a:srgbClr val="FFFF00"/>
                </a:solidFill>
              </a:rPr>
              <a:t>no wings </a:t>
            </a:r>
            <a:r>
              <a:rPr lang="en-US" altLang="en-US" sz="3700" dirty="0">
                <a:solidFill>
                  <a:srgbClr val="FFC000"/>
                </a:solidFill>
              </a:rPr>
              <a:t>to be seen </a:t>
            </a:r>
            <a:r>
              <a:rPr lang="en-US" altLang="en-US" sz="3700" b="1" i="1" dirty="0">
                <a:solidFill>
                  <a:srgbClr val="FFFF00"/>
                </a:solidFill>
              </a:rPr>
              <a:t>on the bear </a:t>
            </a:r>
            <a:r>
              <a:rPr lang="en-US" altLang="en-US" sz="3700" dirty="0">
                <a:solidFill>
                  <a:srgbClr val="FFC000"/>
                </a:solidFill>
              </a:rPr>
              <a:t>as there was </a:t>
            </a:r>
          </a:p>
          <a:p>
            <a:pPr algn="ctr" eaLnBrk="1" hangingPunct="1">
              <a:spcBef>
                <a:spcPct val="0"/>
              </a:spcBef>
              <a:buFontTx/>
              <a:buNone/>
            </a:pPr>
            <a:r>
              <a:rPr lang="en-US" altLang="en-US" sz="3700" dirty="0">
                <a:solidFill>
                  <a:srgbClr val="FFC000"/>
                </a:solidFill>
              </a:rPr>
              <a:t>on the </a:t>
            </a:r>
            <a:r>
              <a:rPr lang="en-US" altLang="en-US" sz="3700" b="1" i="1" dirty="0">
                <a:solidFill>
                  <a:srgbClr val="FFFF00"/>
                </a:solidFill>
              </a:rPr>
              <a:t>lion</a:t>
            </a:r>
            <a:r>
              <a:rPr lang="en-US" altLang="en-US" sz="3700" dirty="0">
                <a:solidFill>
                  <a:srgbClr val="FFC000"/>
                </a:solidFill>
              </a:rPr>
              <a:t> and on the </a:t>
            </a:r>
            <a:r>
              <a:rPr lang="en-US" altLang="en-US" sz="3700" b="1" i="1" dirty="0">
                <a:solidFill>
                  <a:srgbClr val="FFFF00"/>
                </a:solidFill>
              </a:rPr>
              <a:t>leopard</a:t>
            </a:r>
            <a:r>
              <a:rPr lang="en-US" altLang="en-US" sz="3700" dirty="0">
                <a:solidFill>
                  <a:srgbClr val="FFC000"/>
                </a:solidFill>
              </a:rPr>
              <a:t>. So if the </a:t>
            </a:r>
            <a:r>
              <a:rPr lang="en-US" altLang="en-US" sz="3700" b="1" i="1" dirty="0">
                <a:solidFill>
                  <a:srgbClr val="FFFF00"/>
                </a:solidFill>
              </a:rPr>
              <a:t>wings </a:t>
            </a:r>
            <a:r>
              <a:rPr lang="en-US" altLang="en-US" sz="3700" dirty="0">
                <a:solidFill>
                  <a:srgbClr val="FFC000"/>
                </a:solidFill>
              </a:rPr>
              <a:t>represent </a:t>
            </a:r>
            <a:r>
              <a:rPr lang="en-US" altLang="en-US" sz="3700" b="1" i="1" dirty="0">
                <a:solidFill>
                  <a:srgbClr val="FFFF00"/>
                </a:solidFill>
              </a:rPr>
              <a:t>legislatures for citizens to </a:t>
            </a:r>
            <a:r>
              <a:rPr lang="en-US" altLang="en-US" sz="3700" b="1" i="1" u="sng" dirty="0">
                <a:solidFill>
                  <a:srgbClr val="FFFF00"/>
                </a:solidFill>
              </a:rPr>
              <a:t>air and resolve issues </a:t>
            </a:r>
            <a:r>
              <a:rPr lang="en-US" altLang="en-US" sz="3700" dirty="0">
                <a:solidFill>
                  <a:srgbClr val="FFC000"/>
                </a:solidFill>
              </a:rPr>
              <a:t>is it possible that this bear superpower has </a:t>
            </a:r>
            <a:r>
              <a:rPr lang="en-US" altLang="en-US" sz="3700" b="1" i="1" dirty="0">
                <a:solidFill>
                  <a:srgbClr val="FFFF00"/>
                </a:solidFill>
              </a:rPr>
              <a:t>no</a:t>
            </a:r>
            <a:r>
              <a:rPr lang="en-US" altLang="en-US" sz="3700" i="1" dirty="0">
                <a:solidFill>
                  <a:srgbClr val="FFFF00"/>
                </a:solidFill>
              </a:rPr>
              <a:t> </a:t>
            </a:r>
            <a:r>
              <a:rPr lang="en-US" altLang="en-US" sz="3700" b="1" i="1" dirty="0">
                <a:solidFill>
                  <a:srgbClr val="FFFF00"/>
                </a:solidFill>
              </a:rPr>
              <a:t>history</a:t>
            </a:r>
            <a:r>
              <a:rPr lang="en-US" altLang="en-US" sz="3700" i="1" dirty="0">
                <a:solidFill>
                  <a:srgbClr val="FFFF00"/>
                </a:solidFill>
              </a:rPr>
              <a:t> </a:t>
            </a:r>
            <a:r>
              <a:rPr lang="en-US" altLang="en-US" sz="3700" dirty="0">
                <a:solidFill>
                  <a:srgbClr val="FFC000"/>
                </a:solidFill>
              </a:rPr>
              <a:t>of </a:t>
            </a:r>
            <a:r>
              <a:rPr lang="en-US" altLang="en-US" sz="3700" b="1" i="1" dirty="0">
                <a:solidFill>
                  <a:srgbClr val="FFFF00"/>
                </a:solidFill>
              </a:rPr>
              <a:t>ever</a:t>
            </a:r>
            <a:r>
              <a:rPr lang="en-US" altLang="en-US" sz="3700" dirty="0">
                <a:solidFill>
                  <a:srgbClr val="FFFF00"/>
                </a:solidFill>
              </a:rPr>
              <a:t> </a:t>
            </a:r>
            <a:r>
              <a:rPr lang="en-US" altLang="en-US" sz="3700" dirty="0">
                <a:solidFill>
                  <a:srgbClr val="FFC000"/>
                </a:solidFill>
              </a:rPr>
              <a:t>having had a </a:t>
            </a:r>
            <a:r>
              <a:rPr lang="en-US" altLang="en-US" sz="3700" i="1" dirty="0">
                <a:solidFill>
                  <a:srgbClr val="FFFF00"/>
                </a:solidFill>
              </a:rPr>
              <a:t>viable democracy </a:t>
            </a:r>
            <a:r>
              <a:rPr lang="en-US" altLang="en-US" sz="3700" dirty="0">
                <a:solidFill>
                  <a:srgbClr val="FFC000"/>
                </a:solidFill>
              </a:rPr>
              <a:t>such as we have in the West? If so, </a:t>
            </a:r>
          </a:p>
          <a:p>
            <a:pPr algn="ctr" eaLnBrk="1" hangingPunct="1">
              <a:spcBef>
                <a:spcPct val="0"/>
              </a:spcBef>
              <a:buFontTx/>
              <a:buNone/>
            </a:pPr>
            <a:r>
              <a:rPr lang="en-US" altLang="en-US" sz="3700" dirty="0">
                <a:solidFill>
                  <a:srgbClr val="FFC000"/>
                </a:solidFill>
              </a:rPr>
              <a:t>then what major modern superpower might this be?</a:t>
            </a:r>
          </a:p>
        </p:txBody>
      </p:sp>
    </p:spTree>
    <p:extLst>
      <p:ext uri="{BB962C8B-B14F-4D97-AF65-F5344CB8AC3E}">
        <p14:creationId xmlns:p14="http://schemas.microsoft.com/office/powerpoint/2010/main" val="1291747991"/>
      </p:ext>
    </p:extLst>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bear with three ribs between its teeth">
            <a:extLst>
              <a:ext uri="{FF2B5EF4-FFF2-40B4-BE49-F238E27FC236}">
                <a16:creationId xmlns:a16="http://schemas.microsoft.com/office/drawing/2014/main" id="{9F3DD0CF-EED9-48CA-AAAC-F49AC905F6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78510"/>
            <a:ext cx="11811000" cy="6554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4836293"/>
      </p:ext>
    </p:extLst>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1"/>
          <p:cNvSpPr>
            <a:spLocks noChangeArrowheads="1"/>
          </p:cNvSpPr>
          <p:nvPr/>
        </p:nvSpPr>
        <p:spPr bwMode="auto">
          <a:xfrm>
            <a:off x="342900" y="467266"/>
            <a:ext cx="1162050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400" dirty="0">
                <a:solidFill>
                  <a:srgbClr val="FFC000"/>
                </a:solidFill>
              </a:rPr>
              <a:t>Identifying the superpower by its iconic imagery of </a:t>
            </a:r>
            <a:r>
              <a:rPr lang="en-US" altLang="en-US" sz="5400" i="1" dirty="0">
                <a:solidFill>
                  <a:srgbClr val="FFFF00"/>
                </a:solidFill>
              </a:rPr>
              <a:t>the bear </a:t>
            </a:r>
            <a:r>
              <a:rPr lang="en-US" altLang="en-US" sz="5400" dirty="0">
                <a:solidFill>
                  <a:srgbClr val="FFC000"/>
                </a:solidFill>
              </a:rPr>
              <a:t>seems to be quite obvious. Most would immediately recognize the caricature of the </a:t>
            </a:r>
            <a:r>
              <a:rPr lang="en-US" altLang="en-US" sz="5400" b="1" i="1" dirty="0">
                <a:solidFill>
                  <a:srgbClr val="FFFF00"/>
                </a:solidFill>
              </a:rPr>
              <a:t>Russian bear</a:t>
            </a:r>
            <a:r>
              <a:rPr lang="en-US" altLang="en-US" sz="5400" dirty="0">
                <a:solidFill>
                  <a:srgbClr val="FFC000"/>
                </a:solidFill>
              </a:rPr>
              <a:t>. A Google image search of the phrase </a:t>
            </a:r>
            <a:r>
              <a:rPr lang="en-US" altLang="en-US" sz="5400" i="1" dirty="0">
                <a:solidFill>
                  <a:srgbClr val="FFFF00"/>
                </a:solidFill>
              </a:rPr>
              <a:t>“Russian bear” </a:t>
            </a:r>
            <a:r>
              <a:rPr lang="en-US" altLang="en-US" sz="5400" dirty="0">
                <a:solidFill>
                  <a:srgbClr val="FFC000"/>
                </a:solidFill>
              </a:rPr>
              <a:t>presents a plethora of political cartoon images. </a:t>
            </a:r>
          </a:p>
        </p:txBody>
      </p:sp>
    </p:spTree>
    <p:extLst>
      <p:ext uri="{BB962C8B-B14F-4D97-AF65-F5344CB8AC3E}">
        <p14:creationId xmlns:p14="http://schemas.microsoft.com/office/powerpoint/2010/main" val="3986970251"/>
      </p:ext>
    </p:extLst>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82" name="Picture 2" descr="http://batr.org/sitebuildercontent/sitebuilderpictures/russian-bear_sanction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8076" y="122240"/>
            <a:ext cx="9940925" cy="662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2399141"/>
      </p:ext>
    </p:extLst>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1"/>
          <p:cNvSpPr>
            <a:spLocks noChangeArrowheads="1"/>
          </p:cNvSpPr>
          <p:nvPr/>
        </p:nvSpPr>
        <p:spPr bwMode="auto">
          <a:xfrm>
            <a:off x="609600" y="605766"/>
            <a:ext cx="10972800" cy="564646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dirty="0">
                <a:solidFill>
                  <a:srgbClr val="FFC000"/>
                </a:solidFill>
              </a:rPr>
              <a:t>When we open up, (let’s say), Time magazine or the Economist and we see </a:t>
            </a:r>
            <a:r>
              <a:rPr lang="en-US" altLang="en-US" sz="6000" b="1" i="1" dirty="0">
                <a:solidFill>
                  <a:srgbClr val="FFFF00"/>
                </a:solidFill>
              </a:rPr>
              <a:t>the bear </a:t>
            </a:r>
            <a:r>
              <a:rPr lang="en-US" altLang="en-US" sz="6000" dirty="0">
                <a:solidFill>
                  <a:srgbClr val="FFC000"/>
                </a:solidFill>
              </a:rPr>
              <a:t>in a </a:t>
            </a:r>
            <a:r>
              <a:rPr lang="en-US" altLang="en-US" sz="6000" b="1" i="1" dirty="0">
                <a:solidFill>
                  <a:srgbClr val="FFC000"/>
                </a:solidFill>
              </a:rPr>
              <a:t>political cartoon</a:t>
            </a:r>
            <a:r>
              <a:rPr lang="en-US" altLang="en-US" sz="6000" dirty="0">
                <a:solidFill>
                  <a:srgbClr val="FFC000"/>
                </a:solidFill>
              </a:rPr>
              <a:t> do we not immediately make the connection to </a:t>
            </a:r>
            <a:r>
              <a:rPr lang="en-US" altLang="en-US" sz="6000" b="1" i="1" dirty="0">
                <a:solidFill>
                  <a:srgbClr val="FFFF00"/>
                </a:solidFill>
              </a:rPr>
              <a:t>Russia</a:t>
            </a:r>
            <a:endParaRPr lang="en-US" altLang="en-US" sz="6000" b="1" i="1" dirty="0">
              <a:solidFill>
                <a:srgbClr val="FFC000"/>
              </a:solidFill>
            </a:endParaRPr>
          </a:p>
          <a:p>
            <a:pPr algn="ctr" eaLnBrk="1" hangingPunct="1">
              <a:spcBef>
                <a:spcPct val="0"/>
              </a:spcBef>
              <a:buFontTx/>
              <a:buNone/>
            </a:pPr>
            <a:r>
              <a:rPr lang="en-US" altLang="en-US" sz="6000" dirty="0">
                <a:solidFill>
                  <a:srgbClr val="FFC000"/>
                </a:solidFill>
              </a:rPr>
              <a:t>and get the message? </a:t>
            </a:r>
          </a:p>
        </p:txBody>
      </p:sp>
    </p:spTree>
    <p:extLst>
      <p:ext uri="{BB962C8B-B14F-4D97-AF65-F5344CB8AC3E}">
        <p14:creationId xmlns:p14="http://schemas.microsoft.com/office/powerpoint/2010/main" val="3768318033"/>
      </p:ext>
    </p:extLst>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93A63D-7F68-4AB4-B0B4-8E2D4E5701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29400" y="293549"/>
            <a:ext cx="5254395" cy="6249438"/>
          </a:xfrm>
          <a:prstGeom prst="rect">
            <a:avLst/>
          </a:prstGeom>
        </p:spPr>
      </p:pic>
      <p:pic>
        <p:nvPicPr>
          <p:cNvPr id="1026" name="Picture 2" descr="Hands Cartoon: Don't poke the bear">
            <a:extLst>
              <a:ext uri="{FF2B5EF4-FFF2-40B4-BE49-F238E27FC236}">
                <a16:creationId xmlns:a16="http://schemas.microsoft.com/office/drawing/2014/main" id="{25E8A0DC-C391-4772-ABFD-7C72B5F3AB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685800"/>
            <a:ext cx="6079503" cy="5867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4334422"/>
      </p:ext>
    </p:extLst>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1"/>
          <p:cNvSpPr>
            <a:spLocks noChangeArrowheads="1"/>
          </p:cNvSpPr>
          <p:nvPr/>
        </p:nvSpPr>
        <p:spPr bwMode="auto">
          <a:xfrm>
            <a:off x="542925" y="682710"/>
            <a:ext cx="11106150" cy="549258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000" dirty="0">
                <a:solidFill>
                  <a:srgbClr val="FFC000"/>
                </a:solidFill>
              </a:rPr>
              <a:t>As we open our Bible is it really too difficult for us to connect the dots here? Or is all this just a bit too amazing? Is it too much to believe that God has </a:t>
            </a:r>
            <a:r>
              <a:rPr lang="en-US" altLang="en-US" sz="5000" dirty="0">
                <a:solidFill>
                  <a:srgbClr val="FFFF00"/>
                </a:solidFill>
              </a:rPr>
              <a:t>hidden this message for 2,500 plus years </a:t>
            </a:r>
            <a:r>
              <a:rPr lang="en-US" altLang="en-US" sz="5000" dirty="0">
                <a:solidFill>
                  <a:srgbClr val="FFC000"/>
                </a:solidFill>
              </a:rPr>
              <a:t>only to then suddenly reveal it to Bible readers as they came into the 20</a:t>
            </a:r>
            <a:r>
              <a:rPr lang="en-US" altLang="en-US" sz="5000" baseline="30000" dirty="0">
                <a:solidFill>
                  <a:srgbClr val="FFC000"/>
                </a:solidFill>
              </a:rPr>
              <a:t>th </a:t>
            </a:r>
            <a:r>
              <a:rPr lang="en-US" altLang="en-US" sz="5000" dirty="0">
                <a:solidFill>
                  <a:srgbClr val="FFC000"/>
                </a:solidFill>
              </a:rPr>
              <a:t>and 21st Century? </a:t>
            </a:r>
          </a:p>
        </p:txBody>
      </p:sp>
    </p:spTree>
    <p:extLst>
      <p:ext uri="{BB962C8B-B14F-4D97-AF65-F5344CB8AC3E}">
        <p14:creationId xmlns:p14="http://schemas.microsoft.com/office/powerpoint/2010/main" val="17710949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F207E57-3E22-47C4-8189-989BD0D6FF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0" cy="6855644"/>
          </a:xfrm>
          <a:prstGeom prst="rect">
            <a:avLst/>
          </a:prstGeom>
        </p:spPr>
      </p:pic>
    </p:spTree>
    <p:extLst>
      <p:ext uri="{BB962C8B-B14F-4D97-AF65-F5344CB8AC3E}">
        <p14:creationId xmlns:p14="http://schemas.microsoft.com/office/powerpoint/2010/main" val="3639688021"/>
      </p:ext>
    </p:extLst>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7330" name="Picture 4" descr="Ukraine, Crimea, Russia, USA, Bear, Roaring, Greg Dallas, tapandaola1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0"/>
            <a:ext cx="10287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318456"/>
      </p:ext>
    </p:extLst>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1"/>
          <p:cNvSpPr>
            <a:spLocks noChangeArrowheads="1"/>
          </p:cNvSpPr>
          <p:nvPr/>
        </p:nvSpPr>
        <p:spPr bwMode="auto">
          <a:xfrm>
            <a:off x="533400" y="628849"/>
            <a:ext cx="11125200" cy="5600302"/>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100" dirty="0">
                <a:solidFill>
                  <a:srgbClr val="FFC000"/>
                </a:solidFill>
              </a:rPr>
              <a:t>We see superpowers characterized as certain animals all the time. But we put them in boxes in our mind which we then label as </a:t>
            </a:r>
            <a:r>
              <a:rPr lang="en-US" altLang="en-US" sz="5100" i="1" dirty="0">
                <a:solidFill>
                  <a:srgbClr val="FFFF00"/>
                </a:solidFill>
              </a:rPr>
              <a:t>“political”. </a:t>
            </a:r>
            <a:r>
              <a:rPr lang="en-US" altLang="en-US" sz="5100" dirty="0">
                <a:solidFill>
                  <a:srgbClr val="FFC000"/>
                </a:solidFill>
              </a:rPr>
              <a:t>We would not usually think of these animal caricatures as symbols of today’s major powers </a:t>
            </a:r>
          </a:p>
          <a:p>
            <a:pPr algn="ctr" eaLnBrk="1" hangingPunct="1">
              <a:spcBef>
                <a:spcPct val="0"/>
              </a:spcBef>
              <a:buFontTx/>
              <a:buNone/>
            </a:pPr>
            <a:r>
              <a:rPr lang="en-US" altLang="en-US" sz="5100" dirty="0">
                <a:solidFill>
                  <a:srgbClr val="FFC000"/>
                </a:solidFill>
              </a:rPr>
              <a:t>written about in </a:t>
            </a:r>
            <a:r>
              <a:rPr lang="en-US" altLang="en-US" sz="5100" b="1" i="1" dirty="0">
                <a:solidFill>
                  <a:srgbClr val="FFFF00"/>
                </a:solidFill>
              </a:rPr>
              <a:t>Bible prophecy</a:t>
            </a:r>
            <a:r>
              <a:rPr lang="en-US" altLang="en-US" sz="5100" dirty="0">
                <a:solidFill>
                  <a:srgbClr val="FFC000"/>
                </a:solidFill>
              </a:rPr>
              <a:t>. </a:t>
            </a:r>
          </a:p>
        </p:txBody>
      </p:sp>
    </p:spTree>
    <p:extLst>
      <p:ext uri="{BB962C8B-B14F-4D97-AF65-F5344CB8AC3E}">
        <p14:creationId xmlns:p14="http://schemas.microsoft.com/office/powerpoint/2010/main" val="311944838"/>
      </p:ext>
    </p:extLst>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7DC4A77-7D62-492E-AF05-BB2CDFE293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473738">
            <a:off x="234184" y="233509"/>
            <a:ext cx="2122713" cy="2544607"/>
          </a:xfrm>
          <a:prstGeom prst="rect">
            <a:avLst/>
          </a:prstGeom>
        </p:spPr>
      </p:pic>
      <p:pic>
        <p:nvPicPr>
          <p:cNvPr id="3074" name="Picture 2" descr="Coq La FlÃ¨che">
            <a:extLst>
              <a:ext uri="{FF2B5EF4-FFF2-40B4-BE49-F238E27FC236}">
                <a16:creationId xmlns:a16="http://schemas.microsoft.com/office/drawing/2014/main" id="{12D23106-BA57-4F8F-ADF0-2E709181DE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825243">
            <a:off x="9439805" y="294678"/>
            <a:ext cx="2247900" cy="34004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02B5F2F3-8B27-46E3-8A99-683F604C66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2165" y="288052"/>
            <a:ext cx="2534635" cy="3383869"/>
          </a:xfrm>
          <a:prstGeom prst="rect">
            <a:avLst/>
          </a:prstGeom>
        </p:spPr>
      </p:pic>
      <p:pic>
        <p:nvPicPr>
          <p:cNvPr id="7" name="Picture 6">
            <a:extLst>
              <a:ext uri="{FF2B5EF4-FFF2-40B4-BE49-F238E27FC236}">
                <a16:creationId xmlns:a16="http://schemas.microsoft.com/office/drawing/2014/main" id="{4670CB48-22C5-496C-B437-CE242A8FF67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25756">
            <a:off x="3875267" y="3932857"/>
            <a:ext cx="3624016" cy="2588583"/>
          </a:xfrm>
          <a:prstGeom prst="rect">
            <a:avLst/>
          </a:prstGeom>
        </p:spPr>
      </p:pic>
      <p:pic>
        <p:nvPicPr>
          <p:cNvPr id="9" name="Picture 8">
            <a:extLst>
              <a:ext uri="{FF2B5EF4-FFF2-40B4-BE49-F238E27FC236}">
                <a16:creationId xmlns:a16="http://schemas.microsoft.com/office/drawing/2014/main" id="{6BEBC24B-F193-4906-8261-304774C9B3B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1026073">
            <a:off x="3704640" y="376552"/>
            <a:ext cx="2264593" cy="3297951"/>
          </a:xfrm>
          <a:prstGeom prst="rect">
            <a:avLst/>
          </a:prstGeom>
        </p:spPr>
      </p:pic>
      <p:pic>
        <p:nvPicPr>
          <p:cNvPr id="3076" name="Picture 4" descr="Image result for british lion">
            <a:extLst>
              <a:ext uri="{FF2B5EF4-FFF2-40B4-BE49-F238E27FC236}">
                <a16:creationId xmlns:a16="http://schemas.microsoft.com/office/drawing/2014/main" id="{C5A95D97-09A1-42C4-A621-AD48444D76E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20000" y="3594557"/>
            <a:ext cx="4284042" cy="309172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66B499D-E946-4ED3-987A-355BADC4288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036" y="3873621"/>
            <a:ext cx="3719512" cy="2812660"/>
          </a:xfrm>
          <a:prstGeom prst="rect">
            <a:avLst/>
          </a:prstGeom>
        </p:spPr>
      </p:pic>
      <p:pic>
        <p:nvPicPr>
          <p:cNvPr id="13" name="Picture 12">
            <a:extLst>
              <a:ext uri="{FF2B5EF4-FFF2-40B4-BE49-F238E27FC236}">
                <a16:creationId xmlns:a16="http://schemas.microsoft.com/office/drawing/2014/main" id="{F39B8B61-06A2-455F-BF2F-6F2D81170BA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05000" y="1076734"/>
            <a:ext cx="1794243" cy="2728436"/>
          </a:xfrm>
          <a:prstGeom prst="rect">
            <a:avLst/>
          </a:prstGeom>
        </p:spPr>
      </p:pic>
    </p:spTree>
    <p:extLst>
      <p:ext uri="{BB962C8B-B14F-4D97-AF65-F5344CB8AC3E}">
        <p14:creationId xmlns:p14="http://schemas.microsoft.com/office/powerpoint/2010/main" val="2269479115"/>
      </p:ext>
    </p:extLst>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1"/>
          <p:cNvSpPr>
            <a:spLocks noChangeArrowheads="1"/>
          </p:cNvSpPr>
          <p:nvPr/>
        </p:nvSpPr>
        <p:spPr bwMode="auto">
          <a:xfrm>
            <a:off x="342900" y="190267"/>
            <a:ext cx="11506200" cy="6477465"/>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600" dirty="0">
                <a:solidFill>
                  <a:srgbClr val="FFC000"/>
                </a:solidFill>
              </a:rPr>
              <a:t>For many, interpretations like these run up against our own </a:t>
            </a:r>
            <a:r>
              <a:rPr lang="en-US" altLang="en-US" sz="4600" b="1" i="1" dirty="0">
                <a:solidFill>
                  <a:srgbClr val="FFFF00"/>
                </a:solidFill>
              </a:rPr>
              <a:t>personal incredulity</a:t>
            </a:r>
            <a:r>
              <a:rPr lang="en-US" altLang="en-US" sz="4600" dirty="0">
                <a:solidFill>
                  <a:srgbClr val="FFC000"/>
                </a:solidFill>
              </a:rPr>
              <a:t>. The fact that these animal caricatures were </a:t>
            </a:r>
            <a:r>
              <a:rPr lang="en-US" altLang="en-US" sz="4600" b="1" i="1" dirty="0">
                <a:solidFill>
                  <a:srgbClr val="FFFF00"/>
                </a:solidFill>
              </a:rPr>
              <a:t>written down in Scripture 2550+ years ago </a:t>
            </a:r>
            <a:r>
              <a:rPr lang="en-US" altLang="en-US" sz="4600" dirty="0">
                <a:solidFill>
                  <a:srgbClr val="FFC000"/>
                </a:solidFill>
              </a:rPr>
              <a:t>seems way too improbable to be real. It simply boggles the mind to think that the </a:t>
            </a:r>
            <a:r>
              <a:rPr lang="en-US" altLang="en-US" sz="4600" dirty="0">
                <a:solidFill>
                  <a:schemeClr val="bg1"/>
                </a:solidFill>
              </a:rPr>
              <a:t>Book of Daniel </a:t>
            </a:r>
            <a:r>
              <a:rPr lang="en-US" altLang="en-US" sz="4600" dirty="0">
                <a:solidFill>
                  <a:srgbClr val="FFC000"/>
                </a:solidFill>
              </a:rPr>
              <a:t>could make solid accurate identifications of major modern powers inside todays </a:t>
            </a:r>
            <a:r>
              <a:rPr lang="en-US" altLang="en-US" sz="4600" dirty="0">
                <a:solidFill>
                  <a:srgbClr val="FFFF00"/>
                </a:solidFill>
              </a:rPr>
              <a:t>G-8 nations</a:t>
            </a:r>
            <a:r>
              <a:rPr lang="en-US" altLang="en-US" sz="4600" dirty="0">
                <a:solidFill>
                  <a:srgbClr val="FFC000"/>
                </a:solidFill>
              </a:rPr>
              <a:t> </a:t>
            </a:r>
          </a:p>
          <a:p>
            <a:pPr algn="ctr" eaLnBrk="1" hangingPunct="1">
              <a:spcBef>
                <a:spcPct val="0"/>
              </a:spcBef>
              <a:buFontTx/>
              <a:buNone/>
            </a:pPr>
            <a:r>
              <a:rPr lang="en-US" altLang="en-US" sz="4600" dirty="0">
                <a:solidFill>
                  <a:srgbClr val="FFC000"/>
                </a:solidFill>
              </a:rPr>
              <a:t>then proceed to give us details about them. </a:t>
            </a:r>
          </a:p>
        </p:txBody>
      </p:sp>
    </p:spTree>
    <p:extLst>
      <p:ext uri="{BB962C8B-B14F-4D97-AF65-F5344CB8AC3E}">
        <p14:creationId xmlns:p14="http://schemas.microsoft.com/office/powerpoint/2010/main" val="3004202902"/>
      </p:ext>
    </p:extLst>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2376394-BBDD-46A6-824A-231E196EDB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6060" y="3733800"/>
            <a:ext cx="8979878" cy="3009900"/>
          </a:xfrm>
          <a:prstGeom prst="rect">
            <a:avLst/>
          </a:prstGeom>
        </p:spPr>
      </p:pic>
      <p:pic>
        <p:nvPicPr>
          <p:cNvPr id="4098" name="Picture 2" descr="Image result for incredulity">
            <a:extLst>
              <a:ext uri="{FF2B5EF4-FFF2-40B4-BE49-F238E27FC236}">
                <a16:creationId xmlns:a16="http://schemas.microsoft.com/office/drawing/2014/main" id="{D6811239-D64A-4D07-B692-93F95E2D4A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6060" y="0"/>
            <a:ext cx="8979879" cy="3648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5428882"/>
      </p:ext>
    </p:extLst>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1"/>
          <p:cNvSpPr>
            <a:spLocks noChangeArrowheads="1"/>
          </p:cNvSpPr>
          <p:nvPr/>
        </p:nvSpPr>
        <p:spPr bwMode="auto">
          <a:xfrm>
            <a:off x="590550" y="467266"/>
            <a:ext cx="1101090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400" dirty="0">
                <a:solidFill>
                  <a:srgbClr val="FFC000"/>
                </a:solidFill>
              </a:rPr>
              <a:t>This image here might be categorized in our mind as just a </a:t>
            </a:r>
            <a:r>
              <a:rPr lang="en-US" altLang="en-US" sz="5400" i="1" dirty="0">
                <a:solidFill>
                  <a:srgbClr val="FFFF00"/>
                </a:solidFill>
              </a:rPr>
              <a:t>political cartoon </a:t>
            </a:r>
            <a:r>
              <a:rPr lang="en-US" altLang="en-US" sz="5400" dirty="0">
                <a:solidFill>
                  <a:srgbClr val="FFC000"/>
                </a:solidFill>
              </a:rPr>
              <a:t>or perhaps something pretty funny. But as Christian believers we wouldn’t usually view this as </a:t>
            </a:r>
            <a:r>
              <a:rPr lang="en-US" altLang="en-US" sz="5400" b="1" i="1" dirty="0">
                <a:solidFill>
                  <a:srgbClr val="FFFF00"/>
                </a:solidFill>
              </a:rPr>
              <a:t>a pointer to the Bible prophecy </a:t>
            </a:r>
            <a:r>
              <a:rPr lang="en-US" altLang="en-US" sz="5400" dirty="0">
                <a:solidFill>
                  <a:srgbClr val="FFC000"/>
                </a:solidFill>
              </a:rPr>
              <a:t>or</a:t>
            </a:r>
            <a:r>
              <a:rPr lang="en-US" altLang="en-US" sz="5400" b="1" i="1" dirty="0">
                <a:solidFill>
                  <a:srgbClr val="FFFF00"/>
                </a:solidFill>
              </a:rPr>
              <a:t> a key to unlock</a:t>
            </a:r>
            <a:endParaRPr lang="en-US" altLang="en-US" sz="5400" b="1" i="1" dirty="0">
              <a:solidFill>
                <a:srgbClr val="FFC000"/>
              </a:solidFill>
            </a:endParaRPr>
          </a:p>
          <a:p>
            <a:pPr algn="ctr" eaLnBrk="1" hangingPunct="1">
              <a:spcBef>
                <a:spcPct val="0"/>
              </a:spcBef>
              <a:buFontTx/>
              <a:buNone/>
            </a:pPr>
            <a:r>
              <a:rPr lang="en-US" altLang="en-US" sz="5400" dirty="0">
                <a:solidFill>
                  <a:schemeClr val="bg1"/>
                </a:solidFill>
              </a:rPr>
              <a:t>Daniel chapter 7 </a:t>
            </a:r>
            <a:r>
              <a:rPr lang="en-US" altLang="en-US" sz="5400" dirty="0">
                <a:solidFill>
                  <a:srgbClr val="FFC000"/>
                </a:solidFill>
              </a:rPr>
              <a:t>now would we?</a:t>
            </a:r>
          </a:p>
        </p:txBody>
      </p:sp>
    </p:spTree>
    <p:extLst>
      <p:ext uri="{BB962C8B-B14F-4D97-AF65-F5344CB8AC3E}">
        <p14:creationId xmlns:p14="http://schemas.microsoft.com/office/powerpoint/2010/main" val="381711342"/>
      </p:ext>
    </p:extLst>
  </p:cSld>
  <p:clrMapOvr>
    <a:masterClrMapping/>
  </p:clrMapOvr>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9378" name="Picture 2" descr="http://static.fjcdn.com/large/pictures/d7/f6/d7f633_44098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6551" y="0"/>
            <a:ext cx="890905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5654310"/>
      </p:ext>
    </p:extLst>
  </p:cSld>
  <p:clrMapOvr>
    <a:masterClrMapping/>
  </p:clrMapOvr>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1"/>
          <p:cNvSpPr>
            <a:spLocks noChangeArrowheads="1"/>
          </p:cNvSpPr>
          <p:nvPr/>
        </p:nvSpPr>
        <p:spPr bwMode="auto">
          <a:xfrm>
            <a:off x="228600" y="297989"/>
            <a:ext cx="11734800" cy="6200466"/>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400" dirty="0">
                <a:solidFill>
                  <a:srgbClr val="FFC000"/>
                </a:solidFill>
              </a:rPr>
              <a:t>As Westerners we were run through the Greek culture 2300 years ago. Our Hellenized thinking enabled us to think in </a:t>
            </a:r>
            <a:r>
              <a:rPr lang="en-US" altLang="en-US" sz="4400" dirty="0">
                <a:solidFill>
                  <a:srgbClr val="FFFF00"/>
                </a:solidFill>
              </a:rPr>
              <a:t>abstract ideas</a:t>
            </a:r>
            <a:r>
              <a:rPr lang="en-US" altLang="en-US" sz="4400" dirty="0">
                <a:solidFill>
                  <a:srgbClr val="FFC000"/>
                </a:solidFill>
              </a:rPr>
              <a:t>. This is all very wonderful in mathematics, physics, logic, science, and in many other disciplines. But without </a:t>
            </a:r>
            <a:r>
              <a:rPr lang="en-US" altLang="en-US" sz="4400" dirty="0">
                <a:solidFill>
                  <a:srgbClr val="FFFF00"/>
                </a:solidFill>
              </a:rPr>
              <a:t>revealed truth</a:t>
            </a:r>
            <a:r>
              <a:rPr lang="en-US" altLang="en-US" sz="4400" dirty="0">
                <a:solidFill>
                  <a:srgbClr val="FFC000"/>
                </a:solidFill>
              </a:rPr>
              <a:t> coming to us </a:t>
            </a:r>
            <a:r>
              <a:rPr lang="en-US" altLang="en-US" sz="4400" dirty="0">
                <a:solidFill>
                  <a:srgbClr val="FFFF00"/>
                </a:solidFill>
              </a:rPr>
              <a:t>from God </a:t>
            </a:r>
            <a:r>
              <a:rPr lang="en-US" altLang="en-US" sz="4400" dirty="0">
                <a:solidFill>
                  <a:srgbClr val="FFC000"/>
                </a:solidFill>
              </a:rPr>
              <a:t>by His </a:t>
            </a:r>
            <a:r>
              <a:rPr lang="en-US" altLang="en-US" sz="4400" dirty="0">
                <a:solidFill>
                  <a:srgbClr val="FFFF00"/>
                </a:solidFill>
              </a:rPr>
              <a:t>Grace</a:t>
            </a:r>
            <a:r>
              <a:rPr lang="en-US" altLang="en-US" sz="4400" dirty="0">
                <a:solidFill>
                  <a:srgbClr val="FFC000"/>
                </a:solidFill>
              </a:rPr>
              <a:t>, by His </a:t>
            </a:r>
            <a:r>
              <a:rPr lang="en-US" altLang="en-US" sz="4400" dirty="0">
                <a:solidFill>
                  <a:srgbClr val="FFFF00"/>
                </a:solidFill>
              </a:rPr>
              <a:t>Holy Word </a:t>
            </a:r>
            <a:r>
              <a:rPr lang="en-US" altLang="en-US" sz="4400" dirty="0">
                <a:solidFill>
                  <a:srgbClr val="FFC000"/>
                </a:solidFill>
              </a:rPr>
              <a:t>and by His </a:t>
            </a:r>
            <a:r>
              <a:rPr lang="en-US" altLang="en-US" sz="4400" dirty="0">
                <a:solidFill>
                  <a:srgbClr val="FFFF00"/>
                </a:solidFill>
              </a:rPr>
              <a:t>Holy Spirit  </a:t>
            </a:r>
            <a:r>
              <a:rPr lang="en-US" altLang="en-US" sz="4400" i="1" dirty="0">
                <a:solidFill>
                  <a:srgbClr val="FFFF00"/>
                </a:solidFill>
              </a:rPr>
              <a:t>all our best reasoning cannot fully comprehend, own, or get a handle on the things of God. </a:t>
            </a:r>
            <a:endParaRPr lang="en-US" altLang="en-US" sz="4400" b="1" i="1" dirty="0">
              <a:solidFill>
                <a:srgbClr val="FFFF00"/>
              </a:solidFill>
            </a:endParaRPr>
          </a:p>
        </p:txBody>
      </p:sp>
    </p:spTree>
    <p:extLst>
      <p:ext uri="{BB962C8B-B14F-4D97-AF65-F5344CB8AC3E}">
        <p14:creationId xmlns:p14="http://schemas.microsoft.com/office/powerpoint/2010/main" val="2342306765"/>
      </p:ext>
    </p:extLst>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C69A86C-6A31-4B2F-8D90-976177057D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6023" y="0"/>
            <a:ext cx="5339953" cy="6858000"/>
          </a:xfrm>
          <a:prstGeom prst="rect">
            <a:avLst/>
          </a:prstGeom>
        </p:spPr>
      </p:pic>
    </p:spTree>
    <p:extLst>
      <p:ext uri="{BB962C8B-B14F-4D97-AF65-F5344CB8AC3E}">
        <p14:creationId xmlns:p14="http://schemas.microsoft.com/office/powerpoint/2010/main" val="1433331380"/>
      </p:ext>
    </p:extLst>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1"/>
          <p:cNvSpPr>
            <a:spLocks noChangeArrowheads="1"/>
          </p:cNvSpPr>
          <p:nvPr/>
        </p:nvSpPr>
        <p:spPr bwMode="auto">
          <a:xfrm>
            <a:off x="533400" y="467266"/>
            <a:ext cx="1112520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400" dirty="0">
                <a:solidFill>
                  <a:srgbClr val="FFC000"/>
                </a:solidFill>
              </a:rPr>
              <a:t>And even as rationalistic thinkers we </a:t>
            </a:r>
          </a:p>
          <a:p>
            <a:pPr algn="ctr" eaLnBrk="1" hangingPunct="1">
              <a:spcBef>
                <a:spcPct val="0"/>
              </a:spcBef>
              <a:buFontTx/>
              <a:buNone/>
            </a:pPr>
            <a:r>
              <a:rPr lang="en-US" altLang="en-US" sz="5400" dirty="0">
                <a:solidFill>
                  <a:srgbClr val="FFC000"/>
                </a:solidFill>
              </a:rPr>
              <a:t>are still emotional creatures subject to </a:t>
            </a:r>
            <a:r>
              <a:rPr lang="en-US" altLang="en-US" sz="5400" b="1" i="1" u="sng" dirty="0">
                <a:solidFill>
                  <a:srgbClr val="FFFF00"/>
                </a:solidFill>
              </a:rPr>
              <a:t>cognitive dissonance</a:t>
            </a:r>
            <a:r>
              <a:rPr lang="en-US" altLang="en-US" sz="5400" dirty="0">
                <a:solidFill>
                  <a:srgbClr val="FFC000"/>
                </a:solidFill>
              </a:rPr>
              <a:t>. So </a:t>
            </a:r>
            <a:r>
              <a:rPr lang="en-US" altLang="en-US" sz="5400" dirty="0">
                <a:solidFill>
                  <a:srgbClr val="FFFF00"/>
                </a:solidFill>
              </a:rPr>
              <a:t>we only allow into our minds, the beliefs we hold dear</a:t>
            </a:r>
            <a:r>
              <a:rPr lang="en-US" altLang="en-US" sz="5400" dirty="0">
                <a:solidFill>
                  <a:srgbClr val="FFC000"/>
                </a:solidFill>
              </a:rPr>
              <a:t>. As we build up, redact, and then categorize these ideas in our mind they then become </a:t>
            </a:r>
            <a:r>
              <a:rPr lang="en-US" altLang="en-US" sz="5400" b="1" i="1" dirty="0">
                <a:solidFill>
                  <a:srgbClr val="FFFF00"/>
                </a:solidFill>
              </a:rPr>
              <a:t>“my truth”. </a:t>
            </a:r>
          </a:p>
        </p:txBody>
      </p:sp>
    </p:spTree>
    <p:extLst>
      <p:ext uri="{BB962C8B-B14F-4D97-AF65-F5344CB8AC3E}">
        <p14:creationId xmlns:p14="http://schemas.microsoft.com/office/powerpoint/2010/main" val="22694349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81000" y="259517"/>
            <a:ext cx="11430000" cy="6338965"/>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sz="4500" dirty="0">
                <a:solidFill>
                  <a:srgbClr val="FFC000"/>
                </a:solidFill>
              </a:rPr>
              <a:t>Of course this is a desperate and hard driven agenda. This painting is by Norwegian artist Peter Nicolai </a:t>
            </a:r>
            <a:r>
              <a:rPr lang="en-US" sz="4500" dirty="0" err="1">
                <a:solidFill>
                  <a:srgbClr val="FFC000"/>
                </a:solidFill>
              </a:rPr>
              <a:t>Arbo</a:t>
            </a:r>
            <a:r>
              <a:rPr lang="en-US" sz="4500" dirty="0">
                <a:solidFill>
                  <a:srgbClr val="FFC000"/>
                </a:solidFill>
              </a:rPr>
              <a:t>. It features an ancient theme, </a:t>
            </a:r>
            <a:r>
              <a:rPr lang="en-US" sz="4500" b="1" i="1" dirty="0">
                <a:solidFill>
                  <a:srgbClr val="FFFF00"/>
                </a:solidFill>
              </a:rPr>
              <a:t>“The Wild Hunt”</a:t>
            </a:r>
            <a:r>
              <a:rPr lang="en-US" sz="4500" dirty="0">
                <a:solidFill>
                  <a:srgbClr val="FFC000"/>
                </a:solidFill>
              </a:rPr>
              <a:t>. This is a legend going back to </a:t>
            </a:r>
            <a:r>
              <a:rPr lang="en-US" sz="4500" b="1" i="1" dirty="0">
                <a:solidFill>
                  <a:srgbClr val="FFFF00"/>
                </a:solidFill>
              </a:rPr>
              <a:t>Odin’s hordes</a:t>
            </a:r>
            <a:r>
              <a:rPr lang="en-US" sz="4500" dirty="0">
                <a:solidFill>
                  <a:srgbClr val="FFC000"/>
                </a:solidFill>
              </a:rPr>
              <a:t>, part of the </a:t>
            </a:r>
            <a:r>
              <a:rPr lang="en-US" sz="4500" b="1" i="1" dirty="0">
                <a:solidFill>
                  <a:srgbClr val="FFFF00"/>
                </a:solidFill>
              </a:rPr>
              <a:t>lost ten tribes of Israel</a:t>
            </a:r>
            <a:r>
              <a:rPr lang="en-US" sz="4500" dirty="0">
                <a:solidFill>
                  <a:srgbClr val="FFC000"/>
                </a:solidFill>
              </a:rPr>
              <a:t>. These people stormed into western Europe from the Caucasus and the steppes north of the Black sea. It seems this ethic of </a:t>
            </a:r>
            <a:r>
              <a:rPr lang="en-US" sz="4500" b="1" i="1" dirty="0">
                <a:solidFill>
                  <a:srgbClr val="FFFF00"/>
                </a:solidFill>
              </a:rPr>
              <a:t>aggressive militant dominion </a:t>
            </a:r>
            <a:r>
              <a:rPr lang="en-US" sz="4500" dirty="0">
                <a:solidFill>
                  <a:srgbClr val="FFC000"/>
                </a:solidFill>
              </a:rPr>
              <a:t>is still with us.</a:t>
            </a:r>
          </a:p>
        </p:txBody>
      </p:sp>
    </p:spTree>
    <p:extLst>
      <p:ext uri="{BB962C8B-B14F-4D97-AF65-F5344CB8AC3E}">
        <p14:creationId xmlns:p14="http://schemas.microsoft.com/office/powerpoint/2010/main" val="1216362520"/>
      </p:ext>
    </p:extLst>
  </p:cSld>
  <p:clrMapOvr>
    <a:masterClrMapping/>
  </p:clrMapOvr>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 result for cognitive dissonance comfortable lies">
            <a:extLst>
              <a:ext uri="{FF2B5EF4-FFF2-40B4-BE49-F238E27FC236}">
                <a16:creationId xmlns:a16="http://schemas.microsoft.com/office/drawing/2014/main" id="{5FE225AC-A43E-49CB-8A2F-EF4C6B55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7900" y="1111504"/>
            <a:ext cx="7696200" cy="574649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8EC8621-9B79-4C23-A8B9-257B5DBBF687}"/>
              </a:ext>
            </a:extLst>
          </p:cNvPr>
          <p:cNvSpPr txBox="1"/>
          <p:nvPr/>
        </p:nvSpPr>
        <p:spPr>
          <a:xfrm>
            <a:off x="2247900" y="247850"/>
            <a:ext cx="7696200" cy="830997"/>
          </a:xfrm>
          <a:prstGeom prst="rect">
            <a:avLst/>
          </a:prstGeom>
          <a:solidFill>
            <a:schemeClr val="bg1"/>
          </a:solidFill>
        </p:spPr>
        <p:txBody>
          <a:bodyPr wrap="square" rtlCol="0">
            <a:spAutoFit/>
          </a:bodyPr>
          <a:lstStyle/>
          <a:p>
            <a:pPr algn="ctr"/>
            <a:r>
              <a:rPr lang="en-US" sz="4800" b="1" dirty="0"/>
              <a:t>Cognitive Dissonance</a:t>
            </a:r>
          </a:p>
        </p:txBody>
      </p:sp>
    </p:spTree>
    <p:extLst>
      <p:ext uri="{BB962C8B-B14F-4D97-AF65-F5344CB8AC3E}">
        <p14:creationId xmlns:p14="http://schemas.microsoft.com/office/powerpoint/2010/main" val="589357381"/>
      </p:ext>
    </p:extLst>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1"/>
          <p:cNvSpPr>
            <a:spLocks noChangeArrowheads="1"/>
          </p:cNvSpPr>
          <p:nvPr/>
        </p:nvSpPr>
        <p:spPr bwMode="auto">
          <a:xfrm>
            <a:off x="381000" y="297989"/>
            <a:ext cx="11430000" cy="6262021"/>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000" dirty="0">
                <a:solidFill>
                  <a:srgbClr val="FFC000"/>
                </a:solidFill>
              </a:rPr>
              <a:t>Of course, the devil is in the details. Concepts and ideas are all neatly filed away in boxes in our minds. We have a bit of trouble thinking outside those boxes. We have </a:t>
            </a:r>
            <a:r>
              <a:rPr lang="en-US" altLang="en-US" sz="4000" i="1" dirty="0">
                <a:solidFill>
                  <a:srgbClr val="FFFF00"/>
                </a:solidFill>
              </a:rPr>
              <a:t>left-brain</a:t>
            </a:r>
            <a:r>
              <a:rPr lang="en-US" altLang="en-US" sz="4000" dirty="0">
                <a:solidFill>
                  <a:srgbClr val="FFFF00"/>
                </a:solidFill>
              </a:rPr>
              <a:t> </a:t>
            </a:r>
            <a:r>
              <a:rPr lang="en-US" altLang="en-US" sz="4000" dirty="0">
                <a:solidFill>
                  <a:srgbClr val="FFC000"/>
                </a:solidFill>
              </a:rPr>
              <a:t>and </a:t>
            </a:r>
            <a:r>
              <a:rPr lang="en-US" altLang="en-US" sz="4000" i="1" dirty="0">
                <a:solidFill>
                  <a:srgbClr val="FFFF00"/>
                </a:solidFill>
              </a:rPr>
              <a:t>right-brain</a:t>
            </a:r>
            <a:r>
              <a:rPr lang="en-US" altLang="en-US" sz="4000" dirty="0">
                <a:solidFill>
                  <a:srgbClr val="FFC000"/>
                </a:solidFill>
              </a:rPr>
              <a:t> issues to deal with as well. And because of </a:t>
            </a:r>
            <a:r>
              <a:rPr lang="en-US" altLang="en-US" sz="4000" b="1" i="1" dirty="0">
                <a:solidFill>
                  <a:srgbClr val="FFFF00"/>
                </a:solidFill>
              </a:rPr>
              <a:t>cognitive dissonance </a:t>
            </a:r>
            <a:r>
              <a:rPr lang="en-US" altLang="en-US" sz="4000" dirty="0">
                <a:solidFill>
                  <a:srgbClr val="FFC000"/>
                </a:solidFill>
              </a:rPr>
              <a:t>due to </a:t>
            </a:r>
            <a:r>
              <a:rPr lang="en-US" altLang="en-US" sz="4000" b="1" i="1" dirty="0">
                <a:solidFill>
                  <a:srgbClr val="FFFF00"/>
                </a:solidFill>
              </a:rPr>
              <a:t>fear</a:t>
            </a:r>
            <a:r>
              <a:rPr lang="en-US" altLang="en-US" sz="4000" dirty="0">
                <a:solidFill>
                  <a:srgbClr val="FFC000"/>
                </a:solidFill>
              </a:rPr>
              <a:t>, the </a:t>
            </a:r>
            <a:r>
              <a:rPr lang="en-US" altLang="en-US" sz="4000" b="1" i="1" dirty="0">
                <a:solidFill>
                  <a:srgbClr val="FFFF00"/>
                </a:solidFill>
              </a:rPr>
              <a:t>herd instinct</a:t>
            </a:r>
            <a:r>
              <a:rPr lang="en-US" altLang="en-US" sz="4000" dirty="0">
                <a:solidFill>
                  <a:srgbClr val="FFC000"/>
                </a:solidFill>
              </a:rPr>
              <a:t>, and </a:t>
            </a:r>
            <a:r>
              <a:rPr lang="en-US" altLang="en-US" sz="4000" b="1" i="1" dirty="0">
                <a:solidFill>
                  <a:srgbClr val="FFFF00"/>
                </a:solidFill>
              </a:rPr>
              <a:t>Orwellian group-think </a:t>
            </a:r>
            <a:r>
              <a:rPr lang="en-US" altLang="en-US" sz="4000" dirty="0">
                <a:solidFill>
                  <a:srgbClr val="FFC000"/>
                </a:solidFill>
              </a:rPr>
              <a:t>we are reluctant to open up our hearts and minds to step out into new avenues. We are just not </a:t>
            </a:r>
            <a:r>
              <a:rPr lang="en-US" altLang="en-US" sz="4000" i="1" dirty="0">
                <a:solidFill>
                  <a:srgbClr val="FFFF00"/>
                </a:solidFill>
              </a:rPr>
              <a:t>connecting the dots</a:t>
            </a:r>
            <a:r>
              <a:rPr lang="en-US" altLang="en-US" sz="4000" dirty="0">
                <a:solidFill>
                  <a:srgbClr val="FFC000"/>
                </a:solidFill>
              </a:rPr>
              <a:t> to discover the truths that would lead us into </a:t>
            </a:r>
          </a:p>
          <a:p>
            <a:pPr algn="ctr" eaLnBrk="1" hangingPunct="1">
              <a:spcBef>
                <a:spcPct val="0"/>
              </a:spcBef>
              <a:buFontTx/>
              <a:buNone/>
            </a:pPr>
            <a:r>
              <a:rPr lang="en-US" altLang="en-US" sz="4000" dirty="0">
                <a:solidFill>
                  <a:srgbClr val="FFC000"/>
                </a:solidFill>
              </a:rPr>
              <a:t>a deeper understanding of what God is showing us. </a:t>
            </a:r>
          </a:p>
        </p:txBody>
      </p:sp>
    </p:spTree>
    <p:extLst>
      <p:ext uri="{BB962C8B-B14F-4D97-AF65-F5344CB8AC3E}">
        <p14:creationId xmlns:p14="http://schemas.microsoft.com/office/powerpoint/2010/main" val="2089529787"/>
      </p:ext>
    </p:extLst>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1426" name="Picture 2" descr="http://individualsoulonjourney.weebly.com/uploads/1/6/4/7/16474590/7338360.jpg?76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0"/>
            <a:ext cx="10287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2801240"/>
      </p:ext>
    </p:extLst>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1"/>
          <p:cNvSpPr>
            <a:spLocks noChangeArrowheads="1"/>
          </p:cNvSpPr>
          <p:nvPr/>
        </p:nvSpPr>
        <p:spPr bwMode="auto">
          <a:xfrm>
            <a:off x="742950" y="244128"/>
            <a:ext cx="10706100" cy="6369743"/>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3700" dirty="0">
                <a:solidFill>
                  <a:srgbClr val="FFC000"/>
                </a:solidFill>
              </a:rPr>
              <a:t>This is a picture we might view in terms of Bible prophecy. If we were spiritually discerning we might think of </a:t>
            </a:r>
            <a:r>
              <a:rPr lang="en-US" altLang="en-US" sz="3700" dirty="0">
                <a:solidFill>
                  <a:schemeClr val="bg1"/>
                </a:solidFill>
              </a:rPr>
              <a:t>Ezekiel 38 and 39</a:t>
            </a:r>
            <a:r>
              <a:rPr lang="en-US" altLang="en-US" sz="3700" dirty="0">
                <a:solidFill>
                  <a:srgbClr val="FFC000"/>
                </a:solidFill>
              </a:rPr>
              <a:t>. But we don’t. Instead we have a laugh and file the image away in the category </a:t>
            </a:r>
          </a:p>
          <a:p>
            <a:pPr algn="ctr" eaLnBrk="1" hangingPunct="1">
              <a:spcBef>
                <a:spcPct val="0"/>
              </a:spcBef>
              <a:buFontTx/>
              <a:buNone/>
            </a:pPr>
            <a:r>
              <a:rPr lang="en-US" altLang="en-US" sz="3700" dirty="0">
                <a:solidFill>
                  <a:srgbClr val="FFC000"/>
                </a:solidFill>
              </a:rPr>
              <a:t>of </a:t>
            </a:r>
            <a:r>
              <a:rPr lang="en-US" altLang="en-US" sz="3700" b="1" i="1" dirty="0">
                <a:solidFill>
                  <a:srgbClr val="FFC000"/>
                </a:solidFill>
              </a:rPr>
              <a:t>“world politics”. </a:t>
            </a:r>
            <a:r>
              <a:rPr lang="en-US" altLang="en-US" sz="3700" dirty="0">
                <a:solidFill>
                  <a:srgbClr val="FFC000"/>
                </a:solidFill>
              </a:rPr>
              <a:t>Our religious mental box confines us to a religious mode of thinking. Bible prophecy may be showcased on the TV news, unveiled in the news magazine, and staring us in the face from many places. But we just don’t </a:t>
            </a:r>
            <a:r>
              <a:rPr lang="en-US" altLang="en-US" sz="3700" b="1" i="1" dirty="0">
                <a:solidFill>
                  <a:srgbClr val="FFFF00"/>
                </a:solidFill>
              </a:rPr>
              <a:t>see it</a:t>
            </a:r>
            <a:r>
              <a:rPr lang="en-US" altLang="en-US" sz="3700" dirty="0">
                <a:solidFill>
                  <a:srgbClr val="FFC000"/>
                </a:solidFill>
              </a:rPr>
              <a:t>. Our churchmen or rabbis have not authorized us to make any such connection. Our mind is closed. We are just not connecting the dots. </a:t>
            </a:r>
          </a:p>
        </p:txBody>
      </p:sp>
    </p:spTree>
    <p:extLst>
      <p:ext uri="{BB962C8B-B14F-4D97-AF65-F5344CB8AC3E}">
        <p14:creationId xmlns:p14="http://schemas.microsoft.com/office/powerpoint/2010/main" val="3504938091"/>
      </p:ext>
    </p:extLst>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3474" name="Picture 2" descr="Russian bears on the att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7739" y="0"/>
            <a:ext cx="10291763" cy="684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3475" name="TextBox 1"/>
          <p:cNvSpPr txBox="1">
            <a:spLocks noChangeArrowheads="1"/>
          </p:cNvSpPr>
          <p:nvPr/>
        </p:nvSpPr>
        <p:spPr bwMode="auto">
          <a:xfrm>
            <a:off x="1143000" y="4343401"/>
            <a:ext cx="3429000" cy="2185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p>
            <a:r>
              <a:rPr lang="en-US" altLang="en-US" sz="2400"/>
              <a:t>From,</a:t>
            </a:r>
            <a:r>
              <a:rPr lang="en-US" altLang="en-US" sz="2400" b="1" i="1"/>
              <a:t> </a:t>
            </a:r>
          </a:p>
          <a:p>
            <a:r>
              <a:rPr lang="en-US" altLang="en-US" sz="2400" b="1" i="1"/>
              <a:t>“Voices from Russia”</a:t>
            </a:r>
          </a:p>
          <a:p>
            <a:r>
              <a:rPr lang="en-US" altLang="en-US" sz="2400"/>
              <a:t>The caption reads:</a:t>
            </a:r>
          </a:p>
          <a:p>
            <a:r>
              <a:rPr lang="en-US" altLang="en-US" sz="3200" b="1" i="1">
                <a:solidFill>
                  <a:srgbClr val="C00000"/>
                </a:solidFill>
              </a:rPr>
              <a:t>Russian Bears </a:t>
            </a:r>
          </a:p>
          <a:p>
            <a:r>
              <a:rPr lang="en-US" altLang="en-US" sz="3200" b="1" i="1">
                <a:solidFill>
                  <a:srgbClr val="C00000"/>
                </a:solidFill>
              </a:rPr>
              <a:t>on the Attack!</a:t>
            </a:r>
          </a:p>
        </p:txBody>
      </p:sp>
    </p:spTree>
    <p:extLst>
      <p:ext uri="{BB962C8B-B14F-4D97-AF65-F5344CB8AC3E}">
        <p14:creationId xmlns:p14="http://schemas.microsoft.com/office/powerpoint/2010/main" val="3079530042"/>
      </p:ext>
    </p:extLst>
  </p:cSld>
  <p:clrMapOvr>
    <a:masterClrMapping/>
  </p:clrMapOvr>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457200" y="790432"/>
            <a:ext cx="11277600" cy="5277136"/>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800" dirty="0">
                <a:solidFill>
                  <a:srgbClr val="FFC000"/>
                </a:solidFill>
              </a:rPr>
              <a:t>In the </a:t>
            </a:r>
            <a:r>
              <a:rPr lang="en-US" altLang="en-US" sz="4800" b="1" i="1" dirty="0">
                <a:solidFill>
                  <a:srgbClr val="FFFF00"/>
                </a:solidFill>
              </a:rPr>
              <a:t>Olivet Discourse </a:t>
            </a:r>
            <a:r>
              <a:rPr lang="en-US" altLang="en-US" sz="4800" b="1" i="1" dirty="0">
                <a:solidFill>
                  <a:srgbClr val="FFC000"/>
                </a:solidFill>
              </a:rPr>
              <a:t> </a:t>
            </a:r>
            <a:r>
              <a:rPr lang="en-US" altLang="en-US" sz="4800" dirty="0">
                <a:solidFill>
                  <a:srgbClr val="FFC000"/>
                </a:solidFill>
              </a:rPr>
              <a:t>in </a:t>
            </a:r>
            <a:r>
              <a:rPr lang="en-US" altLang="en-US" sz="4800" dirty="0">
                <a:solidFill>
                  <a:schemeClr val="bg1"/>
                </a:solidFill>
              </a:rPr>
              <a:t>Luke 21 </a:t>
            </a:r>
            <a:r>
              <a:rPr lang="en-US" altLang="en-US" sz="4800" dirty="0">
                <a:solidFill>
                  <a:srgbClr val="FFC000"/>
                </a:solidFill>
              </a:rPr>
              <a:t>and </a:t>
            </a:r>
            <a:r>
              <a:rPr lang="en-US" altLang="en-US" sz="4800" dirty="0">
                <a:solidFill>
                  <a:schemeClr val="bg1"/>
                </a:solidFill>
              </a:rPr>
              <a:t>Matthew 24 </a:t>
            </a:r>
            <a:r>
              <a:rPr lang="en-US" altLang="en-US" sz="4800" dirty="0">
                <a:solidFill>
                  <a:srgbClr val="FFC000"/>
                </a:solidFill>
              </a:rPr>
              <a:t>Jesus informed us about the call to the end-time witness. So then, was it really God who told our church leaders that we, the evangelical Christians of America and the West were </a:t>
            </a:r>
            <a:r>
              <a:rPr lang="en-US" altLang="en-US" sz="4800" b="1" i="1" dirty="0">
                <a:solidFill>
                  <a:srgbClr val="FFFF00"/>
                </a:solidFill>
              </a:rPr>
              <a:t>not in the picture</a:t>
            </a:r>
            <a:r>
              <a:rPr lang="en-US" altLang="en-US" sz="4800" dirty="0">
                <a:solidFill>
                  <a:srgbClr val="FFC000"/>
                </a:solidFill>
              </a:rPr>
              <a:t>? </a:t>
            </a:r>
          </a:p>
          <a:p>
            <a:pPr algn="ctr" eaLnBrk="1" hangingPunct="1">
              <a:spcBef>
                <a:spcPct val="0"/>
              </a:spcBef>
              <a:buFontTx/>
              <a:buNone/>
            </a:pPr>
            <a:r>
              <a:rPr lang="en-US" altLang="en-US" sz="4800" dirty="0">
                <a:solidFill>
                  <a:srgbClr val="FFC000"/>
                </a:solidFill>
              </a:rPr>
              <a:t>Are we really, </a:t>
            </a:r>
            <a:r>
              <a:rPr lang="en-US" altLang="en-US" sz="4800" b="1" i="1" dirty="0">
                <a:solidFill>
                  <a:srgbClr val="FFFF00"/>
                </a:solidFill>
              </a:rPr>
              <a:t>irrelevant?</a:t>
            </a:r>
          </a:p>
        </p:txBody>
      </p:sp>
    </p:spTree>
    <p:extLst>
      <p:ext uri="{BB962C8B-B14F-4D97-AF65-F5344CB8AC3E}">
        <p14:creationId xmlns:p14="http://schemas.microsoft.com/office/powerpoint/2010/main" val="1086354893"/>
      </p:ext>
    </p:extLst>
  </p:cSld>
  <p:clrMapOvr>
    <a:masterClrMapping/>
  </p:clrMapOvr>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tribulationinstitute.com/endtime_timelin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993896"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64802AEE-B72B-44E4-9A26-C3BEE4E759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78053">
            <a:off x="6973217" y="292302"/>
            <a:ext cx="4973727" cy="3235012"/>
          </a:xfrm>
          <a:prstGeom prst="rect">
            <a:avLst/>
          </a:prstGeom>
        </p:spPr>
      </p:pic>
      <p:pic>
        <p:nvPicPr>
          <p:cNvPr id="5" name="Picture 4">
            <a:extLst>
              <a:ext uri="{FF2B5EF4-FFF2-40B4-BE49-F238E27FC236}">
                <a16:creationId xmlns:a16="http://schemas.microsoft.com/office/drawing/2014/main" id="{C0880B1D-2CBE-42D9-927C-93C412F714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09794">
            <a:off x="6718755" y="3551606"/>
            <a:ext cx="5482654" cy="3083993"/>
          </a:xfrm>
          <a:prstGeom prst="rect">
            <a:avLst/>
          </a:prstGeom>
        </p:spPr>
      </p:pic>
      <p:sp>
        <p:nvSpPr>
          <p:cNvPr id="6" name="TextBox 5">
            <a:extLst>
              <a:ext uri="{FF2B5EF4-FFF2-40B4-BE49-F238E27FC236}">
                <a16:creationId xmlns:a16="http://schemas.microsoft.com/office/drawing/2014/main" id="{930E7582-B7A1-4CD7-9BD7-971934426735}"/>
              </a:ext>
            </a:extLst>
          </p:cNvPr>
          <p:cNvSpPr txBox="1"/>
          <p:nvPr/>
        </p:nvSpPr>
        <p:spPr>
          <a:xfrm>
            <a:off x="1639404" y="4114800"/>
            <a:ext cx="3336170" cy="2308324"/>
          </a:xfrm>
          <a:prstGeom prst="rect">
            <a:avLst/>
          </a:prstGeom>
          <a:noFill/>
        </p:spPr>
        <p:txBody>
          <a:bodyPr wrap="none" rtlCol="0">
            <a:spAutoFit/>
          </a:bodyPr>
          <a:lstStyle/>
          <a:p>
            <a:pPr algn="ctr"/>
            <a:r>
              <a:rPr lang="en-US" sz="4800" b="1" dirty="0">
                <a:solidFill>
                  <a:schemeClr val="tx2">
                    <a:lumMod val="50000"/>
                  </a:schemeClr>
                </a:solidFill>
              </a:rPr>
              <a:t>The Call to</a:t>
            </a:r>
          </a:p>
          <a:p>
            <a:pPr algn="ctr"/>
            <a:r>
              <a:rPr lang="en-US" sz="4800" b="1" dirty="0">
                <a:solidFill>
                  <a:schemeClr val="tx2">
                    <a:lumMod val="50000"/>
                  </a:schemeClr>
                </a:solidFill>
              </a:rPr>
              <a:t>End-Time</a:t>
            </a:r>
          </a:p>
          <a:p>
            <a:pPr algn="ctr"/>
            <a:r>
              <a:rPr lang="en-US" sz="4800" b="1" dirty="0">
                <a:solidFill>
                  <a:schemeClr val="tx2">
                    <a:lumMod val="50000"/>
                  </a:schemeClr>
                </a:solidFill>
              </a:rPr>
              <a:t>Witness</a:t>
            </a:r>
          </a:p>
        </p:txBody>
      </p:sp>
    </p:spTree>
    <p:extLst>
      <p:ext uri="{BB962C8B-B14F-4D97-AF65-F5344CB8AC3E}">
        <p14:creationId xmlns:p14="http://schemas.microsoft.com/office/powerpoint/2010/main" val="3536551515"/>
      </p:ext>
    </p:extLst>
  </p:cSld>
  <p:clrMapOvr>
    <a:masterClrMapping/>
  </p:clrMapOvr>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419100" y="236434"/>
            <a:ext cx="11353800" cy="6385132"/>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100" dirty="0">
                <a:solidFill>
                  <a:srgbClr val="FFC000"/>
                </a:solidFill>
              </a:rPr>
              <a:t>Jesus also brought us a special word </a:t>
            </a:r>
          </a:p>
          <a:p>
            <a:pPr algn="ctr" eaLnBrk="1" hangingPunct="1">
              <a:spcBef>
                <a:spcPct val="0"/>
              </a:spcBef>
              <a:buFontTx/>
              <a:buNone/>
            </a:pPr>
            <a:r>
              <a:rPr lang="en-US" altLang="en-US" sz="5100" dirty="0">
                <a:solidFill>
                  <a:srgbClr val="FFC000"/>
                </a:solidFill>
              </a:rPr>
              <a:t>of warning about all this. He said, </a:t>
            </a:r>
          </a:p>
          <a:p>
            <a:pPr algn="ctr" eaLnBrk="1" hangingPunct="1">
              <a:spcBef>
                <a:spcPct val="0"/>
              </a:spcBef>
              <a:buFontTx/>
              <a:buNone/>
            </a:pPr>
            <a:r>
              <a:rPr lang="en-US" altLang="en-US" sz="5100" b="1" i="1" dirty="0">
                <a:solidFill>
                  <a:srgbClr val="FF0000"/>
                </a:solidFill>
              </a:rPr>
              <a:t>“See that you are not deceived.” </a:t>
            </a:r>
            <a:r>
              <a:rPr lang="en-US" altLang="en-US" sz="5100" dirty="0">
                <a:solidFill>
                  <a:srgbClr val="FFC000"/>
                </a:solidFill>
              </a:rPr>
              <a:t>We </a:t>
            </a:r>
          </a:p>
          <a:p>
            <a:pPr algn="ctr" eaLnBrk="1" hangingPunct="1">
              <a:spcBef>
                <a:spcPct val="0"/>
              </a:spcBef>
              <a:buFontTx/>
              <a:buNone/>
            </a:pPr>
            <a:r>
              <a:rPr lang="en-US" altLang="en-US" sz="5100" dirty="0">
                <a:solidFill>
                  <a:srgbClr val="FFC000"/>
                </a:solidFill>
              </a:rPr>
              <a:t>are being told that we are </a:t>
            </a:r>
            <a:r>
              <a:rPr lang="en-US" altLang="en-US" sz="5100" b="1" i="1" dirty="0">
                <a:solidFill>
                  <a:srgbClr val="FFFF00"/>
                </a:solidFill>
              </a:rPr>
              <a:t>not included </a:t>
            </a:r>
          </a:p>
          <a:p>
            <a:pPr algn="ctr" eaLnBrk="1" hangingPunct="1">
              <a:spcBef>
                <a:spcPct val="0"/>
              </a:spcBef>
              <a:buFontTx/>
              <a:buNone/>
            </a:pPr>
            <a:r>
              <a:rPr lang="en-US" altLang="en-US" sz="5100" dirty="0">
                <a:solidFill>
                  <a:srgbClr val="FFC000"/>
                </a:solidFill>
              </a:rPr>
              <a:t>in God’s grand purposes in the latter days. </a:t>
            </a:r>
          </a:p>
          <a:p>
            <a:pPr algn="ctr" eaLnBrk="1" hangingPunct="1">
              <a:spcBef>
                <a:spcPct val="0"/>
              </a:spcBef>
              <a:buFontTx/>
              <a:buNone/>
            </a:pPr>
            <a:r>
              <a:rPr lang="en-US" altLang="en-US" sz="5100" dirty="0">
                <a:solidFill>
                  <a:srgbClr val="FFC000"/>
                </a:solidFill>
              </a:rPr>
              <a:t>Is this true? We had best make doubly sure that we have the right information here, and be absolutely certain about it. </a:t>
            </a:r>
          </a:p>
        </p:txBody>
      </p:sp>
    </p:spTree>
    <p:extLst>
      <p:ext uri="{BB962C8B-B14F-4D97-AF65-F5344CB8AC3E}">
        <p14:creationId xmlns:p14="http://schemas.microsoft.com/office/powerpoint/2010/main" val="3385960691"/>
      </p:ext>
    </p:extLst>
  </p:cSld>
  <p:clrMapOvr>
    <a:masterClrMapping/>
  </p:clrMapOvr>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8D2BF20-6FF1-4EC1-A06B-6A4E90A52E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1066800"/>
            <a:ext cx="6299200" cy="4724400"/>
          </a:xfrm>
          <a:prstGeom prst="rect">
            <a:avLst/>
          </a:prstGeom>
        </p:spPr>
      </p:pic>
      <p:sp>
        <p:nvSpPr>
          <p:cNvPr id="4" name="TextBox 3">
            <a:extLst>
              <a:ext uri="{FF2B5EF4-FFF2-40B4-BE49-F238E27FC236}">
                <a16:creationId xmlns:a16="http://schemas.microsoft.com/office/drawing/2014/main" id="{763576D0-A8D7-48F0-B3DD-2BD1A51739F0}"/>
              </a:ext>
            </a:extLst>
          </p:cNvPr>
          <p:cNvSpPr txBox="1"/>
          <p:nvPr/>
        </p:nvSpPr>
        <p:spPr>
          <a:xfrm>
            <a:off x="7118660" y="838200"/>
            <a:ext cx="4390946" cy="5262979"/>
          </a:xfrm>
          <a:prstGeom prst="rect">
            <a:avLst/>
          </a:prstGeom>
          <a:noFill/>
        </p:spPr>
        <p:txBody>
          <a:bodyPr wrap="none" rtlCol="0">
            <a:spAutoFit/>
          </a:bodyPr>
          <a:lstStyle/>
          <a:p>
            <a:pPr algn="ctr"/>
            <a:r>
              <a:rPr lang="en-US" sz="7200" b="1" dirty="0">
                <a:solidFill>
                  <a:srgbClr val="C00000"/>
                </a:solidFill>
              </a:rPr>
              <a:t>See that </a:t>
            </a:r>
          </a:p>
          <a:p>
            <a:pPr algn="ctr"/>
            <a:r>
              <a:rPr lang="en-US" sz="7200" b="1" dirty="0">
                <a:solidFill>
                  <a:srgbClr val="C00000"/>
                </a:solidFill>
              </a:rPr>
              <a:t>you are </a:t>
            </a:r>
          </a:p>
          <a:p>
            <a:pPr algn="ctr"/>
            <a:r>
              <a:rPr lang="en-US" sz="7200" b="1" dirty="0">
                <a:solidFill>
                  <a:srgbClr val="C00000"/>
                </a:solidFill>
              </a:rPr>
              <a:t>not </a:t>
            </a:r>
          </a:p>
          <a:p>
            <a:pPr algn="ctr"/>
            <a:r>
              <a:rPr lang="en-US" sz="7200" b="1" dirty="0">
                <a:solidFill>
                  <a:srgbClr val="C00000"/>
                </a:solidFill>
              </a:rPr>
              <a:t>deceived.</a:t>
            </a:r>
          </a:p>
          <a:p>
            <a:pPr algn="ctr"/>
            <a:r>
              <a:rPr lang="en-US" sz="4800" b="1" dirty="0">
                <a:solidFill>
                  <a:schemeClr val="bg1"/>
                </a:solidFill>
              </a:rPr>
              <a:t>- Luke 21:8</a:t>
            </a:r>
          </a:p>
        </p:txBody>
      </p:sp>
    </p:spTree>
    <p:extLst>
      <p:ext uri="{BB962C8B-B14F-4D97-AF65-F5344CB8AC3E}">
        <p14:creationId xmlns:p14="http://schemas.microsoft.com/office/powerpoint/2010/main" val="3988680069"/>
      </p:ext>
    </p:extLst>
  </p:cSld>
  <p:clrMapOvr>
    <a:masterClrMapping/>
  </p:clrMapOvr>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685800" y="251823"/>
            <a:ext cx="11087100" cy="6354354"/>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5800" dirty="0">
                <a:solidFill>
                  <a:srgbClr val="FFC000"/>
                </a:solidFill>
              </a:rPr>
              <a:t>The nations of Europe are clearly exhausted. They suffer from crippling </a:t>
            </a:r>
            <a:r>
              <a:rPr lang="en-US" altLang="en-US" sz="5800" i="1" dirty="0">
                <a:solidFill>
                  <a:srgbClr val="FFFF00"/>
                </a:solidFill>
              </a:rPr>
              <a:t>sovereign debt </a:t>
            </a:r>
            <a:r>
              <a:rPr lang="en-US" altLang="en-US" sz="5800" dirty="0">
                <a:solidFill>
                  <a:srgbClr val="FFC000"/>
                </a:solidFill>
              </a:rPr>
              <a:t>and are now in </a:t>
            </a:r>
            <a:r>
              <a:rPr lang="en-US" altLang="en-US" sz="5800" i="1" dirty="0">
                <a:solidFill>
                  <a:srgbClr val="FFFF00"/>
                </a:solidFill>
              </a:rPr>
              <a:t>serious decline</a:t>
            </a:r>
            <a:r>
              <a:rPr lang="en-US" altLang="en-US" sz="5800" dirty="0">
                <a:solidFill>
                  <a:srgbClr val="FFC000"/>
                </a:solidFill>
              </a:rPr>
              <a:t>. </a:t>
            </a:r>
            <a:r>
              <a:rPr lang="en-US" altLang="en-US" sz="5800" dirty="0">
                <a:solidFill>
                  <a:schemeClr val="tx1">
                    <a:lumMod val="50000"/>
                    <a:lumOff val="50000"/>
                  </a:schemeClr>
                </a:solidFill>
              </a:rPr>
              <a:t>The lamps are sputtering and burning low all over Western Christendom. </a:t>
            </a:r>
          </a:p>
          <a:p>
            <a:pPr algn="ctr" eaLnBrk="1" hangingPunct="1">
              <a:spcBef>
                <a:spcPct val="0"/>
              </a:spcBef>
              <a:buNone/>
            </a:pPr>
            <a:r>
              <a:rPr lang="en-US" altLang="en-US" sz="5800" dirty="0">
                <a:solidFill>
                  <a:srgbClr val="FFC000"/>
                </a:solidFill>
              </a:rPr>
              <a:t>Something has to happen soon. </a:t>
            </a:r>
          </a:p>
        </p:txBody>
      </p:sp>
    </p:spTree>
    <p:extLst>
      <p:ext uri="{BB962C8B-B14F-4D97-AF65-F5344CB8AC3E}">
        <p14:creationId xmlns:p14="http://schemas.microsoft.com/office/powerpoint/2010/main" val="2902720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5DCBDBF-FC87-4B42-A774-93349D870A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0"/>
            <a:ext cx="10515600" cy="6858000"/>
          </a:xfrm>
          <a:prstGeom prst="rect">
            <a:avLst/>
          </a:prstGeom>
        </p:spPr>
      </p:pic>
    </p:spTree>
    <p:extLst>
      <p:ext uri="{BB962C8B-B14F-4D97-AF65-F5344CB8AC3E}">
        <p14:creationId xmlns:p14="http://schemas.microsoft.com/office/powerpoint/2010/main" val="3791827490"/>
      </p:ext>
    </p:extLst>
  </p:cSld>
  <p:clrMapOvr>
    <a:masterClrMapping/>
  </p:clrMapOvr>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B2ABED5-A13E-4C72-A6C5-61100A6F6E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43400" y="542925"/>
            <a:ext cx="7696200" cy="5772150"/>
          </a:xfrm>
          <a:prstGeom prst="rect">
            <a:avLst/>
          </a:prstGeom>
        </p:spPr>
      </p:pic>
      <p:pic>
        <p:nvPicPr>
          <p:cNvPr id="5" name="Picture 4">
            <a:extLst>
              <a:ext uri="{FF2B5EF4-FFF2-40B4-BE49-F238E27FC236}">
                <a16:creationId xmlns:a16="http://schemas.microsoft.com/office/drawing/2014/main" id="{ED947B19-165C-4541-B44B-CEB6AEA8ED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687134"/>
            <a:ext cx="3975956" cy="5485066"/>
          </a:xfrm>
          <a:prstGeom prst="rect">
            <a:avLst/>
          </a:prstGeom>
        </p:spPr>
      </p:pic>
    </p:spTree>
    <p:extLst>
      <p:ext uri="{BB962C8B-B14F-4D97-AF65-F5344CB8AC3E}">
        <p14:creationId xmlns:p14="http://schemas.microsoft.com/office/powerpoint/2010/main" val="2196218726"/>
      </p:ext>
    </p:extLst>
  </p:cSld>
  <p:clrMapOvr>
    <a:masterClrMapping/>
  </p:clrMapOvr>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42900" y="467266"/>
            <a:ext cx="1150620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400" dirty="0">
                <a:solidFill>
                  <a:srgbClr val="FFC000"/>
                </a:solidFill>
              </a:rPr>
              <a:t>History has seen all of the great present day Western nations rise and fall, save one. The </a:t>
            </a:r>
            <a:r>
              <a:rPr lang="en-US" altLang="en-US" sz="5400" b="1" i="1" dirty="0">
                <a:solidFill>
                  <a:srgbClr val="FFFF00"/>
                </a:solidFill>
              </a:rPr>
              <a:t>Pax Americana </a:t>
            </a:r>
            <a:r>
              <a:rPr lang="en-US" altLang="en-US" sz="5400" dirty="0">
                <a:solidFill>
                  <a:srgbClr val="FFC000"/>
                </a:solidFill>
              </a:rPr>
              <a:t>will be the last superpower to come to its climax in the West. The </a:t>
            </a:r>
            <a:r>
              <a:rPr lang="en-US" altLang="en-US" sz="5400" b="1" dirty="0">
                <a:solidFill>
                  <a:srgbClr val="FFFF00"/>
                </a:solidFill>
              </a:rPr>
              <a:t>New World Order</a:t>
            </a:r>
            <a:r>
              <a:rPr lang="en-US" altLang="en-US" sz="5400" dirty="0">
                <a:solidFill>
                  <a:srgbClr val="FFC000"/>
                </a:solidFill>
              </a:rPr>
              <a:t> will open up in some future Fall season with the </a:t>
            </a:r>
            <a:r>
              <a:rPr lang="en-US" altLang="en-US" sz="5400" b="1" i="1" dirty="0">
                <a:solidFill>
                  <a:srgbClr val="FFFF00"/>
                </a:solidFill>
              </a:rPr>
              <a:t>seven year covenant </a:t>
            </a:r>
            <a:r>
              <a:rPr lang="en-US" altLang="en-US" sz="5400" dirty="0">
                <a:solidFill>
                  <a:srgbClr val="FFC000"/>
                </a:solidFill>
              </a:rPr>
              <a:t>of </a:t>
            </a:r>
            <a:r>
              <a:rPr lang="en-US" altLang="en-US" sz="5400" dirty="0">
                <a:solidFill>
                  <a:schemeClr val="bg1"/>
                </a:solidFill>
              </a:rPr>
              <a:t>Daniel 9:27</a:t>
            </a:r>
            <a:r>
              <a:rPr lang="en-US" altLang="en-US" sz="5400" dirty="0">
                <a:solidFill>
                  <a:srgbClr val="FFC000"/>
                </a:solidFill>
              </a:rPr>
              <a:t>. </a:t>
            </a:r>
          </a:p>
        </p:txBody>
      </p:sp>
    </p:spTree>
    <p:extLst>
      <p:ext uri="{BB962C8B-B14F-4D97-AF65-F5344CB8AC3E}">
        <p14:creationId xmlns:p14="http://schemas.microsoft.com/office/powerpoint/2010/main" val="1012462809"/>
      </p:ext>
    </p:extLst>
  </p:cSld>
  <p:clrMapOvr>
    <a:masterClrMapping/>
  </p:clrMapOvr>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226" name="Picture 2" descr="D:\00 IMAGES for PowerPoint\do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1999"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3254983"/>
      </p:ext>
    </p:extLst>
  </p:cSld>
  <p:clrMapOvr>
    <a:masterClrMapping/>
  </p:clrMapOvr>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1266825" y="467266"/>
            <a:ext cx="965835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400" dirty="0">
                <a:solidFill>
                  <a:srgbClr val="FFC000"/>
                </a:solidFill>
              </a:rPr>
              <a:t>Yes, even if our religious leaders deny it the hymn-writers were correct. American history very definitely abuts into the latter days. It would seem highly likely that American Christians are going to be vitally involved.</a:t>
            </a:r>
          </a:p>
        </p:txBody>
      </p:sp>
    </p:spTree>
    <p:extLst>
      <p:ext uri="{BB962C8B-B14F-4D97-AF65-F5344CB8AC3E}">
        <p14:creationId xmlns:p14="http://schemas.microsoft.com/office/powerpoint/2010/main" val="2792060709"/>
      </p:ext>
    </p:extLst>
  </p:cSld>
  <p:clrMapOvr>
    <a:masterClrMapping/>
  </p:clrMapOvr>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2274" name="Picture 2" descr="http://gdb.voanews.com/70625D16-CC4F-47FF-9954-15FBD534A867_cx0_cy5_cw0_mw1024_s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76200"/>
            <a:ext cx="731520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7944338"/>
      </p:ext>
    </p:extLst>
  </p:cSld>
  <p:clrMapOvr>
    <a:masterClrMapping/>
  </p:clrMapOvr>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1"/>
          <p:cNvSpPr>
            <a:spLocks noChangeArrowheads="1"/>
          </p:cNvSpPr>
          <p:nvPr/>
        </p:nvSpPr>
        <p:spPr bwMode="auto">
          <a:xfrm>
            <a:off x="285750" y="374933"/>
            <a:ext cx="11620500" cy="6108133"/>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 typeface="Arial" charset="0"/>
              <a:buNone/>
            </a:pPr>
            <a:r>
              <a:rPr lang="en-US" altLang="en-US" sz="3900" dirty="0">
                <a:solidFill>
                  <a:srgbClr val="FFC000"/>
                </a:solidFill>
              </a:rPr>
              <a:t>So our God knows all about us and modern world history. 2550+ years ago He even knew the character and the animal logos of the leading nations of the world, the ones we are seeing right now. He gave the vision to the prophet Daniel. He instructed Gabriel to give Daniel a </a:t>
            </a:r>
            <a:r>
              <a:rPr lang="en-US" altLang="en-US" sz="3900" dirty="0">
                <a:solidFill>
                  <a:srgbClr val="FFFF00"/>
                </a:solidFill>
              </a:rPr>
              <a:t>prophetic key to identify those modern superpowers </a:t>
            </a:r>
            <a:r>
              <a:rPr lang="en-US" altLang="en-US" sz="3900" dirty="0">
                <a:solidFill>
                  <a:srgbClr val="FFC000"/>
                </a:solidFill>
              </a:rPr>
              <a:t>we see today. The key unlocking the </a:t>
            </a:r>
            <a:r>
              <a:rPr lang="en-US" altLang="en-US" sz="3900" dirty="0">
                <a:solidFill>
                  <a:schemeClr val="bg1"/>
                </a:solidFill>
              </a:rPr>
              <a:t>Daniel 7</a:t>
            </a:r>
            <a:r>
              <a:rPr lang="en-US" altLang="en-US" sz="3900" dirty="0">
                <a:solidFill>
                  <a:srgbClr val="FFC000"/>
                </a:solidFill>
              </a:rPr>
              <a:t> prophecy came with a </a:t>
            </a:r>
            <a:r>
              <a:rPr lang="en-US" altLang="en-US" sz="3900" i="1" dirty="0">
                <a:solidFill>
                  <a:srgbClr val="FFFF00"/>
                </a:solidFill>
              </a:rPr>
              <a:t>time delay</a:t>
            </a:r>
            <a:r>
              <a:rPr lang="en-US" altLang="en-US" sz="3900" dirty="0">
                <a:solidFill>
                  <a:srgbClr val="FFC000"/>
                </a:solidFill>
              </a:rPr>
              <a:t> and Identification of these animal caricatures was the key. </a:t>
            </a:r>
            <a:r>
              <a:rPr lang="en-US" altLang="en-US" sz="3900" dirty="0">
                <a:solidFill>
                  <a:srgbClr val="FFFF00"/>
                </a:solidFill>
              </a:rPr>
              <a:t>The vision was set to </a:t>
            </a:r>
          </a:p>
          <a:p>
            <a:pPr algn="ctr" eaLnBrk="1" hangingPunct="1">
              <a:spcBef>
                <a:spcPct val="0"/>
              </a:spcBef>
              <a:buFont typeface="Arial" charset="0"/>
              <a:buNone/>
            </a:pPr>
            <a:r>
              <a:rPr lang="en-US" altLang="en-US" sz="3900" dirty="0">
                <a:solidFill>
                  <a:srgbClr val="FFFF00"/>
                </a:solidFill>
              </a:rPr>
              <a:t>be unsealed in the latter days. </a:t>
            </a:r>
            <a:r>
              <a:rPr lang="en-US" altLang="en-US" sz="3900" dirty="0">
                <a:solidFill>
                  <a:srgbClr val="FFC000"/>
                </a:solidFill>
              </a:rPr>
              <a:t>That time is </a:t>
            </a:r>
            <a:r>
              <a:rPr lang="en-US" altLang="en-US" sz="3900" b="1" i="1" dirty="0">
                <a:solidFill>
                  <a:srgbClr val="FFFF00"/>
                </a:solidFill>
              </a:rPr>
              <a:t>NOW</a:t>
            </a:r>
            <a:r>
              <a:rPr lang="en-US" altLang="en-US" sz="3900" b="1" i="1" dirty="0">
                <a:solidFill>
                  <a:srgbClr val="FFC000"/>
                </a:solidFill>
              </a:rPr>
              <a:t>! </a:t>
            </a:r>
          </a:p>
        </p:txBody>
      </p:sp>
    </p:spTree>
    <p:extLst>
      <p:ext uri="{BB962C8B-B14F-4D97-AF65-F5344CB8AC3E}">
        <p14:creationId xmlns:p14="http://schemas.microsoft.com/office/powerpoint/2010/main" val="3581526230"/>
      </p:ext>
    </p:extLst>
  </p:cSld>
  <p:clrMapOvr>
    <a:masterClrMapping/>
  </p:clrMapOvr>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9618" name="Picture 2" descr="http://www.endtime.com/wp-content/uploads/four-beast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9665" y="152401"/>
            <a:ext cx="9939337" cy="6521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9619" name="TextBox 1"/>
          <p:cNvSpPr txBox="1">
            <a:spLocks noChangeArrowheads="1"/>
          </p:cNvSpPr>
          <p:nvPr/>
        </p:nvSpPr>
        <p:spPr bwMode="auto">
          <a:xfrm>
            <a:off x="7721409" y="4648202"/>
            <a:ext cx="1484694" cy="954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pPr algn="ctr"/>
            <a:r>
              <a:rPr lang="en-US" altLang="en-US" sz="3200" b="1" i="1">
                <a:solidFill>
                  <a:srgbClr val="FFFF00"/>
                </a:solidFill>
              </a:rPr>
              <a:t>USA</a:t>
            </a:r>
          </a:p>
          <a:p>
            <a:pPr algn="ctr"/>
            <a:r>
              <a:rPr lang="en-US" altLang="en-US" sz="2400">
                <a:solidFill>
                  <a:srgbClr val="FFFF00"/>
                </a:solidFill>
              </a:rPr>
              <a:t>Left Wing</a:t>
            </a:r>
          </a:p>
        </p:txBody>
      </p:sp>
      <p:sp>
        <p:nvSpPr>
          <p:cNvPr id="239620" name="TextBox 3"/>
          <p:cNvSpPr txBox="1">
            <a:spLocks noChangeArrowheads="1"/>
          </p:cNvSpPr>
          <p:nvPr/>
        </p:nvSpPr>
        <p:spPr bwMode="auto">
          <a:xfrm>
            <a:off x="2002237" y="4648202"/>
            <a:ext cx="1691481" cy="954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pPr algn="ctr"/>
            <a:r>
              <a:rPr lang="en-US" altLang="en-US" sz="3200" b="1" i="1">
                <a:solidFill>
                  <a:srgbClr val="FFFF00"/>
                </a:solidFill>
              </a:rPr>
              <a:t>USA</a:t>
            </a:r>
          </a:p>
          <a:p>
            <a:pPr algn="ctr"/>
            <a:r>
              <a:rPr lang="en-US" altLang="en-US" sz="2400">
                <a:solidFill>
                  <a:srgbClr val="FFFF00"/>
                </a:solidFill>
              </a:rPr>
              <a:t>Right Wing</a:t>
            </a:r>
          </a:p>
        </p:txBody>
      </p:sp>
      <p:sp>
        <p:nvSpPr>
          <p:cNvPr id="239621" name="TextBox 4"/>
          <p:cNvSpPr txBox="1">
            <a:spLocks noChangeArrowheads="1"/>
          </p:cNvSpPr>
          <p:nvPr/>
        </p:nvSpPr>
        <p:spPr bwMode="auto">
          <a:xfrm>
            <a:off x="4876800" y="5334001"/>
            <a:ext cx="1483090" cy="1077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r>
              <a:rPr lang="en-US" altLang="en-US" sz="3200" b="1">
                <a:solidFill>
                  <a:srgbClr val="FFFF00"/>
                </a:solidFill>
              </a:rPr>
              <a:t>Great</a:t>
            </a:r>
          </a:p>
          <a:p>
            <a:r>
              <a:rPr lang="en-US" altLang="en-US" sz="3200" b="1">
                <a:solidFill>
                  <a:srgbClr val="FFFF00"/>
                </a:solidFill>
              </a:rPr>
              <a:t>Britain</a:t>
            </a:r>
          </a:p>
        </p:txBody>
      </p:sp>
      <p:sp>
        <p:nvSpPr>
          <p:cNvPr id="239622" name="TextBox 5"/>
          <p:cNvSpPr txBox="1">
            <a:spLocks noChangeArrowheads="1"/>
          </p:cNvSpPr>
          <p:nvPr/>
        </p:nvSpPr>
        <p:spPr bwMode="auto">
          <a:xfrm>
            <a:off x="9144001" y="3657601"/>
            <a:ext cx="1527974" cy="584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r>
              <a:rPr lang="en-US" altLang="en-US" sz="3200" b="1" i="1">
                <a:solidFill>
                  <a:srgbClr val="FFFF00"/>
                </a:solidFill>
              </a:rPr>
              <a:t>Russia</a:t>
            </a:r>
          </a:p>
        </p:txBody>
      </p:sp>
      <p:sp>
        <p:nvSpPr>
          <p:cNvPr id="239623" name="TextBox 6"/>
          <p:cNvSpPr txBox="1">
            <a:spLocks noChangeArrowheads="1"/>
          </p:cNvSpPr>
          <p:nvPr/>
        </p:nvSpPr>
        <p:spPr bwMode="auto">
          <a:xfrm>
            <a:off x="2667001" y="3121026"/>
            <a:ext cx="1962389" cy="584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r>
              <a:rPr lang="en-US" altLang="en-US" sz="3200" b="1" i="1">
                <a:solidFill>
                  <a:srgbClr val="FFFF00"/>
                </a:solidFill>
              </a:rPr>
              <a:t>Germany</a:t>
            </a:r>
          </a:p>
        </p:txBody>
      </p:sp>
      <p:sp>
        <p:nvSpPr>
          <p:cNvPr id="239624" name="TextBox 8"/>
          <p:cNvSpPr txBox="1">
            <a:spLocks noChangeArrowheads="1"/>
          </p:cNvSpPr>
          <p:nvPr/>
        </p:nvSpPr>
        <p:spPr bwMode="auto">
          <a:xfrm>
            <a:off x="7254876" y="457201"/>
            <a:ext cx="2417641" cy="584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r>
              <a:rPr lang="en-US" altLang="en-US" sz="3200" b="1" i="1">
                <a:solidFill>
                  <a:srgbClr val="FFFF00"/>
                </a:solidFill>
              </a:rPr>
              <a:t>NWO Beast</a:t>
            </a:r>
          </a:p>
        </p:txBody>
      </p:sp>
      <p:sp>
        <p:nvSpPr>
          <p:cNvPr id="239625" name="TextBox 6"/>
          <p:cNvSpPr txBox="1">
            <a:spLocks noChangeArrowheads="1"/>
          </p:cNvSpPr>
          <p:nvPr/>
        </p:nvSpPr>
        <p:spPr bwMode="auto">
          <a:xfrm>
            <a:off x="2530477" y="1676401"/>
            <a:ext cx="1778043" cy="584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r>
              <a:rPr lang="en-US" altLang="en-US" sz="3200" b="1" i="1">
                <a:solidFill>
                  <a:srgbClr val="FFFF00"/>
                </a:solidFill>
              </a:rPr>
              <a:t>France?</a:t>
            </a:r>
          </a:p>
        </p:txBody>
      </p:sp>
      <p:sp>
        <p:nvSpPr>
          <p:cNvPr id="2" name="Oval 1"/>
          <p:cNvSpPr/>
          <p:nvPr/>
        </p:nvSpPr>
        <p:spPr>
          <a:xfrm>
            <a:off x="1109665" y="152401"/>
            <a:ext cx="9939337" cy="65214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en-US"/>
          </a:p>
        </p:txBody>
      </p:sp>
    </p:spTree>
    <p:extLst>
      <p:ext uri="{BB962C8B-B14F-4D97-AF65-F5344CB8AC3E}">
        <p14:creationId xmlns:p14="http://schemas.microsoft.com/office/powerpoint/2010/main" val="1732480032"/>
      </p:ext>
    </p:extLst>
  </p:cSld>
  <p:clrMapOvr>
    <a:masterClrMapping/>
  </p:clrMapOvr>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152400" y="398017"/>
            <a:ext cx="11887199" cy="6061966"/>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4200" dirty="0">
                <a:solidFill>
                  <a:srgbClr val="FFC000"/>
                </a:solidFill>
              </a:rPr>
              <a:t>So here in </a:t>
            </a:r>
            <a:r>
              <a:rPr lang="en-US" altLang="en-US" sz="4200" dirty="0">
                <a:solidFill>
                  <a:schemeClr val="bg1"/>
                </a:solidFill>
              </a:rPr>
              <a:t>Daniel chapter 7 </a:t>
            </a:r>
            <a:r>
              <a:rPr lang="en-US" altLang="en-US" sz="4200" dirty="0">
                <a:solidFill>
                  <a:srgbClr val="FFC000"/>
                </a:solidFill>
              </a:rPr>
              <a:t>we see the unfolding of an awesome </a:t>
            </a:r>
            <a:r>
              <a:rPr lang="en-US" altLang="en-US" sz="4200" i="1" dirty="0">
                <a:solidFill>
                  <a:srgbClr val="FFFF00"/>
                </a:solidFill>
              </a:rPr>
              <a:t>latter day drama</a:t>
            </a:r>
            <a:r>
              <a:rPr lang="en-US" altLang="en-US" sz="4200" dirty="0">
                <a:solidFill>
                  <a:srgbClr val="FFC000"/>
                </a:solidFill>
              </a:rPr>
              <a:t>. A future time will see it unfold before our eyes. </a:t>
            </a:r>
            <a:r>
              <a:rPr lang="en-US" altLang="en-US" sz="4200" dirty="0">
                <a:solidFill>
                  <a:srgbClr val="FFFF00"/>
                </a:solidFill>
              </a:rPr>
              <a:t>Five great superpowers </a:t>
            </a:r>
            <a:r>
              <a:rPr lang="en-US" altLang="en-US" sz="4200" dirty="0">
                <a:solidFill>
                  <a:srgbClr val="FFC000"/>
                </a:solidFill>
              </a:rPr>
              <a:t>will be </a:t>
            </a:r>
            <a:r>
              <a:rPr lang="en-US" altLang="en-US" sz="4200" dirty="0">
                <a:solidFill>
                  <a:srgbClr val="FFFF00"/>
                </a:solidFill>
              </a:rPr>
              <a:t>standing</a:t>
            </a:r>
            <a:r>
              <a:rPr lang="en-US" altLang="en-US" sz="4200" dirty="0">
                <a:solidFill>
                  <a:srgbClr val="FFC000"/>
                </a:solidFill>
              </a:rPr>
              <a:t> </a:t>
            </a:r>
            <a:r>
              <a:rPr lang="en-US" altLang="en-US" sz="4200" b="1" i="1" dirty="0">
                <a:solidFill>
                  <a:srgbClr val="FFFF00"/>
                </a:solidFill>
              </a:rPr>
              <a:t>in the presence of</a:t>
            </a:r>
            <a:r>
              <a:rPr lang="en-US" altLang="en-US" sz="4200" dirty="0">
                <a:solidFill>
                  <a:srgbClr val="FFC000"/>
                </a:solidFill>
              </a:rPr>
              <a:t> the fourth </a:t>
            </a:r>
            <a:r>
              <a:rPr lang="en-US" altLang="en-US" sz="4200" dirty="0">
                <a:solidFill>
                  <a:srgbClr val="FFFF00"/>
                </a:solidFill>
              </a:rPr>
              <a:t>NWO beast system </a:t>
            </a:r>
            <a:r>
              <a:rPr lang="en-US" altLang="en-US" sz="4200" dirty="0">
                <a:solidFill>
                  <a:srgbClr val="FFC000"/>
                </a:solidFill>
              </a:rPr>
              <a:t>as we approach the close of the age. And what happens to each in this face-off? Are </a:t>
            </a:r>
            <a:r>
              <a:rPr lang="en-US" altLang="en-US" sz="4200" b="1" i="1" u="sng" dirty="0">
                <a:solidFill>
                  <a:srgbClr val="FFFF00"/>
                </a:solidFill>
              </a:rPr>
              <a:t>all</a:t>
            </a:r>
            <a:r>
              <a:rPr lang="en-US" altLang="en-US" sz="4200" dirty="0">
                <a:solidFill>
                  <a:srgbClr val="FFC000"/>
                </a:solidFill>
              </a:rPr>
              <a:t> these prominent nations destined to be incorporated into the </a:t>
            </a:r>
            <a:r>
              <a:rPr lang="en-US" altLang="en-US" sz="4200" b="1" i="1" dirty="0">
                <a:solidFill>
                  <a:srgbClr val="FFFF00"/>
                </a:solidFill>
              </a:rPr>
              <a:t>New World Order </a:t>
            </a:r>
            <a:r>
              <a:rPr lang="en-US" altLang="en-US" sz="4200" dirty="0">
                <a:solidFill>
                  <a:srgbClr val="FFC000"/>
                </a:solidFill>
              </a:rPr>
              <a:t>and remain there, sharing sovereignty, or in a covenant with the </a:t>
            </a:r>
            <a:r>
              <a:rPr lang="en-US" altLang="en-US" sz="4200" b="1" i="1" dirty="0">
                <a:solidFill>
                  <a:srgbClr val="FFFF00"/>
                </a:solidFill>
              </a:rPr>
              <a:t>fourth beast</a:t>
            </a:r>
            <a:r>
              <a:rPr lang="en-US" altLang="en-US" sz="4200" dirty="0">
                <a:solidFill>
                  <a:srgbClr val="FFC000"/>
                </a:solidFill>
              </a:rPr>
              <a:t>? </a:t>
            </a:r>
          </a:p>
        </p:txBody>
      </p:sp>
    </p:spTree>
    <p:extLst>
      <p:ext uri="{BB962C8B-B14F-4D97-AF65-F5344CB8AC3E}">
        <p14:creationId xmlns:p14="http://schemas.microsoft.com/office/powerpoint/2010/main" val="2603663866"/>
      </p:ext>
    </p:extLst>
  </p:cSld>
  <p:clrMapOvr>
    <a:masterClrMapping/>
  </p:clrMapOvr>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408425" y="2307275"/>
            <a:ext cx="2769054"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C000"/>
                </a:solidFill>
              </a:rPr>
              <a:t>The Lion</a:t>
            </a:r>
          </a:p>
        </p:txBody>
      </p:sp>
      <p:sp>
        <p:nvSpPr>
          <p:cNvPr id="4" name="Rectangle 3"/>
          <p:cNvSpPr/>
          <p:nvPr/>
        </p:nvSpPr>
        <p:spPr>
          <a:xfrm>
            <a:off x="3208416" y="3835882"/>
            <a:ext cx="29718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C000"/>
                </a:solidFill>
              </a:rPr>
              <a:t>The Bear</a:t>
            </a:r>
          </a:p>
        </p:txBody>
      </p:sp>
      <p:sp>
        <p:nvSpPr>
          <p:cNvPr id="5" name="Rectangle 4"/>
          <p:cNvSpPr/>
          <p:nvPr/>
        </p:nvSpPr>
        <p:spPr>
          <a:xfrm>
            <a:off x="3281879" y="4619095"/>
            <a:ext cx="28956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C000"/>
                </a:solidFill>
              </a:rPr>
              <a:t>The Leopard</a:t>
            </a:r>
          </a:p>
        </p:txBody>
      </p:sp>
      <p:sp>
        <p:nvSpPr>
          <p:cNvPr id="6" name="Rectangle 5"/>
          <p:cNvSpPr/>
          <p:nvPr/>
        </p:nvSpPr>
        <p:spPr>
          <a:xfrm>
            <a:off x="3211729" y="3065377"/>
            <a:ext cx="29718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C000"/>
                </a:solidFill>
              </a:rPr>
              <a:t>Eagle’s wings</a:t>
            </a:r>
          </a:p>
        </p:txBody>
      </p:sp>
      <p:sp>
        <p:nvSpPr>
          <p:cNvPr id="7" name="Rectangle 6"/>
          <p:cNvSpPr/>
          <p:nvPr/>
        </p:nvSpPr>
        <p:spPr>
          <a:xfrm>
            <a:off x="8352716" y="3349692"/>
            <a:ext cx="2769054" cy="13343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C000"/>
                </a:solidFill>
              </a:rPr>
              <a:t>The Fourth</a:t>
            </a:r>
          </a:p>
          <a:p>
            <a:pPr algn="ctr"/>
            <a:r>
              <a:rPr lang="en-US" sz="4000" b="1" dirty="0">
                <a:solidFill>
                  <a:srgbClr val="FFC000"/>
                </a:solidFill>
              </a:rPr>
              <a:t>NWO Beast</a:t>
            </a:r>
          </a:p>
        </p:txBody>
      </p:sp>
      <p:sp>
        <p:nvSpPr>
          <p:cNvPr id="8" name="TextBox 7"/>
          <p:cNvSpPr txBox="1"/>
          <p:nvPr/>
        </p:nvSpPr>
        <p:spPr>
          <a:xfrm>
            <a:off x="6630419" y="2616480"/>
            <a:ext cx="1468672" cy="2800767"/>
          </a:xfrm>
          <a:prstGeom prst="rect">
            <a:avLst/>
          </a:prstGeom>
          <a:noFill/>
        </p:spPr>
        <p:txBody>
          <a:bodyPr wrap="none" rtlCol="0">
            <a:spAutoFit/>
          </a:bodyPr>
          <a:lstStyle/>
          <a:p>
            <a:pPr algn="ctr"/>
            <a:r>
              <a:rPr lang="en-US" sz="4400" dirty="0">
                <a:solidFill>
                  <a:schemeClr val="bg1"/>
                </a:solidFill>
              </a:rPr>
              <a:t>are</a:t>
            </a:r>
          </a:p>
          <a:p>
            <a:pPr algn="ctr"/>
            <a:r>
              <a:rPr lang="en-US" sz="4400" b="1" i="1" dirty="0">
                <a:solidFill>
                  <a:schemeClr val="bg1"/>
                </a:solidFill>
              </a:rPr>
              <a:t>“in</a:t>
            </a:r>
          </a:p>
          <a:p>
            <a:pPr algn="ctr"/>
            <a:r>
              <a:rPr lang="en-US" sz="4400" b="1" i="1" dirty="0">
                <a:solidFill>
                  <a:schemeClr val="bg1"/>
                </a:solidFill>
              </a:rPr>
              <a:t>front</a:t>
            </a:r>
          </a:p>
          <a:p>
            <a:pPr algn="ctr"/>
            <a:r>
              <a:rPr lang="en-US" sz="4400" b="1" i="1" dirty="0">
                <a:solidFill>
                  <a:schemeClr val="bg1"/>
                </a:solidFill>
              </a:rPr>
              <a:t>of“</a:t>
            </a:r>
          </a:p>
        </p:txBody>
      </p:sp>
      <p:sp>
        <p:nvSpPr>
          <p:cNvPr id="9" name="TextBox 8"/>
          <p:cNvSpPr txBox="1"/>
          <p:nvPr/>
        </p:nvSpPr>
        <p:spPr>
          <a:xfrm>
            <a:off x="228600" y="179457"/>
            <a:ext cx="11734800" cy="1384995"/>
          </a:xfrm>
          <a:prstGeom prst="rect">
            <a:avLst/>
          </a:prstGeom>
          <a:solidFill>
            <a:schemeClr val="tx2">
              <a:lumMod val="50000"/>
            </a:schemeClr>
          </a:solidFill>
        </p:spPr>
        <p:txBody>
          <a:bodyPr wrap="square" rtlCol="0">
            <a:spAutoFit/>
          </a:bodyPr>
          <a:lstStyle/>
          <a:p>
            <a:pPr algn="ctr"/>
            <a:r>
              <a:rPr lang="en-US" sz="4200" dirty="0">
                <a:solidFill>
                  <a:srgbClr val="FFC000"/>
                </a:solidFill>
              </a:rPr>
              <a:t>The </a:t>
            </a:r>
            <a:r>
              <a:rPr lang="en-US" sz="4200" i="1" dirty="0">
                <a:solidFill>
                  <a:srgbClr val="FFC000"/>
                </a:solidFill>
              </a:rPr>
              <a:t>first three beasts</a:t>
            </a:r>
            <a:r>
              <a:rPr lang="en-US" sz="4200" dirty="0">
                <a:solidFill>
                  <a:srgbClr val="FFC000"/>
                </a:solidFill>
              </a:rPr>
              <a:t>, symbolizing </a:t>
            </a:r>
            <a:r>
              <a:rPr lang="en-US" sz="4200" b="1" i="1" dirty="0">
                <a:solidFill>
                  <a:srgbClr val="FFFF00"/>
                </a:solidFill>
              </a:rPr>
              <a:t>five nations </a:t>
            </a:r>
            <a:r>
              <a:rPr lang="en-US" sz="4200" dirty="0">
                <a:solidFill>
                  <a:srgbClr val="FFC000"/>
                </a:solidFill>
              </a:rPr>
              <a:t>are standing there </a:t>
            </a:r>
            <a:r>
              <a:rPr lang="en-US" sz="4200" b="1" i="1" dirty="0">
                <a:solidFill>
                  <a:srgbClr val="FFFF00"/>
                </a:solidFill>
              </a:rPr>
              <a:t>“in front of” </a:t>
            </a:r>
            <a:r>
              <a:rPr lang="en-US" sz="4200" dirty="0">
                <a:solidFill>
                  <a:srgbClr val="FFC000"/>
                </a:solidFill>
              </a:rPr>
              <a:t>the fourth beast.</a:t>
            </a:r>
          </a:p>
        </p:txBody>
      </p:sp>
      <p:sp>
        <p:nvSpPr>
          <p:cNvPr id="10" name="Rectangle: Rounded Corners 9">
            <a:extLst>
              <a:ext uri="{FF2B5EF4-FFF2-40B4-BE49-F238E27FC236}">
                <a16:creationId xmlns:a16="http://schemas.microsoft.com/office/drawing/2014/main" id="{58DB623E-FD95-4100-8699-6FC93119C123}"/>
              </a:ext>
            </a:extLst>
          </p:cNvPr>
          <p:cNvSpPr/>
          <p:nvPr/>
        </p:nvSpPr>
        <p:spPr>
          <a:xfrm>
            <a:off x="2362200" y="1816459"/>
            <a:ext cx="9299916" cy="4740759"/>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9A50031-D638-4537-8330-3A431DC48EFA}"/>
              </a:ext>
            </a:extLst>
          </p:cNvPr>
          <p:cNvSpPr/>
          <p:nvPr/>
        </p:nvSpPr>
        <p:spPr>
          <a:xfrm>
            <a:off x="2969031" y="5389600"/>
            <a:ext cx="3219186"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C000"/>
                </a:solidFill>
              </a:rPr>
              <a:t>Wings of Fowl</a:t>
            </a:r>
          </a:p>
        </p:txBody>
      </p:sp>
    </p:spTree>
    <p:extLst>
      <p:ext uri="{BB962C8B-B14F-4D97-AF65-F5344CB8AC3E}">
        <p14:creationId xmlns:p14="http://schemas.microsoft.com/office/powerpoint/2010/main" val="417307124"/>
      </p:ext>
    </p:extLst>
  </p:cSld>
  <p:clrMapOvr>
    <a:masterClrMapping/>
  </p:clrMapOvr>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876300" y="297989"/>
            <a:ext cx="10439400" cy="6262021"/>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5000" dirty="0">
                <a:solidFill>
                  <a:srgbClr val="FFC000"/>
                </a:solidFill>
              </a:rPr>
              <a:t>As we view the beast in </a:t>
            </a:r>
            <a:r>
              <a:rPr lang="en-US" altLang="en-US" sz="5000" dirty="0">
                <a:solidFill>
                  <a:schemeClr val="bg1"/>
                </a:solidFill>
              </a:rPr>
              <a:t>Daniel 7 </a:t>
            </a:r>
            <a:r>
              <a:rPr lang="en-US" altLang="en-US" sz="5000" dirty="0">
                <a:solidFill>
                  <a:srgbClr val="FFC000"/>
                </a:solidFill>
              </a:rPr>
              <a:t>and </a:t>
            </a:r>
            <a:r>
              <a:rPr lang="en-US" altLang="en-US" sz="5000" dirty="0">
                <a:solidFill>
                  <a:schemeClr val="bg1"/>
                </a:solidFill>
              </a:rPr>
              <a:t>Revelation 17 and 13 </a:t>
            </a:r>
            <a:r>
              <a:rPr lang="en-US" altLang="en-US" sz="5000" dirty="0">
                <a:solidFill>
                  <a:srgbClr val="FFC000"/>
                </a:solidFill>
              </a:rPr>
              <a:t>we might well ask, “What has happened to the </a:t>
            </a:r>
            <a:r>
              <a:rPr lang="en-US" altLang="en-US" sz="5000" b="1" i="1" dirty="0">
                <a:solidFill>
                  <a:srgbClr val="FFFF00"/>
                </a:solidFill>
              </a:rPr>
              <a:t>two eagle’s wings </a:t>
            </a:r>
            <a:r>
              <a:rPr lang="en-US" altLang="en-US" sz="5000" dirty="0">
                <a:solidFill>
                  <a:srgbClr val="FFC000"/>
                </a:solidFill>
              </a:rPr>
              <a:t>and the </a:t>
            </a:r>
            <a:r>
              <a:rPr lang="en-US" altLang="en-US" sz="5000" b="1" i="1" dirty="0">
                <a:solidFill>
                  <a:srgbClr val="FFFF00"/>
                </a:solidFill>
              </a:rPr>
              <a:t>four wings of a fowl?” </a:t>
            </a:r>
            <a:r>
              <a:rPr lang="en-US" altLang="en-US" sz="5000" dirty="0">
                <a:solidFill>
                  <a:srgbClr val="FFC000"/>
                </a:solidFill>
              </a:rPr>
              <a:t>Are these nations going to back out? Will their legislatures be pushed aside? What happens to them in the end-time NWO politics after that?</a:t>
            </a:r>
          </a:p>
        </p:txBody>
      </p:sp>
    </p:spTree>
    <p:extLst>
      <p:ext uri="{BB962C8B-B14F-4D97-AF65-F5344CB8AC3E}">
        <p14:creationId xmlns:p14="http://schemas.microsoft.com/office/powerpoint/2010/main" val="40648953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FFEFC4-5978-4683-A247-3E5A2E9FD3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143" y="428"/>
            <a:ext cx="10285714" cy="6857143"/>
          </a:xfrm>
          <a:prstGeom prst="rect">
            <a:avLst/>
          </a:prstGeom>
        </p:spPr>
      </p:pic>
    </p:spTree>
    <p:extLst>
      <p:ext uri="{BB962C8B-B14F-4D97-AF65-F5344CB8AC3E}">
        <p14:creationId xmlns:p14="http://schemas.microsoft.com/office/powerpoint/2010/main" val="2302025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419100" y="790432"/>
            <a:ext cx="11353799" cy="5277136"/>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sz="4800" dirty="0">
                <a:solidFill>
                  <a:srgbClr val="FFC000"/>
                </a:solidFill>
              </a:rPr>
              <a:t>The </a:t>
            </a:r>
            <a:r>
              <a:rPr lang="en-US" sz="4800" b="1" i="1" dirty="0">
                <a:solidFill>
                  <a:srgbClr val="FFFF00"/>
                </a:solidFill>
              </a:rPr>
              <a:t>New Apostolic Reformation</a:t>
            </a:r>
            <a:r>
              <a:rPr lang="en-US" sz="4800" dirty="0">
                <a:solidFill>
                  <a:srgbClr val="FFC000"/>
                </a:solidFill>
              </a:rPr>
              <a:t> sees the church, such as we have it now, gaining total victory under their anointed leadership, that of their apostles and prophets. </a:t>
            </a:r>
            <a:r>
              <a:rPr lang="en-US" sz="4800" b="1" i="1" dirty="0">
                <a:solidFill>
                  <a:srgbClr val="FFFF00"/>
                </a:solidFill>
              </a:rPr>
              <a:t>They believe that </a:t>
            </a:r>
            <a:r>
              <a:rPr lang="en-US" sz="4800" dirty="0">
                <a:solidFill>
                  <a:srgbClr val="FFC000"/>
                </a:solidFill>
              </a:rPr>
              <a:t>America and its church is in no need of any correction or refining. It is just fine and acceptable by Christ just as it is.</a:t>
            </a:r>
          </a:p>
        </p:txBody>
      </p:sp>
    </p:spTree>
    <p:extLst>
      <p:ext uri="{BB962C8B-B14F-4D97-AF65-F5344CB8AC3E}">
        <p14:creationId xmlns:p14="http://schemas.microsoft.com/office/powerpoint/2010/main" val="575182702"/>
      </p:ext>
    </p:extLst>
  </p:cSld>
  <p:clrMapOvr>
    <a:masterClrMapping/>
  </p:clrMapOvr>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 y="179457"/>
            <a:ext cx="12039600" cy="1446550"/>
          </a:xfrm>
          <a:prstGeom prst="rect">
            <a:avLst/>
          </a:prstGeom>
          <a:solidFill>
            <a:schemeClr val="tx2">
              <a:lumMod val="50000"/>
            </a:schemeClr>
          </a:solidFill>
        </p:spPr>
        <p:txBody>
          <a:bodyPr wrap="square" rtlCol="0">
            <a:spAutoFit/>
          </a:bodyPr>
          <a:lstStyle/>
          <a:p>
            <a:pPr algn="ctr"/>
            <a:r>
              <a:rPr lang="en-US" sz="4400" dirty="0">
                <a:solidFill>
                  <a:srgbClr val="FFC000"/>
                </a:solidFill>
              </a:rPr>
              <a:t>What if the </a:t>
            </a:r>
            <a:r>
              <a:rPr lang="en-US" sz="4400" i="1" dirty="0">
                <a:solidFill>
                  <a:srgbClr val="FFFF00"/>
                </a:solidFill>
              </a:rPr>
              <a:t>eagle’s wings back out </a:t>
            </a:r>
            <a:r>
              <a:rPr lang="en-US" sz="4400" i="1" dirty="0">
                <a:solidFill>
                  <a:srgbClr val="FFC000"/>
                </a:solidFill>
              </a:rPr>
              <a:t>and the</a:t>
            </a:r>
            <a:r>
              <a:rPr lang="en-US" sz="4400" dirty="0">
                <a:solidFill>
                  <a:srgbClr val="FFC000"/>
                </a:solidFill>
              </a:rPr>
              <a:t> </a:t>
            </a:r>
          </a:p>
          <a:p>
            <a:pPr algn="ctr"/>
            <a:r>
              <a:rPr lang="en-US" sz="4400" i="1" dirty="0">
                <a:solidFill>
                  <a:srgbClr val="FFC000"/>
                </a:solidFill>
              </a:rPr>
              <a:t>lion, bear, and leopard are left standing there?</a:t>
            </a:r>
          </a:p>
        </p:txBody>
      </p:sp>
      <p:sp>
        <p:nvSpPr>
          <p:cNvPr id="10" name="Rectangle: Rounded Corners 9">
            <a:extLst>
              <a:ext uri="{FF2B5EF4-FFF2-40B4-BE49-F238E27FC236}">
                <a16:creationId xmlns:a16="http://schemas.microsoft.com/office/drawing/2014/main" id="{58DB623E-FD95-4100-8699-6FC93119C123}"/>
              </a:ext>
            </a:extLst>
          </p:cNvPr>
          <p:cNvSpPr/>
          <p:nvPr/>
        </p:nvSpPr>
        <p:spPr>
          <a:xfrm>
            <a:off x="2057400" y="1888965"/>
            <a:ext cx="9677399" cy="4740759"/>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F495B87-C8F0-4908-A7F8-EC1ADB6D914D}"/>
              </a:ext>
            </a:extLst>
          </p:cNvPr>
          <p:cNvSpPr/>
          <p:nvPr/>
        </p:nvSpPr>
        <p:spPr>
          <a:xfrm>
            <a:off x="3408425" y="2253902"/>
            <a:ext cx="2769054"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C000"/>
                </a:solidFill>
              </a:rPr>
              <a:t>The Lion</a:t>
            </a:r>
          </a:p>
        </p:txBody>
      </p:sp>
      <p:sp>
        <p:nvSpPr>
          <p:cNvPr id="21" name="Rectangle 20">
            <a:extLst>
              <a:ext uri="{FF2B5EF4-FFF2-40B4-BE49-F238E27FC236}">
                <a16:creationId xmlns:a16="http://schemas.microsoft.com/office/drawing/2014/main" id="{0DDED7FD-9B75-4E3E-B9B7-58D0308F6AC5}"/>
              </a:ext>
            </a:extLst>
          </p:cNvPr>
          <p:cNvSpPr/>
          <p:nvPr/>
        </p:nvSpPr>
        <p:spPr>
          <a:xfrm>
            <a:off x="3205679" y="3868277"/>
            <a:ext cx="29718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C000"/>
                </a:solidFill>
              </a:rPr>
              <a:t>The Bear</a:t>
            </a:r>
          </a:p>
        </p:txBody>
      </p:sp>
      <p:sp>
        <p:nvSpPr>
          <p:cNvPr id="22" name="Rectangle 21">
            <a:extLst>
              <a:ext uri="{FF2B5EF4-FFF2-40B4-BE49-F238E27FC236}">
                <a16:creationId xmlns:a16="http://schemas.microsoft.com/office/drawing/2014/main" id="{841B7DC1-C7BA-456B-9101-DAAC465479BD}"/>
              </a:ext>
            </a:extLst>
          </p:cNvPr>
          <p:cNvSpPr/>
          <p:nvPr/>
        </p:nvSpPr>
        <p:spPr>
          <a:xfrm>
            <a:off x="3281879" y="4716356"/>
            <a:ext cx="28956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C000"/>
                </a:solidFill>
              </a:rPr>
              <a:t>The Leopard</a:t>
            </a:r>
          </a:p>
        </p:txBody>
      </p:sp>
      <p:sp>
        <p:nvSpPr>
          <p:cNvPr id="23" name="Rectangle 22">
            <a:extLst>
              <a:ext uri="{FF2B5EF4-FFF2-40B4-BE49-F238E27FC236}">
                <a16:creationId xmlns:a16="http://schemas.microsoft.com/office/drawing/2014/main" id="{79B8D788-46FF-457C-B285-E2A77B2B9970}"/>
              </a:ext>
            </a:extLst>
          </p:cNvPr>
          <p:cNvSpPr/>
          <p:nvPr/>
        </p:nvSpPr>
        <p:spPr>
          <a:xfrm>
            <a:off x="436625" y="3044892"/>
            <a:ext cx="29718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FF00"/>
                </a:solidFill>
              </a:rPr>
              <a:t>Eagle’s wings</a:t>
            </a:r>
          </a:p>
        </p:txBody>
      </p:sp>
      <p:sp>
        <p:nvSpPr>
          <p:cNvPr id="24" name="Rectangle 23">
            <a:extLst>
              <a:ext uri="{FF2B5EF4-FFF2-40B4-BE49-F238E27FC236}">
                <a16:creationId xmlns:a16="http://schemas.microsoft.com/office/drawing/2014/main" id="{A76AA291-BA0A-4606-8804-564D4D02E1AC}"/>
              </a:ext>
            </a:extLst>
          </p:cNvPr>
          <p:cNvSpPr/>
          <p:nvPr/>
        </p:nvSpPr>
        <p:spPr>
          <a:xfrm>
            <a:off x="8352716" y="3349692"/>
            <a:ext cx="2769054" cy="13343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C000"/>
                </a:solidFill>
              </a:rPr>
              <a:t>The Fourth</a:t>
            </a:r>
          </a:p>
          <a:p>
            <a:pPr algn="ctr"/>
            <a:r>
              <a:rPr lang="en-US" sz="4000" b="1" dirty="0">
                <a:solidFill>
                  <a:srgbClr val="FFC000"/>
                </a:solidFill>
              </a:rPr>
              <a:t>NWO Beast</a:t>
            </a:r>
          </a:p>
        </p:txBody>
      </p:sp>
      <p:sp>
        <p:nvSpPr>
          <p:cNvPr id="25" name="TextBox 24">
            <a:extLst>
              <a:ext uri="{FF2B5EF4-FFF2-40B4-BE49-F238E27FC236}">
                <a16:creationId xmlns:a16="http://schemas.microsoft.com/office/drawing/2014/main" id="{43C5764B-82BC-4489-AF5C-1B3671030CF9}"/>
              </a:ext>
            </a:extLst>
          </p:cNvPr>
          <p:cNvSpPr txBox="1"/>
          <p:nvPr/>
        </p:nvSpPr>
        <p:spPr>
          <a:xfrm>
            <a:off x="6530761" y="2616479"/>
            <a:ext cx="1468672" cy="2800767"/>
          </a:xfrm>
          <a:prstGeom prst="rect">
            <a:avLst/>
          </a:prstGeom>
          <a:noFill/>
        </p:spPr>
        <p:txBody>
          <a:bodyPr wrap="none" rtlCol="0">
            <a:spAutoFit/>
          </a:bodyPr>
          <a:lstStyle/>
          <a:p>
            <a:pPr algn="ctr"/>
            <a:r>
              <a:rPr lang="en-US" sz="4400" dirty="0">
                <a:solidFill>
                  <a:schemeClr val="bg1"/>
                </a:solidFill>
              </a:rPr>
              <a:t>are</a:t>
            </a:r>
          </a:p>
          <a:p>
            <a:pPr algn="ctr"/>
            <a:r>
              <a:rPr lang="en-US" sz="4400" b="1" i="1" dirty="0">
                <a:solidFill>
                  <a:schemeClr val="bg1"/>
                </a:solidFill>
              </a:rPr>
              <a:t>“in</a:t>
            </a:r>
          </a:p>
          <a:p>
            <a:pPr algn="ctr"/>
            <a:r>
              <a:rPr lang="en-US" sz="4400" b="1" i="1" dirty="0">
                <a:solidFill>
                  <a:schemeClr val="bg1"/>
                </a:solidFill>
              </a:rPr>
              <a:t>front</a:t>
            </a:r>
          </a:p>
          <a:p>
            <a:pPr algn="ctr"/>
            <a:r>
              <a:rPr lang="en-US" sz="4400" b="1" i="1" dirty="0">
                <a:solidFill>
                  <a:schemeClr val="bg1"/>
                </a:solidFill>
              </a:rPr>
              <a:t>of“</a:t>
            </a:r>
          </a:p>
        </p:txBody>
      </p:sp>
      <p:sp>
        <p:nvSpPr>
          <p:cNvPr id="26" name="Rectangle 25">
            <a:extLst>
              <a:ext uri="{FF2B5EF4-FFF2-40B4-BE49-F238E27FC236}">
                <a16:creationId xmlns:a16="http://schemas.microsoft.com/office/drawing/2014/main" id="{BB2FBE59-87E3-4D4D-86B0-9032F05D5923}"/>
              </a:ext>
            </a:extLst>
          </p:cNvPr>
          <p:cNvSpPr/>
          <p:nvPr/>
        </p:nvSpPr>
        <p:spPr>
          <a:xfrm>
            <a:off x="189239" y="5596830"/>
            <a:ext cx="3219186"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FFFF00"/>
                </a:solidFill>
              </a:rPr>
              <a:t>Wings of Fowl</a:t>
            </a:r>
          </a:p>
        </p:txBody>
      </p:sp>
      <p:cxnSp>
        <p:nvCxnSpPr>
          <p:cNvPr id="28" name="Straight Arrow Connector 27">
            <a:extLst>
              <a:ext uri="{FF2B5EF4-FFF2-40B4-BE49-F238E27FC236}">
                <a16:creationId xmlns:a16="http://schemas.microsoft.com/office/drawing/2014/main" id="{74C42A50-015A-4548-8565-18D53CB99C94}"/>
              </a:ext>
            </a:extLst>
          </p:cNvPr>
          <p:cNvCxnSpPr>
            <a:cxnSpLocks/>
          </p:cNvCxnSpPr>
          <p:nvPr/>
        </p:nvCxnSpPr>
        <p:spPr>
          <a:xfrm flipH="1">
            <a:off x="3505202" y="3349692"/>
            <a:ext cx="1447798"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9568FB81-87A2-4B8A-BBD8-C12DDDA60BAE}"/>
              </a:ext>
            </a:extLst>
          </p:cNvPr>
          <p:cNvCxnSpPr>
            <a:cxnSpLocks/>
          </p:cNvCxnSpPr>
          <p:nvPr/>
        </p:nvCxnSpPr>
        <p:spPr>
          <a:xfrm flipH="1">
            <a:off x="3505202" y="5901630"/>
            <a:ext cx="1447798"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5312056"/>
      </p:ext>
    </p:extLst>
  </p:cSld>
  <p:clrMapOvr>
    <a:masterClrMapping/>
  </p:clrMapOvr>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42900" y="544210"/>
            <a:ext cx="11506200" cy="5769579"/>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buNone/>
            </a:pPr>
            <a:r>
              <a:rPr lang="en-US" altLang="en-US" sz="4600" dirty="0">
                <a:solidFill>
                  <a:srgbClr val="FFC000"/>
                </a:solidFill>
              </a:rPr>
              <a:t>Well, as we have seen in</a:t>
            </a:r>
            <a:r>
              <a:rPr lang="en-US" altLang="en-US" sz="4600" dirty="0">
                <a:solidFill>
                  <a:schemeClr val="bg1"/>
                </a:solidFill>
              </a:rPr>
              <a:t> Revelation 13</a:t>
            </a:r>
            <a:r>
              <a:rPr lang="en-US" altLang="en-US" sz="4600" dirty="0">
                <a:solidFill>
                  <a:srgbClr val="FFC000"/>
                </a:solidFill>
              </a:rPr>
              <a:t>, John gives us a further clue. He saw elements of </a:t>
            </a:r>
            <a:r>
              <a:rPr lang="en-US" altLang="en-US" sz="4600" i="1" dirty="0">
                <a:solidFill>
                  <a:srgbClr val="FFC000"/>
                </a:solidFill>
              </a:rPr>
              <a:t>the</a:t>
            </a:r>
            <a:r>
              <a:rPr lang="en-US" altLang="en-US" sz="4600" i="1" dirty="0">
                <a:solidFill>
                  <a:srgbClr val="FFFF00"/>
                </a:solidFill>
              </a:rPr>
              <a:t> </a:t>
            </a:r>
            <a:r>
              <a:rPr lang="en-US" altLang="en-US" sz="4600" b="1" i="1" dirty="0">
                <a:solidFill>
                  <a:srgbClr val="FFFF00"/>
                </a:solidFill>
              </a:rPr>
              <a:t>lion, </a:t>
            </a:r>
            <a:r>
              <a:rPr lang="en-US" altLang="en-US" sz="4600" i="1" dirty="0">
                <a:solidFill>
                  <a:srgbClr val="FFC000"/>
                </a:solidFill>
              </a:rPr>
              <a:t>the</a:t>
            </a:r>
            <a:r>
              <a:rPr lang="en-US" altLang="en-US" sz="4600" i="1" dirty="0">
                <a:solidFill>
                  <a:srgbClr val="FFFF00"/>
                </a:solidFill>
              </a:rPr>
              <a:t> </a:t>
            </a:r>
            <a:r>
              <a:rPr lang="en-US" altLang="en-US" sz="4600" b="1" i="1" dirty="0">
                <a:solidFill>
                  <a:srgbClr val="FFFF00"/>
                </a:solidFill>
              </a:rPr>
              <a:t>bear, </a:t>
            </a:r>
            <a:r>
              <a:rPr lang="en-US" altLang="en-US" sz="4600" i="1" dirty="0">
                <a:solidFill>
                  <a:srgbClr val="FFC000"/>
                </a:solidFill>
              </a:rPr>
              <a:t>and the </a:t>
            </a:r>
            <a:r>
              <a:rPr lang="en-US" altLang="en-US" sz="4600" b="1" i="1" dirty="0">
                <a:solidFill>
                  <a:srgbClr val="FFFF00"/>
                </a:solidFill>
              </a:rPr>
              <a:t>leopard</a:t>
            </a:r>
            <a:r>
              <a:rPr lang="en-US" altLang="en-US" sz="4600" dirty="0">
                <a:solidFill>
                  <a:srgbClr val="FFC000"/>
                </a:solidFill>
              </a:rPr>
              <a:t> incorporated in the fourth </a:t>
            </a:r>
            <a:r>
              <a:rPr lang="en-US" altLang="en-US" sz="4600" b="1" i="1" dirty="0">
                <a:solidFill>
                  <a:srgbClr val="FFFF00"/>
                </a:solidFill>
              </a:rPr>
              <a:t>ten horned beast</a:t>
            </a:r>
            <a:r>
              <a:rPr lang="en-US" altLang="en-US" sz="4600" dirty="0">
                <a:solidFill>
                  <a:srgbClr val="FFC000"/>
                </a:solidFill>
              </a:rPr>
              <a:t>.</a:t>
            </a:r>
            <a:r>
              <a:rPr lang="en-US" sz="4600" dirty="0">
                <a:solidFill>
                  <a:srgbClr val="FFC000"/>
                </a:solidFill>
              </a:rPr>
              <a:t> “Now the beast which I saw was </a:t>
            </a:r>
            <a:r>
              <a:rPr lang="en-US" sz="4600" dirty="0">
                <a:solidFill>
                  <a:srgbClr val="FFFF00"/>
                </a:solidFill>
              </a:rPr>
              <a:t>like a </a:t>
            </a:r>
            <a:r>
              <a:rPr lang="en-US" sz="4600" b="1" i="1" dirty="0">
                <a:solidFill>
                  <a:srgbClr val="FFFF00"/>
                </a:solidFill>
              </a:rPr>
              <a:t>leopard</a:t>
            </a:r>
            <a:r>
              <a:rPr lang="en-US" sz="4600" dirty="0">
                <a:solidFill>
                  <a:srgbClr val="FFC000"/>
                </a:solidFill>
              </a:rPr>
              <a:t>, his feet were like the </a:t>
            </a:r>
            <a:r>
              <a:rPr lang="en-US" sz="4600" dirty="0">
                <a:solidFill>
                  <a:srgbClr val="FFFF00"/>
                </a:solidFill>
              </a:rPr>
              <a:t>feet of a </a:t>
            </a:r>
            <a:r>
              <a:rPr lang="en-US" sz="4600" b="1" i="1" dirty="0">
                <a:solidFill>
                  <a:srgbClr val="FFFF00"/>
                </a:solidFill>
              </a:rPr>
              <a:t>bear</a:t>
            </a:r>
            <a:r>
              <a:rPr lang="en-US" sz="4600" dirty="0">
                <a:solidFill>
                  <a:srgbClr val="FFC000"/>
                </a:solidFill>
              </a:rPr>
              <a:t>, and his mouth like </a:t>
            </a:r>
            <a:r>
              <a:rPr lang="en-US" sz="4600" dirty="0">
                <a:solidFill>
                  <a:srgbClr val="FFFF00"/>
                </a:solidFill>
              </a:rPr>
              <a:t>the mouth of a </a:t>
            </a:r>
            <a:r>
              <a:rPr lang="en-US" sz="4600" b="1" i="1" dirty="0">
                <a:solidFill>
                  <a:srgbClr val="FFFF00"/>
                </a:solidFill>
              </a:rPr>
              <a:t>lion</a:t>
            </a:r>
            <a:r>
              <a:rPr lang="en-US" sz="4600" dirty="0">
                <a:solidFill>
                  <a:srgbClr val="FFC000"/>
                </a:solidFill>
              </a:rPr>
              <a:t>. The </a:t>
            </a:r>
            <a:r>
              <a:rPr lang="en-US" sz="4600" b="1" i="1" dirty="0">
                <a:solidFill>
                  <a:srgbClr val="FFFF00"/>
                </a:solidFill>
              </a:rPr>
              <a:t>dragon</a:t>
            </a:r>
            <a:r>
              <a:rPr lang="en-US" sz="4600" dirty="0">
                <a:solidFill>
                  <a:srgbClr val="FFC000"/>
                </a:solidFill>
              </a:rPr>
              <a:t> gave him his power, his throne, and great authority.” </a:t>
            </a:r>
            <a:endParaRPr lang="en-US" sz="4600" dirty="0">
              <a:solidFill>
                <a:schemeClr val="bg1">
                  <a:lumMod val="95000"/>
                </a:schemeClr>
              </a:solidFill>
            </a:endParaRPr>
          </a:p>
        </p:txBody>
      </p:sp>
    </p:spTree>
    <p:extLst>
      <p:ext uri="{BB962C8B-B14F-4D97-AF65-F5344CB8AC3E}">
        <p14:creationId xmlns:p14="http://schemas.microsoft.com/office/powerpoint/2010/main" val="140420785"/>
      </p:ext>
    </p:extLst>
  </p:cSld>
  <p:clrMapOvr>
    <a:masterClrMapping/>
  </p:clrMapOvr>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s://zestwriter.files.wordpress.com/2014/06/rh-johnonpatmos-kr.jpg?w=69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2448" y="280738"/>
            <a:ext cx="2642670" cy="361033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ttp://www.travelingmonkministries.com/img/upload/13_28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2994" y="280737"/>
            <a:ext cx="5526505" cy="361033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174076" y="3996744"/>
            <a:ext cx="6065423" cy="523220"/>
          </a:xfrm>
          <a:prstGeom prst="rect">
            <a:avLst/>
          </a:prstGeom>
          <a:solidFill>
            <a:schemeClr val="tx2">
              <a:lumMod val="50000"/>
            </a:schemeClr>
          </a:solidFill>
        </p:spPr>
        <p:txBody>
          <a:bodyPr wrap="square" rtlCol="0">
            <a:spAutoFit/>
          </a:bodyPr>
          <a:lstStyle/>
          <a:p>
            <a:pPr algn="ctr"/>
            <a:endParaRPr lang="en-US" sz="2800" dirty="0">
              <a:solidFill>
                <a:srgbClr val="FFC000"/>
              </a:solidFill>
            </a:endParaRPr>
          </a:p>
        </p:txBody>
      </p:sp>
      <p:sp>
        <p:nvSpPr>
          <p:cNvPr id="2" name="TextBox 1">
            <a:extLst>
              <a:ext uri="{FF2B5EF4-FFF2-40B4-BE49-F238E27FC236}">
                <a16:creationId xmlns:a16="http://schemas.microsoft.com/office/drawing/2014/main" id="{DCFA0AC5-0170-4227-A469-1283C39ED373}"/>
              </a:ext>
            </a:extLst>
          </p:cNvPr>
          <p:cNvSpPr txBox="1"/>
          <p:nvPr/>
        </p:nvSpPr>
        <p:spPr>
          <a:xfrm>
            <a:off x="342900" y="4022717"/>
            <a:ext cx="11506200" cy="2554545"/>
          </a:xfrm>
          <a:prstGeom prst="rect">
            <a:avLst/>
          </a:prstGeom>
          <a:noFill/>
        </p:spPr>
        <p:txBody>
          <a:bodyPr wrap="square" rtlCol="0">
            <a:spAutoFit/>
          </a:bodyPr>
          <a:lstStyle/>
          <a:p>
            <a:pPr algn="ctr"/>
            <a:r>
              <a:rPr lang="en-US" sz="4000" dirty="0">
                <a:solidFill>
                  <a:srgbClr val="FFC000"/>
                </a:solidFill>
              </a:rPr>
              <a:t>“Now the beast which I saw was </a:t>
            </a:r>
            <a:r>
              <a:rPr lang="en-US" sz="4000" dirty="0">
                <a:solidFill>
                  <a:srgbClr val="FFFF00"/>
                </a:solidFill>
              </a:rPr>
              <a:t>like a leopard</a:t>
            </a:r>
            <a:r>
              <a:rPr lang="en-US" sz="4000" dirty="0">
                <a:solidFill>
                  <a:srgbClr val="FFC000"/>
                </a:solidFill>
              </a:rPr>
              <a:t>, </a:t>
            </a:r>
          </a:p>
          <a:p>
            <a:pPr algn="ctr"/>
            <a:r>
              <a:rPr lang="en-US" sz="4000" dirty="0">
                <a:solidFill>
                  <a:srgbClr val="FFC000"/>
                </a:solidFill>
              </a:rPr>
              <a:t>his feet were like the </a:t>
            </a:r>
            <a:r>
              <a:rPr lang="en-US" sz="4000" dirty="0">
                <a:solidFill>
                  <a:srgbClr val="FFFF00"/>
                </a:solidFill>
              </a:rPr>
              <a:t>feet of a bear</a:t>
            </a:r>
            <a:r>
              <a:rPr lang="en-US" sz="4000" dirty="0">
                <a:solidFill>
                  <a:srgbClr val="FFC000"/>
                </a:solidFill>
              </a:rPr>
              <a:t>, and his mouth </a:t>
            </a:r>
          </a:p>
          <a:p>
            <a:pPr algn="ctr"/>
            <a:r>
              <a:rPr lang="en-US" sz="4000" dirty="0">
                <a:solidFill>
                  <a:srgbClr val="FFC000"/>
                </a:solidFill>
              </a:rPr>
              <a:t>like </a:t>
            </a:r>
            <a:r>
              <a:rPr lang="en-US" sz="4000" dirty="0">
                <a:solidFill>
                  <a:srgbClr val="FFFF00"/>
                </a:solidFill>
              </a:rPr>
              <a:t>the mouth of a lion</a:t>
            </a:r>
            <a:r>
              <a:rPr lang="en-US" sz="4000" dirty="0">
                <a:solidFill>
                  <a:srgbClr val="FFC000"/>
                </a:solidFill>
              </a:rPr>
              <a:t>. The dragon gave him his </a:t>
            </a:r>
          </a:p>
          <a:p>
            <a:pPr algn="ctr"/>
            <a:r>
              <a:rPr lang="en-US" sz="4000" dirty="0">
                <a:solidFill>
                  <a:srgbClr val="FFC000"/>
                </a:solidFill>
              </a:rPr>
              <a:t>power, his throne, and great authority.” </a:t>
            </a:r>
            <a:r>
              <a:rPr lang="en-US" sz="4000" dirty="0">
                <a:solidFill>
                  <a:schemeClr val="bg1">
                    <a:lumMod val="95000"/>
                  </a:schemeClr>
                </a:solidFill>
              </a:rPr>
              <a:t>- Rev. 13:</a:t>
            </a:r>
            <a:endParaRPr lang="en-US" sz="4000" dirty="0"/>
          </a:p>
        </p:txBody>
      </p:sp>
    </p:spTree>
    <p:extLst>
      <p:ext uri="{BB962C8B-B14F-4D97-AF65-F5344CB8AC3E}">
        <p14:creationId xmlns:p14="http://schemas.microsoft.com/office/powerpoint/2010/main" val="1333793060"/>
      </p:ext>
    </p:extLst>
  </p:cSld>
  <p:clrMapOvr>
    <a:masterClrMapping/>
  </p:clrMapOvr>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42900" y="605766"/>
            <a:ext cx="11506200" cy="564646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buNone/>
            </a:pPr>
            <a:r>
              <a:rPr lang="en-US" sz="6000" dirty="0">
                <a:solidFill>
                  <a:srgbClr val="FFC000"/>
                </a:solidFill>
              </a:rPr>
              <a:t>What is interesting is that in his description of the </a:t>
            </a:r>
            <a:r>
              <a:rPr lang="en-US" sz="6000" dirty="0">
                <a:solidFill>
                  <a:srgbClr val="FFFF00"/>
                </a:solidFill>
              </a:rPr>
              <a:t>ten horned beast </a:t>
            </a:r>
            <a:r>
              <a:rPr lang="en-US" sz="6000" dirty="0">
                <a:solidFill>
                  <a:srgbClr val="FFC000"/>
                </a:solidFill>
              </a:rPr>
              <a:t>of </a:t>
            </a:r>
            <a:r>
              <a:rPr lang="en-US" sz="6000" dirty="0">
                <a:solidFill>
                  <a:schemeClr val="bg1"/>
                </a:solidFill>
              </a:rPr>
              <a:t>Revelation 13 </a:t>
            </a:r>
            <a:r>
              <a:rPr lang="en-US" sz="6000" dirty="0">
                <a:solidFill>
                  <a:srgbClr val="FFC000"/>
                </a:solidFill>
              </a:rPr>
              <a:t>John made no mention of the</a:t>
            </a:r>
            <a:r>
              <a:rPr lang="en-US" sz="6000" b="1" i="1" dirty="0">
                <a:solidFill>
                  <a:srgbClr val="FFFF00"/>
                </a:solidFill>
              </a:rPr>
              <a:t> eagle’s wings</a:t>
            </a:r>
            <a:r>
              <a:rPr lang="en-US" sz="6000" dirty="0">
                <a:solidFill>
                  <a:srgbClr val="FFC000"/>
                </a:solidFill>
              </a:rPr>
              <a:t>, nor the wings at the back of the leopard, the </a:t>
            </a:r>
            <a:r>
              <a:rPr lang="en-US" sz="6000" b="1" i="1" dirty="0">
                <a:solidFill>
                  <a:srgbClr val="FFFF00"/>
                </a:solidFill>
              </a:rPr>
              <a:t>wings of a fowl</a:t>
            </a:r>
            <a:r>
              <a:rPr lang="en-US" sz="6000" dirty="0">
                <a:solidFill>
                  <a:srgbClr val="FFC000"/>
                </a:solidFill>
              </a:rPr>
              <a:t>. </a:t>
            </a:r>
            <a:endParaRPr lang="en-US" sz="6000" dirty="0">
              <a:solidFill>
                <a:schemeClr val="bg1">
                  <a:lumMod val="95000"/>
                </a:schemeClr>
              </a:solidFill>
            </a:endParaRPr>
          </a:p>
        </p:txBody>
      </p:sp>
    </p:spTree>
    <p:extLst>
      <p:ext uri="{BB962C8B-B14F-4D97-AF65-F5344CB8AC3E}">
        <p14:creationId xmlns:p14="http://schemas.microsoft.com/office/powerpoint/2010/main" val="2580689664"/>
      </p:ext>
    </p:extLst>
  </p:cSld>
  <p:clrMapOvr>
    <a:masterClrMapping/>
  </p:clrMapOvr>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www.travelingmonkministries.com/img/upload/13_28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1"/>
            <a:ext cx="10287000"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5100167"/>
      </p:ext>
    </p:extLst>
  </p:cSld>
  <p:clrMapOvr>
    <a:masterClrMapping/>
  </p:clrMapOvr>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42900" y="2360092"/>
            <a:ext cx="11506200" cy="2137815"/>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buNone/>
            </a:pPr>
            <a:r>
              <a:rPr lang="en-US" sz="6000" dirty="0">
                <a:solidFill>
                  <a:srgbClr val="FFC000"/>
                </a:solidFill>
              </a:rPr>
              <a:t>What has happened </a:t>
            </a:r>
          </a:p>
          <a:p>
            <a:pPr algn="ctr">
              <a:buNone/>
            </a:pPr>
            <a:r>
              <a:rPr lang="en-US" sz="6000" dirty="0">
                <a:solidFill>
                  <a:srgbClr val="FFC000"/>
                </a:solidFill>
              </a:rPr>
              <a:t>to the</a:t>
            </a:r>
            <a:r>
              <a:rPr lang="en-US" sz="6000" b="1" i="1" dirty="0">
                <a:solidFill>
                  <a:srgbClr val="FFFF00"/>
                </a:solidFill>
              </a:rPr>
              <a:t> eagle’s wings</a:t>
            </a:r>
            <a:r>
              <a:rPr lang="en-US" sz="6000" b="1" i="1" dirty="0">
                <a:solidFill>
                  <a:srgbClr val="FFC000"/>
                </a:solidFill>
              </a:rPr>
              <a:t>?</a:t>
            </a:r>
            <a:r>
              <a:rPr lang="en-US" sz="6000" dirty="0">
                <a:solidFill>
                  <a:srgbClr val="FFC000"/>
                </a:solidFill>
              </a:rPr>
              <a:t> </a:t>
            </a:r>
            <a:endParaRPr lang="en-US" sz="6000" dirty="0">
              <a:solidFill>
                <a:schemeClr val="bg1">
                  <a:lumMod val="95000"/>
                </a:schemeClr>
              </a:solidFill>
            </a:endParaRPr>
          </a:p>
        </p:txBody>
      </p:sp>
    </p:spTree>
    <p:extLst>
      <p:ext uri="{BB962C8B-B14F-4D97-AF65-F5344CB8AC3E}">
        <p14:creationId xmlns:p14="http://schemas.microsoft.com/office/powerpoint/2010/main" val="1837103325"/>
      </p:ext>
    </p:extLst>
  </p:cSld>
  <p:clrMapOvr>
    <a:masterClrMapping/>
  </p:clrMapOvr>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B8418D2-7D93-43B4-A8C9-6670F26B9F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5368"/>
            <a:ext cx="12192000" cy="5698717"/>
          </a:xfrm>
          <a:prstGeom prst="rect">
            <a:avLst/>
          </a:prstGeom>
        </p:spPr>
      </p:pic>
      <p:sp>
        <p:nvSpPr>
          <p:cNvPr id="3" name="Rectangle: Rounded Corners 2">
            <a:extLst>
              <a:ext uri="{FF2B5EF4-FFF2-40B4-BE49-F238E27FC236}">
                <a16:creationId xmlns:a16="http://schemas.microsoft.com/office/drawing/2014/main" id="{A0166F5E-BEE0-4517-B9E1-600B4B2575B7}"/>
              </a:ext>
            </a:extLst>
          </p:cNvPr>
          <p:cNvSpPr/>
          <p:nvPr/>
        </p:nvSpPr>
        <p:spPr>
          <a:xfrm>
            <a:off x="4572000" y="2438400"/>
            <a:ext cx="3048000" cy="35052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0" dirty="0"/>
              <a:t>?</a:t>
            </a:r>
          </a:p>
        </p:txBody>
      </p:sp>
    </p:spTree>
    <p:extLst>
      <p:ext uri="{BB962C8B-B14F-4D97-AF65-F5344CB8AC3E}">
        <p14:creationId xmlns:p14="http://schemas.microsoft.com/office/powerpoint/2010/main" val="3672259401"/>
      </p:ext>
    </p:extLst>
  </p:cSld>
  <p:clrMapOvr>
    <a:masterClrMapping/>
  </p:clrMapOvr>
</p:sld>
</file>

<file path=ppt/slides/slide3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571500" y="421100"/>
            <a:ext cx="11049000" cy="601580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buNone/>
            </a:pPr>
            <a:r>
              <a:rPr lang="en-US" sz="4800" dirty="0">
                <a:solidFill>
                  <a:srgbClr val="FFC000"/>
                </a:solidFill>
              </a:rPr>
              <a:t>And what has happened to the wings at the back of the leopard, the </a:t>
            </a:r>
            <a:r>
              <a:rPr lang="en-US" sz="4800" b="1" i="1" dirty="0">
                <a:solidFill>
                  <a:srgbClr val="FFFF00"/>
                </a:solidFill>
              </a:rPr>
              <a:t>wings of a fowl</a:t>
            </a:r>
            <a:r>
              <a:rPr lang="en-US" sz="4800" i="1" dirty="0">
                <a:solidFill>
                  <a:srgbClr val="FFC000"/>
                </a:solidFill>
              </a:rPr>
              <a:t>?</a:t>
            </a:r>
            <a:r>
              <a:rPr lang="en-US" sz="4800" b="1" i="1" dirty="0">
                <a:solidFill>
                  <a:srgbClr val="FFC000"/>
                </a:solidFill>
              </a:rPr>
              <a:t> </a:t>
            </a:r>
            <a:r>
              <a:rPr lang="en-US" sz="4800" dirty="0">
                <a:solidFill>
                  <a:srgbClr val="FFC000"/>
                </a:solidFill>
              </a:rPr>
              <a:t>There must be an answer here. If the </a:t>
            </a:r>
            <a:r>
              <a:rPr lang="en-US" sz="4800" b="1" i="1" dirty="0">
                <a:solidFill>
                  <a:srgbClr val="FFFF00"/>
                </a:solidFill>
              </a:rPr>
              <a:t>wings of a fowl</a:t>
            </a:r>
            <a:r>
              <a:rPr lang="en-US" sz="4800" dirty="0">
                <a:solidFill>
                  <a:srgbClr val="FFC000"/>
                </a:solidFill>
              </a:rPr>
              <a:t> involve the democratic organs of the </a:t>
            </a:r>
            <a:r>
              <a:rPr lang="en-US" sz="4800" dirty="0">
                <a:solidFill>
                  <a:srgbClr val="FFFF00"/>
                </a:solidFill>
              </a:rPr>
              <a:t>nations of France and Germany </a:t>
            </a:r>
            <a:r>
              <a:rPr lang="en-US" sz="4800" dirty="0">
                <a:solidFill>
                  <a:srgbClr val="FFC000"/>
                </a:solidFill>
              </a:rPr>
              <a:t>then whatever happens to them lies deep within the end-time mysteries and yet to unfold  in those awesome times up ahead.</a:t>
            </a:r>
            <a:endParaRPr lang="en-US" sz="4800" dirty="0">
              <a:solidFill>
                <a:schemeClr val="bg1">
                  <a:lumMod val="95000"/>
                </a:schemeClr>
              </a:solidFill>
            </a:endParaRPr>
          </a:p>
        </p:txBody>
      </p:sp>
    </p:spTree>
    <p:extLst>
      <p:ext uri="{BB962C8B-B14F-4D97-AF65-F5344CB8AC3E}">
        <p14:creationId xmlns:p14="http://schemas.microsoft.com/office/powerpoint/2010/main" val="3183627132"/>
      </p:ext>
    </p:extLst>
  </p:cSld>
  <p:clrMapOvr>
    <a:masterClrMapping/>
  </p:clrMapOvr>
</p:sld>
</file>

<file path=ppt/slides/slide3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3"/>
            <a:ext cx="10287000" cy="6857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4230567"/>
      </p:ext>
    </p:extLst>
  </p:cSld>
  <p:clrMapOvr>
    <a:masterClrMapping/>
  </p:clrMapOvr>
</p:sld>
</file>

<file path=ppt/slides/slide3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438150" y="159490"/>
            <a:ext cx="11315700" cy="653902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3800" dirty="0">
                <a:solidFill>
                  <a:srgbClr val="FFC000"/>
                </a:solidFill>
              </a:rPr>
              <a:t>As we alluded to previously, in the vision John saw in </a:t>
            </a:r>
            <a:r>
              <a:rPr lang="en-US" altLang="en-US" sz="3800" dirty="0">
                <a:solidFill>
                  <a:schemeClr val="bg1"/>
                </a:solidFill>
              </a:rPr>
              <a:t>Revelation 17 </a:t>
            </a:r>
            <a:r>
              <a:rPr lang="en-US" altLang="en-US" sz="3800" dirty="0">
                <a:solidFill>
                  <a:srgbClr val="FFC000"/>
                </a:solidFill>
              </a:rPr>
              <a:t>he sees the same ten horned </a:t>
            </a:r>
            <a:r>
              <a:rPr lang="en-US" altLang="en-US" sz="3800" b="1" dirty="0">
                <a:solidFill>
                  <a:srgbClr val="FFC000"/>
                </a:solidFill>
              </a:rPr>
              <a:t>New World Order </a:t>
            </a:r>
            <a:r>
              <a:rPr lang="en-US" altLang="en-US" sz="3800" dirty="0">
                <a:solidFill>
                  <a:srgbClr val="FFC000"/>
                </a:solidFill>
              </a:rPr>
              <a:t>beast as in his other vision from </a:t>
            </a:r>
            <a:r>
              <a:rPr lang="en-US" altLang="en-US" sz="3800" dirty="0">
                <a:solidFill>
                  <a:schemeClr val="bg1"/>
                </a:solidFill>
              </a:rPr>
              <a:t>Revelation 13</a:t>
            </a:r>
            <a:r>
              <a:rPr lang="en-US" altLang="en-US" sz="3800" dirty="0">
                <a:solidFill>
                  <a:srgbClr val="FFC000"/>
                </a:solidFill>
              </a:rPr>
              <a:t>. But this appears to be in an early time period. The </a:t>
            </a:r>
            <a:r>
              <a:rPr lang="en-US" altLang="en-US" sz="3800" dirty="0">
                <a:solidFill>
                  <a:srgbClr val="FFFF00"/>
                </a:solidFill>
              </a:rPr>
              <a:t>blasphemy</a:t>
            </a:r>
            <a:r>
              <a:rPr lang="en-US" altLang="en-US" sz="3800" dirty="0">
                <a:solidFill>
                  <a:srgbClr val="FFC000"/>
                </a:solidFill>
              </a:rPr>
              <a:t> is </a:t>
            </a:r>
            <a:r>
              <a:rPr lang="en-US" altLang="en-US" sz="3800" i="1" dirty="0">
                <a:solidFill>
                  <a:srgbClr val="FFFF00"/>
                </a:solidFill>
              </a:rPr>
              <a:t>on the </a:t>
            </a:r>
            <a:r>
              <a:rPr lang="en-US" altLang="en-US" sz="3800" b="1" i="1" dirty="0">
                <a:solidFill>
                  <a:srgbClr val="FFFF00"/>
                </a:solidFill>
              </a:rPr>
              <a:t>body</a:t>
            </a:r>
            <a:r>
              <a:rPr lang="en-US" altLang="en-US" sz="3800" dirty="0">
                <a:solidFill>
                  <a:srgbClr val="FFC000"/>
                </a:solidFill>
              </a:rPr>
              <a:t> of the </a:t>
            </a:r>
            <a:r>
              <a:rPr lang="en-US" altLang="en-US" sz="3800" b="1" i="1" dirty="0">
                <a:solidFill>
                  <a:srgbClr val="FFFF00"/>
                </a:solidFill>
              </a:rPr>
              <a:t>red colored </a:t>
            </a:r>
            <a:r>
              <a:rPr lang="en-US" altLang="en-US" sz="3800" dirty="0">
                <a:solidFill>
                  <a:srgbClr val="FFC000"/>
                </a:solidFill>
              </a:rPr>
              <a:t>beast with the ten horns. The beast is starting out the first </a:t>
            </a:r>
            <a:r>
              <a:rPr lang="en-US" altLang="en-US" sz="3800" b="1" i="1" dirty="0">
                <a:solidFill>
                  <a:srgbClr val="FFC000"/>
                </a:solidFill>
              </a:rPr>
              <a:t>3.5 years </a:t>
            </a:r>
            <a:r>
              <a:rPr lang="en-US" altLang="en-US" sz="3800" dirty="0">
                <a:solidFill>
                  <a:srgbClr val="FFC000"/>
                </a:solidFill>
              </a:rPr>
              <a:t>of its  career being ruled by a </a:t>
            </a:r>
            <a:r>
              <a:rPr lang="en-US" altLang="en-US" sz="3800" b="1" i="1" dirty="0">
                <a:solidFill>
                  <a:srgbClr val="FFC000"/>
                </a:solidFill>
              </a:rPr>
              <a:t>woman </a:t>
            </a:r>
            <a:r>
              <a:rPr lang="en-US" altLang="en-US" sz="3800" dirty="0">
                <a:solidFill>
                  <a:srgbClr val="FFC000"/>
                </a:solidFill>
              </a:rPr>
              <a:t>with </a:t>
            </a:r>
            <a:r>
              <a:rPr lang="en-US" altLang="en-US" sz="3800" b="1" i="1" dirty="0">
                <a:solidFill>
                  <a:srgbClr val="FFFF00"/>
                </a:solidFill>
              </a:rPr>
              <a:t>a cup of defilement full of abominations</a:t>
            </a:r>
            <a:r>
              <a:rPr lang="en-US" altLang="en-US" sz="3800" dirty="0">
                <a:solidFill>
                  <a:srgbClr val="FFC000"/>
                </a:solidFill>
              </a:rPr>
              <a:t>. Is this a specter of </a:t>
            </a:r>
            <a:r>
              <a:rPr lang="en-US" altLang="en-US" sz="3800" i="1" dirty="0">
                <a:solidFill>
                  <a:srgbClr val="FFFF00"/>
                </a:solidFill>
              </a:rPr>
              <a:t>militant neo-Marxist multicultural feminism</a:t>
            </a:r>
            <a:r>
              <a:rPr lang="en-US" altLang="en-US" sz="3800" dirty="0">
                <a:solidFill>
                  <a:srgbClr val="FFC000"/>
                </a:solidFill>
              </a:rPr>
              <a:t>? In this phase the body of the beast is </a:t>
            </a:r>
            <a:r>
              <a:rPr lang="en-US" altLang="en-US" sz="3800" i="1" dirty="0">
                <a:solidFill>
                  <a:srgbClr val="FF0000"/>
                </a:solidFill>
              </a:rPr>
              <a:t>colored </a:t>
            </a:r>
            <a:r>
              <a:rPr lang="en-US" altLang="en-US" sz="3800" b="1" i="1" dirty="0">
                <a:solidFill>
                  <a:srgbClr val="FF0000"/>
                </a:solidFill>
              </a:rPr>
              <a:t>red</a:t>
            </a:r>
            <a:r>
              <a:rPr lang="en-US" altLang="en-US" sz="3800" dirty="0">
                <a:solidFill>
                  <a:srgbClr val="FFC000"/>
                </a:solidFill>
              </a:rPr>
              <a:t>.  This might signify a disposition towards </a:t>
            </a:r>
            <a:r>
              <a:rPr lang="en-US" altLang="en-US" sz="3800" i="1" dirty="0">
                <a:solidFill>
                  <a:srgbClr val="FFFF00"/>
                </a:solidFill>
              </a:rPr>
              <a:t>international socialism</a:t>
            </a:r>
            <a:r>
              <a:rPr lang="en-US" altLang="en-US" sz="3800" dirty="0">
                <a:solidFill>
                  <a:srgbClr val="FFC000"/>
                </a:solidFill>
              </a:rPr>
              <a:t>. </a:t>
            </a:r>
          </a:p>
        </p:txBody>
      </p:sp>
    </p:spTree>
    <p:extLst>
      <p:ext uri="{BB962C8B-B14F-4D97-AF65-F5344CB8AC3E}">
        <p14:creationId xmlns:p14="http://schemas.microsoft.com/office/powerpoint/2010/main" val="10718554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7745AC2-5000-4BB0-B9EB-06F561FA0A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351" y="0"/>
            <a:ext cx="10989297" cy="6858000"/>
          </a:xfrm>
          <a:prstGeom prst="rect">
            <a:avLst/>
          </a:prstGeom>
        </p:spPr>
      </p:pic>
    </p:spTree>
    <p:extLst>
      <p:ext uri="{BB962C8B-B14F-4D97-AF65-F5344CB8AC3E}">
        <p14:creationId xmlns:p14="http://schemas.microsoft.com/office/powerpoint/2010/main" val="2147211636"/>
      </p:ext>
    </p:extLst>
  </p:cSld>
  <p:clrMapOvr>
    <a:masterClrMapping/>
  </p:clrMapOvr>
</p:sld>
</file>

<file path=ppt/slides/slide3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346AA02-D74C-4001-8EFF-EB5769A80D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081" y="152400"/>
            <a:ext cx="4461075" cy="6578172"/>
          </a:xfrm>
          <a:prstGeom prst="rect">
            <a:avLst/>
          </a:prstGeom>
        </p:spPr>
      </p:pic>
      <p:pic>
        <p:nvPicPr>
          <p:cNvPr id="5" name="Picture 4">
            <a:extLst>
              <a:ext uri="{FF2B5EF4-FFF2-40B4-BE49-F238E27FC236}">
                <a16:creationId xmlns:a16="http://schemas.microsoft.com/office/drawing/2014/main" id="{8965A029-0DE2-468B-AA5F-9A47D11D9C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0" y="1828800"/>
            <a:ext cx="7352657" cy="4901772"/>
          </a:xfrm>
          <a:prstGeom prst="rect">
            <a:avLst/>
          </a:prstGeom>
        </p:spPr>
      </p:pic>
      <p:sp>
        <p:nvSpPr>
          <p:cNvPr id="6" name="Rectangle 5">
            <a:extLst>
              <a:ext uri="{FF2B5EF4-FFF2-40B4-BE49-F238E27FC236}">
                <a16:creationId xmlns:a16="http://schemas.microsoft.com/office/drawing/2014/main" id="{62F179F7-D714-4BC2-A646-97C8E5D2C8EB}"/>
              </a:ext>
            </a:extLst>
          </p:cNvPr>
          <p:cNvSpPr/>
          <p:nvPr/>
        </p:nvSpPr>
        <p:spPr>
          <a:xfrm>
            <a:off x="4724400" y="381000"/>
            <a:ext cx="7327519" cy="9144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rgbClr val="FFC000"/>
                </a:solidFill>
              </a:rPr>
              <a:t>The Harlot </a:t>
            </a:r>
          </a:p>
          <a:p>
            <a:pPr algn="ctr"/>
            <a:r>
              <a:rPr lang="en-US" sz="5400" dirty="0">
                <a:solidFill>
                  <a:srgbClr val="FFC000"/>
                </a:solidFill>
              </a:rPr>
              <a:t>of Revelation 17</a:t>
            </a:r>
          </a:p>
        </p:txBody>
      </p:sp>
    </p:spTree>
    <p:extLst>
      <p:ext uri="{BB962C8B-B14F-4D97-AF65-F5344CB8AC3E}">
        <p14:creationId xmlns:p14="http://schemas.microsoft.com/office/powerpoint/2010/main" val="1795104487"/>
      </p:ext>
    </p:extLst>
  </p:cSld>
  <p:clrMapOvr>
    <a:masterClrMapping/>
  </p:clrMapOvr>
</p:sld>
</file>

<file path=ppt/slides/slide3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228600" y="467266"/>
            <a:ext cx="1173480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200" dirty="0">
                <a:solidFill>
                  <a:srgbClr val="FFC000"/>
                </a:solidFill>
              </a:rPr>
              <a:t>The earthbound beast is ridden by a </a:t>
            </a:r>
            <a:r>
              <a:rPr lang="en-US" altLang="en-US" sz="4200" i="1" dirty="0">
                <a:solidFill>
                  <a:srgbClr val="FFFF00"/>
                </a:solidFill>
              </a:rPr>
              <a:t>harlot / porno </a:t>
            </a:r>
            <a:r>
              <a:rPr lang="en-US" altLang="en-US" sz="4200" dirty="0">
                <a:solidFill>
                  <a:srgbClr val="FFC000"/>
                </a:solidFill>
              </a:rPr>
              <a:t>woman. She sits in her seat of power holding a </a:t>
            </a:r>
            <a:r>
              <a:rPr lang="en-US" altLang="en-US" sz="4200" i="1" dirty="0">
                <a:solidFill>
                  <a:srgbClr val="FFFF00"/>
                </a:solidFill>
              </a:rPr>
              <a:t>cup full of abominations</a:t>
            </a:r>
            <a:r>
              <a:rPr lang="en-US" altLang="en-US" sz="4200" dirty="0">
                <a:solidFill>
                  <a:srgbClr val="FFC000"/>
                </a:solidFill>
              </a:rPr>
              <a:t>. From the words she spoke and from what John heard this is a woman who has achieved this earthly dominion through a haughty  narcissistic life of dreaming and </a:t>
            </a:r>
            <a:r>
              <a:rPr lang="en-US" altLang="en-US" sz="4200" i="1" dirty="0">
                <a:solidFill>
                  <a:srgbClr val="FFFF00"/>
                </a:solidFill>
              </a:rPr>
              <a:t>compromise</a:t>
            </a:r>
            <a:r>
              <a:rPr lang="en-US" altLang="en-US" sz="4200" dirty="0">
                <a:solidFill>
                  <a:srgbClr val="FFC000"/>
                </a:solidFill>
              </a:rPr>
              <a:t>. But as we see her she seems to be in a rather precarious position as she tries to ride the beast. Again, there is no mention of </a:t>
            </a:r>
            <a:r>
              <a:rPr lang="en-US" altLang="en-US" sz="4200" b="1" i="1" dirty="0">
                <a:solidFill>
                  <a:srgbClr val="FFFF00"/>
                </a:solidFill>
              </a:rPr>
              <a:t>eagle’s wings </a:t>
            </a:r>
            <a:r>
              <a:rPr lang="en-US" altLang="en-US" sz="4200" dirty="0">
                <a:solidFill>
                  <a:srgbClr val="FFC000"/>
                </a:solidFill>
              </a:rPr>
              <a:t>or</a:t>
            </a:r>
            <a:r>
              <a:rPr lang="en-US" altLang="en-US" sz="4200" b="1" i="1" dirty="0">
                <a:solidFill>
                  <a:srgbClr val="FFFF00"/>
                </a:solidFill>
              </a:rPr>
              <a:t> any wings </a:t>
            </a:r>
            <a:r>
              <a:rPr lang="en-US" altLang="en-US" sz="4200" dirty="0">
                <a:solidFill>
                  <a:srgbClr val="FFC000"/>
                </a:solidFill>
              </a:rPr>
              <a:t>at all. </a:t>
            </a:r>
          </a:p>
        </p:txBody>
      </p:sp>
    </p:spTree>
    <p:extLst>
      <p:ext uri="{BB962C8B-B14F-4D97-AF65-F5344CB8AC3E}">
        <p14:creationId xmlns:p14="http://schemas.microsoft.com/office/powerpoint/2010/main" val="2300574813"/>
      </p:ext>
    </p:extLst>
  </p:cSld>
  <p:clrMapOvr>
    <a:masterClrMapping/>
  </p:clrMapOvr>
</p:sld>
</file>

<file path=ppt/slides/slide3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7B0CEDA-239A-4D6C-A2E4-BAD9AD225F9A}"/>
              </a:ext>
            </a:extLst>
          </p:cNvPr>
          <p:cNvSpPr/>
          <p:nvPr/>
        </p:nvSpPr>
        <p:spPr>
          <a:xfrm>
            <a:off x="152398" y="5410200"/>
            <a:ext cx="4800602" cy="138180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i="1" dirty="0">
                <a:solidFill>
                  <a:srgbClr val="C00000"/>
                </a:solidFill>
                <a:latin typeface="Papyrus" panose="03070502060502030205" pitchFamily="66" charset="0"/>
              </a:rPr>
              <a:t>The Harlot Woman </a:t>
            </a:r>
          </a:p>
          <a:p>
            <a:pPr algn="ctr"/>
            <a:r>
              <a:rPr lang="en-US" sz="4000" b="1" i="1" dirty="0">
                <a:solidFill>
                  <a:srgbClr val="C00000"/>
                </a:solidFill>
                <a:latin typeface="Papyrus" panose="03070502060502030205" pitchFamily="66" charset="0"/>
              </a:rPr>
              <a:t>of Revelation 17</a:t>
            </a:r>
          </a:p>
        </p:txBody>
      </p:sp>
      <p:pic>
        <p:nvPicPr>
          <p:cNvPr id="10" name="Picture 2">
            <a:extLst>
              <a:ext uri="{FF2B5EF4-FFF2-40B4-BE49-F238E27FC236}">
                <a16:creationId xmlns:a16="http://schemas.microsoft.com/office/drawing/2014/main" id="{9E2B7AAE-C003-4761-B962-9C1DAF6BDC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08408"/>
            <a:ext cx="4800600" cy="53017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a:extLst>
              <a:ext uri="{FF2B5EF4-FFF2-40B4-BE49-F238E27FC236}">
                <a16:creationId xmlns:a16="http://schemas.microsoft.com/office/drawing/2014/main" id="{37D7C51A-659C-4179-A0E5-135696885EE8}"/>
              </a:ext>
            </a:extLst>
          </p:cNvPr>
          <p:cNvSpPr txBox="1"/>
          <p:nvPr/>
        </p:nvSpPr>
        <p:spPr>
          <a:xfrm>
            <a:off x="5105400" y="108408"/>
            <a:ext cx="6934200" cy="6555641"/>
          </a:xfrm>
          <a:prstGeom prst="rect">
            <a:avLst/>
          </a:prstGeom>
          <a:noFill/>
        </p:spPr>
        <p:txBody>
          <a:bodyPr wrap="square" rtlCol="0">
            <a:spAutoFit/>
          </a:bodyPr>
          <a:lstStyle/>
          <a:p>
            <a:r>
              <a:rPr lang="en-US" sz="2100" dirty="0">
                <a:solidFill>
                  <a:schemeClr val="bg1"/>
                </a:solidFill>
              </a:rPr>
              <a:t>Revelation 17</a:t>
            </a:r>
          </a:p>
          <a:p>
            <a:r>
              <a:rPr lang="en-US" sz="2100" dirty="0">
                <a:solidFill>
                  <a:srgbClr val="FFC000"/>
                </a:solidFill>
              </a:rPr>
              <a:t>1 And there came one of the seven angels which had the seven vials, and talked with me, saying unto me, Come hither; I will shew unto thee the judgment of the great whore that </a:t>
            </a:r>
            <a:r>
              <a:rPr lang="en-US" sz="2100" dirty="0" err="1">
                <a:solidFill>
                  <a:srgbClr val="FFC000"/>
                </a:solidFill>
              </a:rPr>
              <a:t>sitteth</a:t>
            </a:r>
            <a:r>
              <a:rPr lang="en-US" sz="2100" dirty="0">
                <a:solidFill>
                  <a:srgbClr val="FFC000"/>
                </a:solidFill>
              </a:rPr>
              <a:t> upon many waters: </a:t>
            </a:r>
            <a:r>
              <a:rPr lang="en-US" sz="2100" b="1" dirty="0">
                <a:solidFill>
                  <a:srgbClr val="FFC000"/>
                </a:solidFill>
                <a:hlinkClick r:id="rId3">
                  <a:extLst>
                    <a:ext uri="{A12FA001-AC4F-418D-AE19-62706E023703}">
                      <ahyp:hlinkClr xmlns:ahyp="http://schemas.microsoft.com/office/drawing/2018/hyperlinkcolor" val="tx"/>
                    </a:ext>
                  </a:extLst>
                </a:hlinkClick>
              </a:rPr>
              <a:t>2</a:t>
            </a:r>
            <a:r>
              <a:rPr lang="en-US" sz="2100" b="1" dirty="0">
                <a:solidFill>
                  <a:srgbClr val="FFC000"/>
                </a:solidFill>
              </a:rPr>
              <a:t> </a:t>
            </a:r>
            <a:r>
              <a:rPr lang="en-US" sz="2100" dirty="0">
                <a:solidFill>
                  <a:srgbClr val="FFC000"/>
                </a:solidFill>
              </a:rPr>
              <a:t>With whom the kings of the earth have committed fornication, and the inhabitants of the earth have been made drunk with the wine of her fornication. </a:t>
            </a:r>
            <a:r>
              <a:rPr lang="en-US" sz="2100" b="1" dirty="0">
                <a:solidFill>
                  <a:srgbClr val="FFC000"/>
                </a:solidFill>
                <a:hlinkClick r:id="rId4">
                  <a:extLst>
                    <a:ext uri="{A12FA001-AC4F-418D-AE19-62706E023703}">
                      <ahyp:hlinkClr xmlns:ahyp="http://schemas.microsoft.com/office/drawing/2018/hyperlinkcolor" val="tx"/>
                    </a:ext>
                  </a:extLst>
                </a:hlinkClick>
              </a:rPr>
              <a:t>3</a:t>
            </a:r>
            <a:r>
              <a:rPr lang="en-US" sz="2100" b="1" dirty="0">
                <a:solidFill>
                  <a:srgbClr val="FFC000"/>
                </a:solidFill>
              </a:rPr>
              <a:t> </a:t>
            </a:r>
            <a:r>
              <a:rPr lang="en-US" sz="2100" dirty="0">
                <a:solidFill>
                  <a:srgbClr val="FFC000"/>
                </a:solidFill>
              </a:rPr>
              <a:t>So he carried me away in the spirit into the wilderness: and I saw a woman sit upon a scarlet </a:t>
            </a:r>
            <a:r>
              <a:rPr lang="en-US" sz="2100" dirty="0" err="1">
                <a:solidFill>
                  <a:srgbClr val="FFC000"/>
                </a:solidFill>
              </a:rPr>
              <a:t>coloured</a:t>
            </a:r>
            <a:r>
              <a:rPr lang="en-US" sz="2100" dirty="0">
                <a:solidFill>
                  <a:srgbClr val="FFC000"/>
                </a:solidFill>
              </a:rPr>
              <a:t> beast, full of names of blasphemy, having seven heads and ten horns. </a:t>
            </a:r>
            <a:r>
              <a:rPr lang="en-US" sz="2100" b="1" dirty="0">
                <a:solidFill>
                  <a:srgbClr val="FFC000"/>
                </a:solidFill>
                <a:hlinkClick r:id="rId5">
                  <a:extLst>
                    <a:ext uri="{A12FA001-AC4F-418D-AE19-62706E023703}">
                      <ahyp:hlinkClr xmlns:ahyp="http://schemas.microsoft.com/office/drawing/2018/hyperlinkcolor" val="tx"/>
                    </a:ext>
                  </a:extLst>
                </a:hlinkClick>
              </a:rPr>
              <a:t>4</a:t>
            </a:r>
            <a:r>
              <a:rPr lang="en-US" sz="2100" b="1" dirty="0">
                <a:solidFill>
                  <a:srgbClr val="FFC000"/>
                </a:solidFill>
              </a:rPr>
              <a:t> </a:t>
            </a:r>
            <a:r>
              <a:rPr lang="en-US" sz="2100" dirty="0">
                <a:solidFill>
                  <a:srgbClr val="FFC000"/>
                </a:solidFill>
              </a:rPr>
              <a:t>And the woman was arrayed in purple and scarlet </a:t>
            </a:r>
            <a:r>
              <a:rPr lang="en-US" sz="2100" dirty="0" err="1">
                <a:solidFill>
                  <a:srgbClr val="FFC000"/>
                </a:solidFill>
              </a:rPr>
              <a:t>colour</a:t>
            </a:r>
            <a:r>
              <a:rPr lang="en-US" sz="2100" dirty="0">
                <a:solidFill>
                  <a:srgbClr val="FFC000"/>
                </a:solidFill>
              </a:rPr>
              <a:t>, and decked with gold and precious stones and pearls, having a golden cup in her hand full of abominations and filthiness of her fornication: </a:t>
            </a:r>
            <a:r>
              <a:rPr lang="en-US" sz="2100" b="1" dirty="0">
                <a:solidFill>
                  <a:srgbClr val="FFC000"/>
                </a:solidFill>
                <a:hlinkClick r:id="rId6">
                  <a:extLst>
                    <a:ext uri="{A12FA001-AC4F-418D-AE19-62706E023703}">
                      <ahyp:hlinkClr xmlns:ahyp="http://schemas.microsoft.com/office/drawing/2018/hyperlinkcolor" val="tx"/>
                    </a:ext>
                  </a:extLst>
                </a:hlinkClick>
              </a:rPr>
              <a:t>5</a:t>
            </a:r>
            <a:r>
              <a:rPr lang="en-US" sz="2100" b="1" dirty="0">
                <a:solidFill>
                  <a:srgbClr val="FFC000"/>
                </a:solidFill>
              </a:rPr>
              <a:t> </a:t>
            </a:r>
            <a:r>
              <a:rPr lang="en-US" sz="2100" dirty="0">
                <a:solidFill>
                  <a:srgbClr val="FFC000"/>
                </a:solidFill>
              </a:rPr>
              <a:t>And upon her forehead </a:t>
            </a:r>
            <a:r>
              <a:rPr lang="en-US" sz="2100" i="1" dirty="0">
                <a:solidFill>
                  <a:srgbClr val="FFC000"/>
                </a:solidFill>
              </a:rPr>
              <a:t>was</a:t>
            </a:r>
            <a:r>
              <a:rPr lang="en-US" sz="2100" dirty="0">
                <a:solidFill>
                  <a:srgbClr val="FFC000"/>
                </a:solidFill>
              </a:rPr>
              <a:t> a name written, MYSTERY, BABYLON THE GREAT, THE MOTHER OF HARLOTS AND ABOMINATIONS OF THE EARTH. </a:t>
            </a:r>
            <a:r>
              <a:rPr lang="en-US" sz="2100" b="1" dirty="0">
                <a:solidFill>
                  <a:srgbClr val="FFC000"/>
                </a:solidFill>
                <a:hlinkClick r:id="rId7">
                  <a:extLst>
                    <a:ext uri="{A12FA001-AC4F-418D-AE19-62706E023703}">
                      <ahyp:hlinkClr xmlns:ahyp="http://schemas.microsoft.com/office/drawing/2018/hyperlinkcolor" val="tx"/>
                    </a:ext>
                  </a:extLst>
                </a:hlinkClick>
              </a:rPr>
              <a:t>6</a:t>
            </a:r>
            <a:r>
              <a:rPr lang="en-US" sz="2100" b="1" dirty="0">
                <a:solidFill>
                  <a:srgbClr val="FFC000"/>
                </a:solidFill>
              </a:rPr>
              <a:t> </a:t>
            </a:r>
            <a:r>
              <a:rPr lang="en-US" sz="2100" dirty="0">
                <a:solidFill>
                  <a:srgbClr val="FFC000"/>
                </a:solidFill>
              </a:rPr>
              <a:t>And I saw the woman drunken with the blood of the saints, and with the blood of the martyrs of Jesus: and when I saw her, I wondered with great admiration.</a:t>
            </a:r>
          </a:p>
        </p:txBody>
      </p:sp>
    </p:spTree>
    <p:extLst>
      <p:ext uri="{BB962C8B-B14F-4D97-AF65-F5344CB8AC3E}">
        <p14:creationId xmlns:p14="http://schemas.microsoft.com/office/powerpoint/2010/main" val="923889734"/>
      </p:ext>
    </p:extLst>
  </p:cSld>
  <p:clrMapOvr>
    <a:masterClrMapping/>
  </p:clrMapOvr>
</p:sld>
</file>

<file path=ppt/slides/slide3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152400" y="144101"/>
            <a:ext cx="11887200" cy="656979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800" dirty="0">
                <a:solidFill>
                  <a:srgbClr val="FFC000"/>
                </a:solidFill>
              </a:rPr>
              <a:t>This is in stark contrast to the other woman, the </a:t>
            </a:r>
            <a:r>
              <a:rPr lang="en-US" altLang="en-US" sz="5800" dirty="0">
                <a:solidFill>
                  <a:srgbClr val="FFFF00"/>
                </a:solidFill>
              </a:rPr>
              <a:t>woman of travail</a:t>
            </a:r>
            <a:r>
              <a:rPr lang="en-US" altLang="en-US" sz="5800" dirty="0">
                <a:solidFill>
                  <a:srgbClr val="FFC000"/>
                </a:solidFill>
              </a:rPr>
              <a:t> John saw in </a:t>
            </a:r>
            <a:r>
              <a:rPr lang="en-US" altLang="en-US" sz="5800" dirty="0">
                <a:solidFill>
                  <a:schemeClr val="bg1"/>
                </a:solidFill>
              </a:rPr>
              <a:t>Revelation 12 </a:t>
            </a:r>
            <a:r>
              <a:rPr lang="en-US" altLang="en-US" sz="5800" dirty="0">
                <a:solidFill>
                  <a:srgbClr val="FFC000"/>
                </a:solidFill>
              </a:rPr>
              <a:t>who is </a:t>
            </a:r>
            <a:r>
              <a:rPr lang="en-US" altLang="en-US" sz="5800" i="1" dirty="0">
                <a:solidFill>
                  <a:srgbClr val="FFFF00"/>
                </a:solidFill>
              </a:rPr>
              <a:t>“given two wings of a great eagle”</a:t>
            </a:r>
            <a:r>
              <a:rPr lang="en-US" altLang="en-US" sz="5800" dirty="0">
                <a:solidFill>
                  <a:srgbClr val="FFC000"/>
                </a:solidFill>
              </a:rPr>
              <a:t>.  The book of Revelation can be viewed as the story of these </a:t>
            </a:r>
            <a:r>
              <a:rPr lang="en-US" altLang="en-US" sz="5800" b="1" i="1" dirty="0">
                <a:solidFill>
                  <a:srgbClr val="FFFF00"/>
                </a:solidFill>
              </a:rPr>
              <a:t>two women </a:t>
            </a:r>
            <a:r>
              <a:rPr lang="en-US" altLang="en-US" sz="5800" dirty="0">
                <a:solidFill>
                  <a:srgbClr val="FFC000"/>
                </a:solidFill>
              </a:rPr>
              <a:t>as they emerge into world history in the latter days. </a:t>
            </a:r>
          </a:p>
        </p:txBody>
      </p:sp>
    </p:spTree>
    <p:extLst>
      <p:ext uri="{BB962C8B-B14F-4D97-AF65-F5344CB8AC3E}">
        <p14:creationId xmlns:p14="http://schemas.microsoft.com/office/powerpoint/2010/main" val="627113529"/>
      </p:ext>
    </p:extLst>
  </p:cSld>
  <p:clrMapOvr>
    <a:masterClrMapping/>
  </p:clrMapOvr>
</p:sld>
</file>

<file path=ppt/slides/slide3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A897200-82A2-45EE-9EA9-6A96420BD7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0" y="122547"/>
            <a:ext cx="6745664" cy="6664751"/>
          </a:xfrm>
          <a:prstGeom prst="rect">
            <a:avLst/>
          </a:prstGeom>
        </p:spPr>
      </p:pic>
      <p:sp>
        <p:nvSpPr>
          <p:cNvPr id="6" name="Rectangle 5">
            <a:extLst>
              <a:ext uri="{FF2B5EF4-FFF2-40B4-BE49-F238E27FC236}">
                <a16:creationId xmlns:a16="http://schemas.microsoft.com/office/drawing/2014/main" id="{F7B0CEDA-239A-4D6C-A2E4-BAD9AD225F9A}"/>
              </a:ext>
            </a:extLst>
          </p:cNvPr>
          <p:cNvSpPr/>
          <p:nvPr/>
        </p:nvSpPr>
        <p:spPr>
          <a:xfrm>
            <a:off x="112336" y="5410200"/>
            <a:ext cx="6400800" cy="138180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i="1" dirty="0">
                <a:solidFill>
                  <a:srgbClr val="C00000"/>
                </a:solidFill>
                <a:latin typeface="Papyrus" panose="03070502060502030205" pitchFamily="66" charset="0"/>
              </a:rPr>
              <a:t>The Harlot Woman </a:t>
            </a:r>
          </a:p>
          <a:p>
            <a:pPr algn="ctr"/>
            <a:r>
              <a:rPr lang="en-US" sz="4000" b="1" i="1" dirty="0">
                <a:solidFill>
                  <a:srgbClr val="C00000"/>
                </a:solidFill>
                <a:latin typeface="Papyrus" panose="03070502060502030205" pitchFamily="66" charset="0"/>
              </a:rPr>
              <a:t>of Revelation 17</a:t>
            </a:r>
          </a:p>
        </p:txBody>
      </p:sp>
      <p:sp>
        <p:nvSpPr>
          <p:cNvPr id="9" name="Rectangle 8">
            <a:extLst>
              <a:ext uri="{FF2B5EF4-FFF2-40B4-BE49-F238E27FC236}">
                <a16:creationId xmlns:a16="http://schemas.microsoft.com/office/drawing/2014/main" id="{E4C9CBB7-4ED7-40DE-B2CE-9FBE5F54DE14}"/>
              </a:ext>
            </a:extLst>
          </p:cNvPr>
          <p:cNvSpPr/>
          <p:nvPr/>
        </p:nvSpPr>
        <p:spPr>
          <a:xfrm>
            <a:off x="6553200" y="397104"/>
            <a:ext cx="2894814" cy="5334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i="1" dirty="0">
                <a:solidFill>
                  <a:srgbClr val="C00000"/>
                </a:solidFill>
                <a:latin typeface="Papyrus" panose="03070502060502030205" pitchFamily="66" charset="0"/>
              </a:rPr>
              <a:t>The </a:t>
            </a:r>
          </a:p>
          <a:p>
            <a:pPr algn="ctr"/>
            <a:r>
              <a:rPr lang="en-US" sz="4000" b="1" i="1" dirty="0">
                <a:solidFill>
                  <a:srgbClr val="C00000"/>
                </a:solidFill>
                <a:latin typeface="Papyrus" panose="03070502060502030205" pitchFamily="66" charset="0"/>
              </a:rPr>
              <a:t>Woman </a:t>
            </a:r>
          </a:p>
          <a:p>
            <a:pPr algn="ctr"/>
            <a:r>
              <a:rPr lang="en-US" sz="4000" b="1" i="1" dirty="0">
                <a:solidFill>
                  <a:srgbClr val="C00000"/>
                </a:solidFill>
                <a:latin typeface="Papyrus" panose="03070502060502030205" pitchFamily="66" charset="0"/>
              </a:rPr>
              <a:t>of Revelation </a:t>
            </a:r>
          </a:p>
          <a:p>
            <a:pPr algn="ctr"/>
            <a:r>
              <a:rPr lang="en-US" sz="4000" b="1" i="1" dirty="0">
                <a:solidFill>
                  <a:srgbClr val="C00000"/>
                </a:solidFill>
                <a:latin typeface="Papyrus" panose="03070502060502030205" pitchFamily="66" charset="0"/>
              </a:rPr>
              <a:t>Chapter </a:t>
            </a:r>
          </a:p>
          <a:p>
            <a:pPr algn="ctr"/>
            <a:r>
              <a:rPr lang="en-US" sz="4000" b="1" i="1" dirty="0">
                <a:solidFill>
                  <a:srgbClr val="C00000"/>
                </a:solidFill>
                <a:latin typeface="Papyrus" panose="03070502060502030205" pitchFamily="66" charset="0"/>
              </a:rPr>
              <a:t>12</a:t>
            </a:r>
          </a:p>
        </p:txBody>
      </p:sp>
      <p:pic>
        <p:nvPicPr>
          <p:cNvPr id="10" name="Picture 2">
            <a:extLst>
              <a:ext uri="{FF2B5EF4-FFF2-40B4-BE49-F238E27FC236}">
                <a16:creationId xmlns:a16="http://schemas.microsoft.com/office/drawing/2014/main" id="{9E2B7AAE-C003-4761-B962-9C1DAF6BDC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135" y="108408"/>
            <a:ext cx="6019800" cy="53017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6CC79CF6-ED04-451E-ADFC-30D035F1C3F1}"/>
              </a:ext>
            </a:extLst>
          </p:cNvPr>
          <p:cNvSpPr/>
          <p:nvPr/>
        </p:nvSpPr>
        <p:spPr>
          <a:xfrm rot="16200000" flipH="1" flipV="1">
            <a:off x="3178404" y="3285241"/>
            <a:ext cx="6669463" cy="1524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1828712"/>
      </p:ext>
    </p:extLst>
  </p:cSld>
  <p:clrMapOvr>
    <a:masterClrMapping/>
  </p:clrMapOvr>
</p:sld>
</file>

<file path=ppt/slides/slide3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695325" y="174879"/>
            <a:ext cx="10801350" cy="6508242"/>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5000" dirty="0">
                <a:solidFill>
                  <a:srgbClr val="FFC000"/>
                </a:solidFill>
              </a:rPr>
              <a:t>Both Daniel and John give descriptions of the ten horned New World Order beast in </a:t>
            </a:r>
            <a:r>
              <a:rPr lang="en-US" altLang="en-US" sz="5000" i="1" dirty="0">
                <a:solidFill>
                  <a:srgbClr val="FFFF00"/>
                </a:solidFill>
              </a:rPr>
              <a:t>both its phases</a:t>
            </a:r>
            <a:r>
              <a:rPr lang="en-US" altLang="en-US" sz="5000" b="1" i="1" dirty="0">
                <a:solidFill>
                  <a:srgbClr val="FFC000"/>
                </a:solidFill>
              </a:rPr>
              <a:t>, </a:t>
            </a:r>
            <a:r>
              <a:rPr lang="en-US" altLang="en-US" sz="5000" dirty="0">
                <a:solidFill>
                  <a:srgbClr val="FFC000"/>
                </a:solidFill>
              </a:rPr>
              <a:t>the </a:t>
            </a:r>
            <a:r>
              <a:rPr lang="en-US" altLang="en-US" sz="5000" i="1" dirty="0">
                <a:solidFill>
                  <a:srgbClr val="FFFF00"/>
                </a:solidFill>
              </a:rPr>
              <a:t>first half </a:t>
            </a:r>
            <a:r>
              <a:rPr lang="en-US" altLang="en-US" sz="5000" dirty="0">
                <a:solidFill>
                  <a:srgbClr val="FFC000"/>
                </a:solidFill>
              </a:rPr>
              <a:t>and </a:t>
            </a:r>
            <a:r>
              <a:rPr lang="en-US" altLang="en-US" sz="5000" i="1" dirty="0">
                <a:solidFill>
                  <a:srgbClr val="FFFF00"/>
                </a:solidFill>
              </a:rPr>
              <a:t>second half </a:t>
            </a:r>
            <a:r>
              <a:rPr lang="en-US" altLang="en-US" sz="5000" dirty="0">
                <a:solidFill>
                  <a:srgbClr val="FFC000"/>
                </a:solidFill>
              </a:rPr>
              <a:t>of the final 7 years. So why are there </a:t>
            </a:r>
            <a:r>
              <a:rPr lang="en-US" altLang="en-US" sz="5000" b="1" i="1" dirty="0">
                <a:solidFill>
                  <a:srgbClr val="FFFF00"/>
                </a:solidFill>
              </a:rPr>
              <a:t>no wings </a:t>
            </a:r>
            <a:r>
              <a:rPr lang="en-US" altLang="en-US" sz="5000" dirty="0">
                <a:solidFill>
                  <a:srgbClr val="FFC000"/>
                </a:solidFill>
              </a:rPr>
              <a:t>at all in these visions of the end-time beast? What has happened, (or will yet happen), to those </a:t>
            </a:r>
            <a:r>
              <a:rPr lang="en-US" altLang="en-US" sz="5000" dirty="0">
                <a:solidFill>
                  <a:srgbClr val="FFFF00"/>
                </a:solidFill>
              </a:rPr>
              <a:t>wings? </a:t>
            </a:r>
            <a:r>
              <a:rPr lang="en-US" altLang="en-US" sz="5000" dirty="0">
                <a:solidFill>
                  <a:srgbClr val="FFC000"/>
                </a:solidFill>
              </a:rPr>
              <a:t>What might those wings signify? </a:t>
            </a:r>
          </a:p>
        </p:txBody>
      </p:sp>
    </p:spTree>
    <p:extLst>
      <p:ext uri="{BB962C8B-B14F-4D97-AF65-F5344CB8AC3E}">
        <p14:creationId xmlns:p14="http://schemas.microsoft.com/office/powerpoint/2010/main" val="2089174832"/>
      </p:ext>
    </p:extLst>
  </p:cSld>
  <p:clrMapOvr>
    <a:masterClrMapping/>
  </p:clrMapOvr>
</p:sld>
</file>

<file path=ppt/slides/slide3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a:extLst>
              <a:ext uri="{FF2B5EF4-FFF2-40B4-BE49-F238E27FC236}">
                <a16:creationId xmlns:a16="http://schemas.microsoft.com/office/drawing/2014/main" id="{9E2B7AAE-C003-4761-B962-9C1DAF6BDC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974" y="381000"/>
            <a:ext cx="5610520" cy="48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a:extLst>
              <a:ext uri="{FF2B5EF4-FFF2-40B4-BE49-F238E27FC236}">
                <a16:creationId xmlns:a16="http://schemas.microsoft.com/office/drawing/2014/main" id="{FEB8ABBC-0495-467E-BBEE-0FCF9664E82D}"/>
              </a:ext>
            </a:extLst>
          </p:cNvPr>
          <p:cNvSpPr/>
          <p:nvPr/>
        </p:nvSpPr>
        <p:spPr>
          <a:xfrm>
            <a:off x="139829" y="5181600"/>
            <a:ext cx="5602665" cy="138180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i="1" dirty="0">
                <a:solidFill>
                  <a:srgbClr val="C00000"/>
                </a:solidFill>
                <a:latin typeface="Papyrus" panose="03070502060502030205" pitchFamily="66" charset="0"/>
              </a:rPr>
              <a:t>The Ten Horned Beast </a:t>
            </a:r>
          </a:p>
          <a:p>
            <a:pPr algn="ctr"/>
            <a:r>
              <a:rPr lang="en-US" sz="3600" b="1" i="1" dirty="0">
                <a:solidFill>
                  <a:srgbClr val="C00000"/>
                </a:solidFill>
                <a:latin typeface="Papyrus" panose="03070502060502030205" pitchFamily="66" charset="0"/>
              </a:rPr>
              <a:t>of Revelation 17</a:t>
            </a:r>
          </a:p>
        </p:txBody>
      </p:sp>
      <p:sp>
        <p:nvSpPr>
          <p:cNvPr id="12" name="Rectangle 11">
            <a:extLst>
              <a:ext uri="{FF2B5EF4-FFF2-40B4-BE49-F238E27FC236}">
                <a16:creationId xmlns:a16="http://schemas.microsoft.com/office/drawing/2014/main" id="{5A1ADE6E-709D-4202-8C65-6F730198FF09}"/>
              </a:ext>
            </a:extLst>
          </p:cNvPr>
          <p:cNvSpPr/>
          <p:nvPr/>
        </p:nvSpPr>
        <p:spPr>
          <a:xfrm>
            <a:off x="5865668" y="5201240"/>
            <a:ext cx="6186503" cy="13425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i="1" dirty="0">
                <a:solidFill>
                  <a:srgbClr val="C00000"/>
                </a:solidFill>
                <a:latin typeface="Papyrus" panose="03070502060502030205" pitchFamily="66" charset="0"/>
              </a:rPr>
              <a:t>The Ten Horned Beast </a:t>
            </a:r>
          </a:p>
          <a:p>
            <a:pPr algn="ctr"/>
            <a:r>
              <a:rPr lang="en-US" sz="4000" b="1" i="1" dirty="0">
                <a:solidFill>
                  <a:srgbClr val="C00000"/>
                </a:solidFill>
                <a:latin typeface="Papyrus" panose="03070502060502030205" pitchFamily="66" charset="0"/>
              </a:rPr>
              <a:t>of Revelation 13</a:t>
            </a:r>
          </a:p>
        </p:txBody>
      </p:sp>
      <p:pic>
        <p:nvPicPr>
          <p:cNvPr id="13" name="Picture 12" descr="http://www.travelingmonkministries.com/img/upload/13_286.jpg">
            <a:extLst>
              <a:ext uri="{FF2B5EF4-FFF2-40B4-BE49-F238E27FC236}">
                <a16:creationId xmlns:a16="http://schemas.microsoft.com/office/drawing/2014/main" id="{29256592-22DB-4F0E-BDD1-D85A03B795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5668" y="370788"/>
            <a:ext cx="6194358" cy="48304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1709068"/>
      </p:ext>
    </p:extLst>
  </p:cSld>
  <p:clrMapOvr>
    <a:masterClrMapping/>
  </p:clrMapOvr>
</p:sld>
</file>

<file path=ppt/slides/slide3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266700" y="421100"/>
            <a:ext cx="11658600" cy="601580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4800" dirty="0">
                <a:solidFill>
                  <a:srgbClr val="FFC000"/>
                </a:solidFill>
              </a:rPr>
              <a:t>Western history has been graced by a balanced legislative power , typically a </a:t>
            </a:r>
            <a:r>
              <a:rPr lang="en-US" altLang="en-US" sz="4800" dirty="0">
                <a:solidFill>
                  <a:srgbClr val="FF0000"/>
                </a:solidFill>
              </a:rPr>
              <a:t>left wing </a:t>
            </a:r>
            <a:r>
              <a:rPr lang="en-US" altLang="en-US" sz="4800" dirty="0">
                <a:solidFill>
                  <a:srgbClr val="FFC000"/>
                </a:solidFill>
              </a:rPr>
              <a:t>and a </a:t>
            </a:r>
            <a:r>
              <a:rPr lang="en-US" altLang="en-US" sz="4800" dirty="0">
                <a:solidFill>
                  <a:srgbClr val="00B0F0"/>
                </a:solidFill>
              </a:rPr>
              <a:t>right wing</a:t>
            </a:r>
            <a:r>
              <a:rPr lang="en-US" altLang="en-US" sz="4800" dirty="0">
                <a:solidFill>
                  <a:srgbClr val="FFC000"/>
                </a:solidFill>
              </a:rPr>
              <a:t>. These provide a basis for civil discourse and stability in government. Might the </a:t>
            </a:r>
            <a:r>
              <a:rPr lang="en-US" altLang="en-US" sz="4800" i="1" dirty="0">
                <a:solidFill>
                  <a:srgbClr val="FFFF00"/>
                </a:solidFill>
              </a:rPr>
              <a:t>absence of wings </a:t>
            </a:r>
            <a:r>
              <a:rPr lang="en-US" altLang="en-US" sz="4800" dirty="0">
                <a:solidFill>
                  <a:srgbClr val="FFC000"/>
                </a:solidFill>
              </a:rPr>
              <a:t>indicate the </a:t>
            </a:r>
            <a:r>
              <a:rPr lang="en-US" altLang="en-US" sz="4800" i="1" dirty="0">
                <a:solidFill>
                  <a:srgbClr val="FFFF00"/>
                </a:solidFill>
              </a:rPr>
              <a:t>absence of any legislative power </a:t>
            </a:r>
            <a:r>
              <a:rPr lang="en-US" altLang="en-US" sz="4800" dirty="0">
                <a:solidFill>
                  <a:srgbClr val="FFC000"/>
                </a:solidFill>
              </a:rPr>
              <a:t>in the </a:t>
            </a:r>
            <a:r>
              <a:rPr lang="en-US" altLang="en-US" sz="4800" i="1" dirty="0">
                <a:solidFill>
                  <a:srgbClr val="FFFF00"/>
                </a:solidFill>
              </a:rPr>
              <a:t>New World Order?</a:t>
            </a:r>
            <a:r>
              <a:rPr lang="en-US" altLang="en-US" sz="4800" dirty="0">
                <a:solidFill>
                  <a:srgbClr val="FFC000"/>
                </a:solidFill>
              </a:rPr>
              <a:t> Will democracy be gone during this latter day seven year time period? </a:t>
            </a:r>
          </a:p>
        </p:txBody>
      </p:sp>
    </p:spTree>
    <p:extLst>
      <p:ext uri="{BB962C8B-B14F-4D97-AF65-F5344CB8AC3E}">
        <p14:creationId xmlns:p14="http://schemas.microsoft.com/office/powerpoint/2010/main" val="4074898706"/>
      </p:ext>
    </p:extLst>
  </p:cSld>
  <p:clrMapOvr>
    <a:masterClrMapping/>
  </p:clrMapOvr>
</p:sld>
</file>

<file path=ppt/slides/slide3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E163707-F344-4216-9B13-42E50F8204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7998" y="3886200"/>
            <a:ext cx="5267325" cy="2752725"/>
          </a:xfrm>
          <a:prstGeom prst="rect">
            <a:avLst/>
          </a:prstGeom>
        </p:spPr>
      </p:pic>
      <p:sp>
        <p:nvSpPr>
          <p:cNvPr id="8" name="TextBox 7">
            <a:extLst>
              <a:ext uri="{FF2B5EF4-FFF2-40B4-BE49-F238E27FC236}">
                <a16:creationId xmlns:a16="http://schemas.microsoft.com/office/drawing/2014/main" id="{CA7F0B71-E7A2-468B-8BD5-89D239999359}"/>
              </a:ext>
            </a:extLst>
          </p:cNvPr>
          <p:cNvSpPr txBox="1"/>
          <p:nvPr/>
        </p:nvSpPr>
        <p:spPr>
          <a:xfrm rot="2125421">
            <a:off x="313629" y="3593812"/>
            <a:ext cx="2440092" cy="584775"/>
          </a:xfrm>
          <a:prstGeom prst="rect">
            <a:avLst/>
          </a:prstGeom>
          <a:noFill/>
        </p:spPr>
        <p:txBody>
          <a:bodyPr wrap="none" rtlCol="0">
            <a:spAutoFit/>
          </a:bodyPr>
          <a:lstStyle/>
          <a:p>
            <a:r>
              <a:rPr lang="en-US" sz="3200" b="1" dirty="0">
                <a:solidFill>
                  <a:srgbClr val="FF0000"/>
                </a:solidFill>
              </a:rPr>
              <a:t>LEFT WING</a:t>
            </a:r>
          </a:p>
        </p:txBody>
      </p:sp>
      <p:sp>
        <p:nvSpPr>
          <p:cNvPr id="9" name="Rectangle 8">
            <a:extLst>
              <a:ext uri="{FF2B5EF4-FFF2-40B4-BE49-F238E27FC236}">
                <a16:creationId xmlns:a16="http://schemas.microsoft.com/office/drawing/2014/main" id="{CF9548FB-3FBB-4E9D-AAA8-B4FD8524B39B}"/>
              </a:ext>
            </a:extLst>
          </p:cNvPr>
          <p:cNvSpPr/>
          <p:nvPr/>
        </p:nvSpPr>
        <p:spPr>
          <a:xfrm rot="19700829">
            <a:off x="8769745" y="3593812"/>
            <a:ext cx="2691763" cy="584775"/>
          </a:xfrm>
          <a:prstGeom prst="rect">
            <a:avLst/>
          </a:prstGeom>
        </p:spPr>
        <p:txBody>
          <a:bodyPr wrap="none">
            <a:spAutoFit/>
          </a:bodyPr>
          <a:lstStyle/>
          <a:p>
            <a:r>
              <a:rPr lang="en-US" sz="3200" b="1" dirty="0">
                <a:solidFill>
                  <a:srgbClr val="0070C0"/>
                </a:solidFill>
              </a:rPr>
              <a:t>RIGHT WING</a:t>
            </a:r>
          </a:p>
        </p:txBody>
      </p:sp>
      <p:pic>
        <p:nvPicPr>
          <p:cNvPr id="11" name="Picture 10">
            <a:extLst>
              <a:ext uri="{FF2B5EF4-FFF2-40B4-BE49-F238E27FC236}">
                <a16:creationId xmlns:a16="http://schemas.microsoft.com/office/drawing/2014/main" id="{EF14D2BB-B078-4BDA-952F-6E8218CFCD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7895" y="219075"/>
            <a:ext cx="5667533" cy="3187987"/>
          </a:xfrm>
          <a:prstGeom prst="rect">
            <a:avLst/>
          </a:prstGeom>
        </p:spPr>
      </p:pic>
      <p:sp>
        <p:nvSpPr>
          <p:cNvPr id="12" name="TextBox 11">
            <a:extLst>
              <a:ext uri="{FF2B5EF4-FFF2-40B4-BE49-F238E27FC236}">
                <a16:creationId xmlns:a16="http://schemas.microsoft.com/office/drawing/2014/main" id="{7120DC36-F0F4-4335-907B-51C4DD3285FC}"/>
              </a:ext>
            </a:extLst>
          </p:cNvPr>
          <p:cNvSpPr txBox="1"/>
          <p:nvPr/>
        </p:nvSpPr>
        <p:spPr>
          <a:xfrm>
            <a:off x="4648200" y="2438400"/>
            <a:ext cx="1186543" cy="584775"/>
          </a:xfrm>
          <a:prstGeom prst="rect">
            <a:avLst/>
          </a:prstGeom>
          <a:noFill/>
        </p:spPr>
        <p:txBody>
          <a:bodyPr wrap="none" rtlCol="0">
            <a:spAutoFit/>
          </a:bodyPr>
          <a:lstStyle/>
          <a:p>
            <a:r>
              <a:rPr lang="en-US" sz="1600" b="1" dirty="0">
                <a:solidFill>
                  <a:schemeClr val="tx1">
                    <a:lumMod val="95000"/>
                    <a:lumOff val="5000"/>
                  </a:schemeClr>
                </a:solidFill>
              </a:rPr>
              <a:t>House of </a:t>
            </a:r>
          </a:p>
          <a:p>
            <a:r>
              <a:rPr lang="en-US" sz="1600" b="1" dirty="0">
                <a:solidFill>
                  <a:schemeClr val="tx1">
                    <a:lumMod val="95000"/>
                    <a:lumOff val="5000"/>
                  </a:schemeClr>
                </a:solidFill>
              </a:rPr>
              <a:t>Commons</a:t>
            </a:r>
          </a:p>
        </p:txBody>
      </p:sp>
    </p:spTree>
    <p:extLst>
      <p:ext uri="{BB962C8B-B14F-4D97-AF65-F5344CB8AC3E}">
        <p14:creationId xmlns:p14="http://schemas.microsoft.com/office/powerpoint/2010/main" val="757734096"/>
      </p:ext>
    </p:extLst>
  </p:cSld>
  <p:clrMapOvr>
    <a:masterClrMapping/>
  </p:clrMapOvr>
</p:sld>
</file>

<file path=ppt/slides/slide3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638175" y="297989"/>
            <a:ext cx="10915650" cy="6262021"/>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5000" dirty="0">
                <a:solidFill>
                  <a:srgbClr val="FFC000"/>
                </a:solidFill>
              </a:rPr>
              <a:t>In </a:t>
            </a:r>
            <a:r>
              <a:rPr lang="en-US" altLang="en-US" sz="5000" dirty="0">
                <a:solidFill>
                  <a:schemeClr val="bg1"/>
                </a:solidFill>
              </a:rPr>
              <a:t>Daniel 7</a:t>
            </a:r>
            <a:r>
              <a:rPr lang="en-US" altLang="en-US" sz="5000" dirty="0">
                <a:solidFill>
                  <a:srgbClr val="FFC000"/>
                </a:solidFill>
              </a:rPr>
              <a:t> we see the </a:t>
            </a:r>
            <a:r>
              <a:rPr lang="en-US" altLang="en-US" sz="5000" dirty="0">
                <a:solidFill>
                  <a:srgbClr val="FFFF00"/>
                </a:solidFill>
              </a:rPr>
              <a:t>wings are </a:t>
            </a:r>
          </a:p>
          <a:p>
            <a:pPr algn="ctr" eaLnBrk="1" hangingPunct="1">
              <a:spcBef>
                <a:spcPct val="0"/>
              </a:spcBef>
              <a:buNone/>
            </a:pPr>
            <a:r>
              <a:rPr lang="en-US" altLang="en-US" sz="5000" dirty="0">
                <a:solidFill>
                  <a:srgbClr val="FFFF00"/>
                </a:solidFill>
              </a:rPr>
              <a:t>plucked off the lion</a:t>
            </a:r>
            <a:r>
              <a:rPr lang="en-US" altLang="en-US" sz="5000" dirty="0">
                <a:solidFill>
                  <a:srgbClr val="FFC000"/>
                </a:solidFill>
              </a:rPr>
              <a:t>. By whom or by </a:t>
            </a:r>
          </a:p>
          <a:p>
            <a:pPr algn="ctr" eaLnBrk="1" hangingPunct="1">
              <a:spcBef>
                <a:spcPct val="0"/>
              </a:spcBef>
              <a:buNone/>
            </a:pPr>
            <a:r>
              <a:rPr lang="en-US" altLang="en-US" sz="5000" dirty="0">
                <a:solidFill>
                  <a:srgbClr val="FFC000"/>
                </a:solidFill>
              </a:rPr>
              <a:t>what principality or power are the wings  plucked off? Could this be the action of </a:t>
            </a:r>
          </a:p>
          <a:p>
            <a:pPr algn="ctr" eaLnBrk="1" hangingPunct="1">
              <a:spcBef>
                <a:spcPct val="0"/>
              </a:spcBef>
              <a:buNone/>
            </a:pPr>
            <a:r>
              <a:rPr lang="en-US" altLang="en-US" sz="5000" dirty="0">
                <a:solidFill>
                  <a:srgbClr val="FFC000"/>
                </a:solidFill>
              </a:rPr>
              <a:t>a </a:t>
            </a:r>
            <a:r>
              <a:rPr lang="en-US" altLang="en-US" sz="5000" dirty="0">
                <a:solidFill>
                  <a:srgbClr val="FFFF00"/>
                </a:solidFill>
              </a:rPr>
              <a:t>revolutionary political movement</a:t>
            </a:r>
            <a:r>
              <a:rPr lang="en-US" altLang="en-US" sz="5000" dirty="0">
                <a:solidFill>
                  <a:srgbClr val="FFC000"/>
                </a:solidFill>
              </a:rPr>
              <a:t>, a </a:t>
            </a:r>
            <a:r>
              <a:rPr lang="en-US" altLang="en-US" sz="5000" dirty="0">
                <a:solidFill>
                  <a:srgbClr val="FFFF00"/>
                </a:solidFill>
              </a:rPr>
              <a:t>raging of nations</a:t>
            </a:r>
            <a:r>
              <a:rPr lang="en-US" altLang="en-US" sz="5000" dirty="0">
                <a:solidFill>
                  <a:srgbClr val="FFC000"/>
                </a:solidFill>
              </a:rPr>
              <a:t>, an </a:t>
            </a:r>
            <a:r>
              <a:rPr lang="en-US" altLang="en-US" sz="5000" dirty="0">
                <a:solidFill>
                  <a:srgbClr val="FFFF00"/>
                </a:solidFill>
              </a:rPr>
              <a:t>emerging mob rule</a:t>
            </a:r>
            <a:r>
              <a:rPr lang="en-US" altLang="en-US" sz="5000" dirty="0">
                <a:solidFill>
                  <a:srgbClr val="FFC000"/>
                </a:solidFill>
              </a:rPr>
              <a:t>, and perhaps this </a:t>
            </a:r>
            <a:r>
              <a:rPr lang="en-US" altLang="en-US" sz="5000" dirty="0">
                <a:solidFill>
                  <a:srgbClr val="FFFF00"/>
                </a:solidFill>
              </a:rPr>
              <a:t>chaos</a:t>
            </a:r>
            <a:r>
              <a:rPr lang="en-US" altLang="en-US" sz="5000" dirty="0">
                <a:solidFill>
                  <a:srgbClr val="FFC000"/>
                </a:solidFill>
              </a:rPr>
              <a:t> later leading to </a:t>
            </a:r>
          </a:p>
          <a:p>
            <a:pPr algn="ctr" eaLnBrk="1" hangingPunct="1">
              <a:spcBef>
                <a:spcPct val="0"/>
              </a:spcBef>
              <a:buNone/>
            </a:pPr>
            <a:r>
              <a:rPr lang="en-US" altLang="en-US" sz="5000" dirty="0">
                <a:solidFill>
                  <a:srgbClr val="FFC000"/>
                </a:solidFill>
              </a:rPr>
              <a:t>a </a:t>
            </a:r>
            <a:r>
              <a:rPr lang="en-US" altLang="en-US" sz="5000" dirty="0">
                <a:solidFill>
                  <a:srgbClr val="FFFF00"/>
                </a:solidFill>
              </a:rPr>
              <a:t>dictatorship </a:t>
            </a:r>
            <a:r>
              <a:rPr lang="en-US" altLang="en-US" sz="5000" dirty="0">
                <a:solidFill>
                  <a:srgbClr val="FFC000"/>
                </a:solidFill>
              </a:rPr>
              <a:t>under the </a:t>
            </a:r>
            <a:r>
              <a:rPr lang="en-US" altLang="en-US" sz="5000" dirty="0">
                <a:solidFill>
                  <a:srgbClr val="FFFF00"/>
                </a:solidFill>
              </a:rPr>
              <a:t>666 Antichrist</a:t>
            </a:r>
            <a:r>
              <a:rPr lang="en-US" altLang="en-US" sz="5000" dirty="0">
                <a:solidFill>
                  <a:srgbClr val="FFC000"/>
                </a:solidFill>
              </a:rPr>
              <a:t>? </a:t>
            </a:r>
          </a:p>
        </p:txBody>
      </p:sp>
    </p:spTree>
    <p:extLst>
      <p:ext uri="{BB962C8B-B14F-4D97-AF65-F5344CB8AC3E}">
        <p14:creationId xmlns:p14="http://schemas.microsoft.com/office/powerpoint/2010/main" val="1534426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04800" y="190267"/>
            <a:ext cx="11582400" cy="6477465"/>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sz="4600" dirty="0">
                <a:solidFill>
                  <a:srgbClr val="FFC000"/>
                </a:solidFill>
              </a:rPr>
              <a:t>Are they seeking </a:t>
            </a:r>
            <a:r>
              <a:rPr lang="en-US" sz="4600" dirty="0">
                <a:solidFill>
                  <a:srgbClr val="FFFF00"/>
                </a:solidFill>
              </a:rPr>
              <a:t>reconciliation and reunion </a:t>
            </a:r>
          </a:p>
          <a:p>
            <a:pPr algn="ctr" eaLnBrk="1" hangingPunct="1">
              <a:spcBef>
                <a:spcPct val="0"/>
              </a:spcBef>
              <a:buNone/>
            </a:pPr>
            <a:r>
              <a:rPr lang="en-US" sz="4600" dirty="0">
                <a:solidFill>
                  <a:srgbClr val="FFFF00"/>
                </a:solidFill>
              </a:rPr>
              <a:t>in Messiah with our Jewish brethren</a:t>
            </a:r>
            <a:r>
              <a:rPr lang="en-US" sz="4600" dirty="0">
                <a:solidFill>
                  <a:srgbClr val="FFC000"/>
                </a:solidFill>
              </a:rPr>
              <a:t>? No </a:t>
            </a:r>
          </a:p>
          <a:p>
            <a:pPr algn="ctr" eaLnBrk="1" hangingPunct="1">
              <a:spcBef>
                <a:spcPct val="0"/>
              </a:spcBef>
              <a:buNone/>
            </a:pPr>
            <a:r>
              <a:rPr lang="en-US" sz="4600" dirty="0">
                <a:solidFill>
                  <a:srgbClr val="FFC000"/>
                </a:solidFill>
              </a:rPr>
              <a:t>they are not. In </a:t>
            </a:r>
            <a:r>
              <a:rPr lang="en-US" sz="4600" b="1" i="1" dirty="0">
                <a:solidFill>
                  <a:srgbClr val="FFFF00"/>
                </a:solidFill>
              </a:rPr>
              <a:t>Dominion Theology </a:t>
            </a:r>
            <a:r>
              <a:rPr lang="en-US" sz="4600" dirty="0">
                <a:solidFill>
                  <a:srgbClr val="FFC000"/>
                </a:solidFill>
              </a:rPr>
              <a:t>and in Reconstructionism the mindset is simply this. We are the Church, the Elect. And we are fine.  There is nothing in Hebrew roots or even the Old Testament that we need. It is the Jews who are going to have to come over to us. They are either </a:t>
            </a:r>
            <a:r>
              <a:rPr lang="en-US" sz="4600" b="1" i="1" dirty="0">
                <a:solidFill>
                  <a:srgbClr val="FFFF00"/>
                </a:solidFill>
              </a:rPr>
              <a:t>“with us or they are against us”.  </a:t>
            </a:r>
            <a:endParaRPr lang="en-US" sz="4600" dirty="0">
              <a:solidFill>
                <a:srgbClr val="FFC000"/>
              </a:solidFill>
            </a:endParaRPr>
          </a:p>
        </p:txBody>
      </p:sp>
    </p:spTree>
    <p:extLst>
      <p:ext uri="{BB962C8B-B14F-4D97-AF65-F5344CB8AC3E}">
        <p14:creationId xmlns:p14="http://schemas.microsoft.com/office/powerpoint/2010/main" val="255479591"/>
      </p:ext>
    </p:extLst>
  </p:cSld>
  <p:clrMapOvr>
    <a:masterClrMapping/>
  </p:clrMapOvr>
</p:sld>
</file>

<file path=ppt/slides/slide3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3.bp.blogspot.com/_TkKZZyzUvio/TC1oD_Y89PI/AAAAAAAAD-4/uhrfHmUq7_Q/s1600/Daniel+Beast-1-Lion-Babylonians.jpg">
            <a:extLst>
              <a:ext uri="{FF2B5EF4-FFF2-40B4-BE49-F238E27FC236}">
                <a16:creationId xmlns:a16="http://schemas.microsoft.com/office/drawing/2014/main" id="{4D46B4AB-7F40-4CB4-9260-9F8743A22F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7478" y="116661"/>
            <a:ext cx="8937043" cy="66246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8164970"/>
      </p:ext>
    </p:extLst>
  </p:cSld>
  <p:clrMapOvr>
    <a:masterClrMapping/>
  </p:clrMapOvr>
</p:sld>
</file>

<file path=ppt/slides/slide3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495300" y="421100"/>
            <a:ext cx="11201400" cy="601580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4800" dirty="0">
                <a:solidFill>
                  <a:srgbClr val="FFC000"/>
                </a:solidFill>
              </a:rPr>
              <a:t>As we have seen, there is a nation that has enjoyed wonderful unity and blessing  symbolized by the eagle’s wings. It extends right on up into the latter days to approach the time-frame of the </a:t>
            </a:r>
            <a:r>
              <a:rPr lang="en-US" altLang="en-US" sz="4800" dirty="0">
                <a:solidFill>
                  <a:srgbClr val="FFFF00"/>
                </a:solidFill>
              </a:rPr>
              <a:t>New World Order</a:t>
            </a:r>
            <a:r>
              <a:rPr lang="en-US" altLang="en-US" sz="4800" dirty="0">
                <a:solidFill>
                  <a:srgbClr val="FFC000"/>
                </a:solidFill>
              </a:rPr>
              <a:t>. What will happen to the superpower represented by the </a:t>
            </a:r>
            <a:r>
              <a:rPr lang="en-US" altLang="en-US" sz="4800" dirty="0">
                <a:solidFill>
                  <a:srgbClr val="FFFF00"/>
                </a:solidFill>
              </a:rPr>
              <a:t>eagle’s wings </a:t>
            </a:r>
            <a:r>
              <a:rPr lang="en-US" altLang="en-US" sz="4800" dirty="0">
                <a:solidFill>
                  <a:srgbClr val="FFC000"/>
                </a:solidFill>
              </a:rPr>
              <a:t>as </a:t>
            </a:r>
          </a:p>
          <a:p>
            <a:pPr algn="ctr" eaLnBrk="1" hangingPunct="1">
              <a:spcBef>
                <a:spcPct val="0"/>
              </a:spcBef>
              <a:buNone/>
            </a:pPr>
            <a:r>
              <a:rPr lang="en-US" altLang="en-US" sz="4800" dirty="0">
                <a:solidFill>
                  <a:srgbClr val="FFC000"/>
                </a:solidFill>
              </a:rPr>
              <a:t>we come into the latter days? </a:t>
            </a:r>
          </a:p>
        </p:txBody>
      </p:sp>
    </p:spTree>
    <p:extLst>
      <p:ext uri="{BB962C8B-B14F-4D97-AF65-F5344CB8AC3E}">
        <p14:creationId xmlns:p14="http://schemas.microsoft.com/office/powerpoint/2010/main" val="1078454370"/>
      </p:ext>
    </p:extLst>
  </p:cSld>
  <p:clrMapOvr>
    <a:masterClrMapping/>
  </p:clrMapOvr>
</p:sld>
</file>

<file path=ppt/slides/slide3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D:\02 IMAGES for PowerPoint\america-eagl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0"/>
            <a:ext cx="103251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473003"/>
      </p:ext>
    </p:extLst>
  </p:cSld>
  <p:clrMapOvr>
    <a:masterClrMapping/>
  </p:clrMapOvr>
</p:sld>
</file>

<file path=ppt/slides/slide3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400050" y="1067431"/>
            <a:ext cx="11391900" cy="472313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6000" dirty="0">
                <a:solidFill>
                  <a:srgbClr val="FFC000"/>
                </a:solidFill>
              </a:rPr>
              <a:t>Do those </a:t>
            </a:r>
            <a:r>
              <a:rPr lang="en-US" altLang="en-US" sz="6000" dirty="0">
                <a:solidFill>
                  <a:srgbClr val="FFFF00"/>
                </a:solidFill>
              </a:rPr>
              <a:t>eagle’s wings</a:t>
            </a:r>
            <a:r>
              <a:rPr lang="en-US" altLang="en-US" sz="6000" dirty="0">
                <a:solidFill>
                  <a:srgbClr val="FFC000"/>
                </a:solidFill>
              </a:rPr>
              <a:t> just fade away and vanish from history? What is the ultimate destiny of </a:t>
            </a:r>
          </a:p>
          <a:p>
            <a:pPr algn="ctr" eaLnBrk="1" hangingPunct="1">
              <a:spcBef>
                <a:spcPct val="0"/>
              </a:spcBef>
              <a:buNone/>
            </a:pPr>
            <a:r>
              <a:rPr lang="en-US" altLang="en-US" sz="6000" dirty="0">
                <a:solidFill>
                  <a:srgbClr val="FFC000"/>
                </a:solidFill>
              </a:rPr>
              <a:t>the </a:t>
            </a:r>
            <a:r>
              <a:rPr lang="en-US" altLang="en-US" sz="6000" b="1" i="1" dirty="0">
                <a:solidFill>
                  <a:srgbClr val="FFFF00"/>
                </a:solidFill>
              </a:rPr>
              <a:t>eagle’s wings </a:t>
            </a:r>
            <a:r>
              <a:rPr lang="en-US" altLang="en-US" sz="6000" dirty="0">
                <a:solidFill>
                  <a:srgbClr val="FFC000"/>
                </a:solidFill>
              </a:rPr>
              <a:t>as we see them showcased in the end-time drama? </a:t>
            </a:r>
          </a:p>
        </p:txBody>
      </p:sp>
    </p:spTree>
    <p:extLst>
      <p:ext uri="{BB962C8B-B14F-4D97-AF65-F5344CB8AC3E}">
        <p14:creationId xmlns:p14="http://schemas.microsoft.com/office/powerpoint/2010/main" val="2713756261"/>
      </p:ext>
    </p:extLst>
  </p:cSld>
  <p:clrMapOvr>
    <a:masterClrMapping/>
  </p:clrMapOvr>
</p:sld>
</file>

<file path=ppt/slides/slide3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B8418D2-7D93-43B4-A8C9-6670F26B9F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5368"/>
            <a:ext cx="12192000" cy="5698717"/>
          </a:xfrm>
          <a:prstGeom prst="rect">
            <a:avLst/>
          </a:prstGeom>
        </p:spPr>
      </p:pic>
      <p:sp>
        <p:nvSpPr>
          <p:cNvPr id="3" name="Rectangle: Rounded Corners 2">
            <a:extLst>
              <a:ext uri="{FF2B5EF4-FFF2-40B4-BE49-F238E27FC236}">
                <a16:creationId xmlns:a16="http://schemas.microsoft.com/office/drawing/2014/main" id="{A0166F5E-BEE0-4517-B9E1-600B4B2575B7}"/>
              </a:ext>
            </a:extLst>
          </p:cNvPr>
          <p:cNvSpPr/>
          <p:nvPr/>
        </p:nvSpPr>
        <p:spPr>
          <a:xfrm>
            <a:off x="4572000" y="2438400"/>
            <a:ext cx="3048000" cy="35052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0" dirty="0"/>
              <a:t>?</a:t>
            </a:r>
          </a:p>
        </p:txBody>
      </p:sp>
    </p:spTree>
    <p:extLst>
      <p:ext uri="{BB962C8B-B14F-4D97-AF65-F5344CB8AC3E}">
        <p14:creationId xmlns:p14="http://schemas.microsoft.com/office/powerpoint/2010/main" val="4017982695"/>
      </p:ext>
    </p:extLst>
  </p:cSld>
  <p:clrMapOvr>
    <a:masterClrMapping/>
  </p:clrMapOvr>
</p:sld>
</file>

<file path=ppt/slides/slide3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D68D2E4-7793-4BE7-8E7B-6484180F30CA}"/>
              </a:ext>
            </a:extLst>
          </p:cNvPr>
          <p:cNvSpPr/>
          <p:nvPr/>
        </p:nvSpPr>
        <p:spPr>
          <a:xfrm>
            <a:off x="314325" y="612844"/>
            <a:ext cx="11563350" cy="5632311"/>
          </a:xfrm>
          <a:prstGeom prst="rect">
            <a:avLst/>
          </a:prstGeom>
        </p:spPr>
        <p:txBody>
          <a:bodyPr wrap="square">
            <a:spAutoFit/>
          </a:bodyPr>
          <a:lstStyle/>
          <a:p>
            <a:pPr algn="ctr"/>
            <a:r>
              <a:rPr lang="en-US" altLang="en-US" sz="4000" dirty="0">
                <a:solidFill>
                  <a:srgbClr val="FFC000"/>
                </a:solidFill>
                <a:latin typeface="Calibri" panose="020F0502020204030204" pitchFamily="34" charset="0"/>
                <a:cs typeface="Calibri" panose="020F0502020204030204" pitchFamily="34" charset="0"/>
              </a:rPr>
              <a:t>The Scriptures tell of the </a:t>
            </a:r>
            <a:r>
              <a:rPr lang="en-US" altLang="en-US" sz="4000" dirty="0">
                <a:solidFill>
                  <a:srgbClr val="FFFF00"/>
                </a:solidFill>
                <a:latin typeface="Calibri" panose="020F0502020204030204" pitchFamily="34" charset="0"/>
                <a:cs typeface="Calibri" panose="020F0502020204030204" pitchFamily="34" charset="0"/>
              </a:rPr>
              <a:t>first exodus </a:t>
            </a:r>
            <a:r>
              <a:rPr lang="en-US" altLang="en-US" sz="4000" dirty="0">
                <a:solidFill>
                  <a:srgbClr val="FFC000"/>
                </a:solidFill>
                <a:latin typeface="Calibri" panose="020F0502020204030204" pitchFamily="34" charset="0"/>
                <a:cs typeface="Calibri" panose="020F0502020204030204" pitchFamily="34" charset="0"/>
              </a:rPr>
              <a:t>where God’s people were said to be </a:t>
            </a:r>
            <a:r>
              <a:rPr lang="en-US" altLang="en-US" sz="4000" b="1" i="1" dirty="0">
                <a:solidFill>
                  <a:srgbClr val="FFFF00"/>
                </a:solidFill>
                <a:latin typeface="Calibri" panose="020F0502020204030204" pitchFamily="34" charset="0"/>
                <a:cs typeface="Calibri" panose="020F0502020204030204" pitchFamily="34" charset="0"/>
              </a:rPr>
              <a:t>”carried on eagle’s wings”</a:t>
            </a:r>
            <a:r>
              <a:rPr lang="en-US" altLang="en-US" sz="4000" b="1" i="1" dirty="0">
                <a:solidFill>
                  <a:srgbClr val="FFC000"/>
                </a:solidFill>
                <a:latin typeface="Calibri" panose="020F0502020204030204" pitchFamily="34" charset="0"/>
                <a:cs typeface="Calibri" panose="020F0502020204030204" pitchFamily="34" charset="0"/>
              </a:rPr>
              <a:t>. </a:t>
            </a:r>
            <a:r>
              <a:rPr lang="en-US" altLang="en-US" sz="4000" dirty="0">
                <a:solidFill>
                  <a:srgbClr val="FFC000"/>
                </a:solidFill>
                <a:latin typeface="Calibri" panose="020F0502020204030204" pitchFamily="34" charset="0"/>
                <a:cs typeface="Calibri" panose="020F0502020204030204" pitchFamily="34" charset="0"/>
              </a:rPr>
              <a:t>This marvelous deliverance was celebrated by </a:t>
            </a:r>
            <a:r>
              <a:rPr lang="en-US" altLang="en-US" sz="4000" i="1" dirty="0">
                <a:solidFill>
                  <a:srgbClr val="FFFF00"/>
                </a:solidFill>
                <a:latin typeface="Calibri" panose="020F0502020204030204" pitchFamily="34" charset="0"/>
                <a:cs typeface="Calibri" panose="020F0502020204030204" pitchFamily="34" charset="0"/>
              </a:rPr>
              <a:t>Miriam</a:t>
            </a:r>
            <a:r>
              <a:rPr lang="en-US" altLang="en-US" sz="4000" dirty="0">
                <a:solidFill>
                  <a:srgbClr val="FFC000"/>
                </a:solidFill>
                <a:latin typeface="Calibri" panose="020F0502020204030204" pitchFamily="34" charset="0"/>
                <a:cs typeface="Calibri" panose="020F0502020204030204" pitchFamily="34" charset="0"/>
              </a:rPr>
              <a:t>. She took up a tambourine to give praise to God for His lovingkindness. Does this </a:t>
            </a:r>
            <a:r>
              <a:rPr lang="en-US" altLang="en-US" sz="4000" b="1" i="1" dirty="0">
                <a:solidFill>
                  <a:srgbClr val="FFFF00"/>
                </a:solidFill>
                <a:latin typeface="Calibri" panose="020F0502020204030204" pitchFamily="34" charset="0"/>
                <a:cs typeface="Calibri" panose="020F0502020204030204" pitchFamily="34" charset="0"/>
              </a:rPr>
              <a:t>miraculous support from above</a:t>
            </a:r>
            <a:r>
              <a:rPr lang="en-US" altLang="en-US" sz="4000" dirty="0">
                <a:solidFill>
                  <a:srgbClr val="FFC000"/>
                </a:solidFill>
                <a:latin typeface="Calibri" panose="020F0502020204030204" pitchFamily="34" charset="0"/>
                <a:cs typeface="Calibri" panose="020F0502020204030204" pitchFamily="34" charset="0"/>
              </a:rPr>
              <a:t>, still go on? Do the prophetic scriptures speak of another </a:t>
            </a:r>
            <a:r>
              <a:rPr lang="en-US" altLang="en-US" sz="4000" b="1" i="1" dirty="0">
                <a:solidFill>
                  <a:srgbClr val="FFFF00"/>
                </a:solidFill>
                <a:latin typeface="Calibri" panose="020F0502020204030204" pitchFamily="34" charset="0"/>
                <a:cs typeface="Calibri" panose="020F0502020204030204" pitchFamily="34" charset="0"/>
              </a:rPr>
              <a:t>great deliverance</a:t>
            </a:r>
            <a:r>
              <a:rPr lang="en-US" altLang="en-US" sz="4000" dirty="0">
                <a:solidFill>
                  <a:srgbClr val="FFC000"/>
                </a:solidFill>
                <a:latin typeface="Calibri" panose="020F0502020204030204" pitchFamily="34" charset="0"/>
                <a:cs typeface="Calibri" panose="020F0502020204030204" pitchFamily="34" charset="0"/>
              </a:rPr>
              <a:t>, a </a:t>
            </a:r>
            <a:r>
              <a:rPr lang="en-US" altLang="en-US" sz="4000" b="1" i="1" dirty="0">
                <a:solidFill>
                  <a:srgbClr val="FFFF00"/>
                </a:solidFill>
                <a:latin typeface="Calibri" panose="020F0502020204030204" pitchFamily="34" charset="0"/>
                <a:cs typeface="Calibri" panose="020F0502020204030204" pitchFamily="34" charset="0"/>
              </a:rPr>
              <a:t>second exodus</a:t>
            </a:r>
            <a:r>
              <a:rPr lang="en-US" altLang="en-US" sz="4000" b="1" i="1" dirty="0">
                <a:solidFill>
                  <a:srgbClr val="FFC000"/>
                </a:solidFill>
                <a:latin typeface="Calibri" panose="020F0502020204030204" pitchFamily="34" charset="0"/>
                <a:cs typeface="Calibri" panose="020F0502020204030204" pitchFamily="34" charset="0"/>
              </a:rPr>
              <a:t> </a:t>
            </a:r>
            <a:r>
              <a:rPr lang="en-US" altLang="en-US" sz="4000" dirty="0">
                <a:solidFill>
                  <a:srgbClr val="FFC000"/>
                </a:solidFill>
                <a:latin typeface="Calibri" panose="020F0502020204030204" pitchFamily="34" charset="0"/>
                <a:cs typeface="Calibri" panose="020F0502020204030204" pitchFamily="34" charset="0"/>
              </a:rPr>
              <a:t>involving the covenant people of God? Will they once again be </a:t>
            </a:r>
            <a:r>
              <a:rPr lang="en-US" altLang="en-US" sz="4000" b="1" i="1" u="sng" dirty="0">
                <a:solidFill>
                  <a:srgbClr val="FFFF00"/>
                </a:solidFill>
                <a:latin typeface="Calibri" panose="020F0502020204030204" pitchFamily="34" charset="0"/>
                <a:cs typeface="Calibri" panose="020F0502020204030204" pitchFamily="34" charset="0"/>
              </a:rPr>
              <a:t>carried across a threshold on eagle’s wings</a:t>
            </a:r>
            <a:r>
              <a:rPr lang="en-US" altLang="en-US" sz="4000" dirty="0">
                <a:solidFill>
                  <a:srgbClr val="FFC000"/>
                </a:solidFill>
                <a:latin typeface="Calibri" panose="020F0502020204030204" pitchFamily="34" charset="0"/>
                <a:cs typeface="Calibri" panose="020F0502020204030204" pitchFamily="34" charset="0"/>
              </a:rPr>
              <a:t>? </a:t>
            </a:r>
            <a:endParaRPr lang="en-US" sz="4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44202773"/>
      </p:ext>
    </p:extLst>
  </p:cSld>
  <p:clrMapOvr>
    <a:masterClrMapping/>
  </p:clrMapOvr>
</p:sld>
</file>

<file path=ppt/slides/slide3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St-Takla.org Image: And Miriam answered them: &quot;Sing to the LORD, For He has triumphed gloriously! The horse and its rider He has thrown into the sea!&quot; (Exodus 15:21) ØµÙØ±Ø© ÙÙ ÙÙÙØ¹ Ø§ÙØ£ÙØ¨Ø§ ØªÙÙØ§: ÙØ±ÙÙ Ø§ÙÙØ¨ÙØ© Ø£Ø®Øª ÙØ§Ø±ÙÙ ØªØ±ÙØµ ÙØ¹ Ø§ÙÙØ³Ø§Ø¡ Ø¹ÙÙ Ø£ÙØºØ§Ù Ø§ÙØ¯ÙÙÙ (Ø®Ø±ÙØ¬ 15: 21)">
            <a:extLst>
              <a:ext uri="{FF2B5EF4-FFF2-40B4-BE49-F238E27FC236}">
                <a16:creationId xmlns:a16="http://schemas.microsoft.com/office/drawing/2014/main" id="{355D1D4E-C6B6-4663-90B3-36FCB862B9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874"/>
            <a:ext cx="10068504" cy="685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0003539"/>
      </p:ext>
    </p:extLst>
  </p:cSld>
  <p:clrMapOvr>
    <a:masterClrMapping/>
  </p:clrMapOvr>
</p:sld>
</file>

<file path=ppt/slides/slide3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895350" y="1529095"/>
            <a:ext cx="10401300" cy="3799809"/>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dirty="0">
                <a:solidFill>
                  <a:srgbClr val="FFC000"/>
                </a:solidFill>
              </a:rPr>
              <a:t>We find our answer in </a:t>
            </a:r>
            <a:r>
              <a:rPr lang="en-US" altLang="en-US" sz="6000" dirty="0">
                <a:solidFill>
                  <a:schemeClr val="bg1"/>
                </a:solidFill>
              </a:rPr>
              <a:t>Revelation 12</a:t>
            </a:r>
            <a:r>
              <a:rPr lang="en-US" altLang="en-US" sz="6000" dirty="0">
                <a:solidFill>
                  <a:srgbClr val="FFC000"/>
                </a:solidFill>
              </a:rPr>
              <a:t>. John saw the end-time </a:t>
            </a:r>
            <a:r>
              <a:rPr lang="en-US" altLang="en-US" sz="6000" dirty="0">
                <a:solidFill>
                  <a:srgbClr val="FFFF00"/>
                </a:solidFill>
              </a:rPr>
              <a:t>woman of travail</a:t>
            </a:r>
            <a:r>
              <a:rPr lang="en-US" altLang="en-US" sz="6000" dirty="0">
                <a:solidFill>
                  <a:srgbClr val="FFC000"/>
                </a:solidFill>
              </a:rPr>
              <a:t> given the </a:t>
            </a:r>
            <a:r>
              <a:rPr lang="en-US" altLang="en-US" sz="6000" b="1" i="1" dirty="0">
                <a:solidFill>
                  <a:srgbClr val="FFFF00"/>
                </a:solidFill>
              </a:rPr>
              <a:t>wings of a great eagle</a:t>
            </a:r>
            <a:r>
              <a:rPr lang="en-US" altLang="en-US" sz="6000" dirty="0">
                <a:solidFill>
                  <a:srgbClr val="FFC000"/>
                </a:solidFill>
              </a:rPr>
              <a:t>. </a:t>
            </a:r>
          </a:p>
        </p:txBody>
      </p:sp>
    </p:spTree>
    <p:extLst>
      <p:ext uri="{BB962C8B-B14F-4D97-AF65-F5344CB8AC3E}">
        <p14:creationId xmlns:p14="http://schemas.microsoft.com/office/powerpoint/2010/main" val="3245543160"/>
      </p:ext>
    </p:extLst>
  </p:cSld>
  <p:clrMapOvr>
    <a:masterClrMapping/>
  </p:clrMapOvr>
</p:sld>
</file>

<file path=ppt/slides/slide3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287ADD1-FF50-43FF-AD59-BBCF445886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84965"/>
            <a:ext cx="8686799" cy="6688070"/>
          </a:xfrm>
          <a:prstGeom prst="rect">
            <a:avLst/>
          </a:prstGeom>
        </p:spPr>
      </p:pic>
    </p:spTree>
    <p:extLst>
      <p:ext uri="{BB962C8B-B14F-4D97-AF65-F5344CB8AC3E}">
        <p14:creationId xmlns:p14="http://schemas.microsoft.com/office/powerpoint/2010/main" val="1924657584"/>
      </p:ext>
    </p:extLst>
  </p:cSld>
  <p:clrMapOvr>
    <a:masterClrMapping/>
  </p:clrMapOvr>
</p:sld>
</file>

<file path=ppt/slides/slide3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1352550" y="1067431"/>
            <a:ext cx="9486900" cy="472313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dirty="0">
                <a:solidFill>
                  <a:srgbClr val="FFC000"/>
                </a:solidFill>
              </a:rPr>
              <a:t>This is a very strange and wonderful turn of events. The </a:t>
            </a:r>
            <a:r>
              <a:rPr lang="en-US" altLang="en-US" sz="6000" i="1" dirty="0">
                <a:solidFill>
                  <a:srgbClr val="FFFF00"/>
                </a:solidFill>
              </a:rPr>
              <a:t>eagle’s wings </a:t>
            </a:r>
            <a:r>
              <a:rPr lang="en-US" altLang="en-US" sz="6000" dirty="0">
                <a:solidFill>
                  <a:srgbClr val="FFC000"/>
                </a:solidFill>
              </a:rPr>
              <a:t>that </a:t>
            </a:r>
            <a:r>
              <a:rPr lang="en-US" altLang="en-US" sz="6000" i="1" dirty="0">
                <a:solidFill>
                  <a:srgbClr val="FFFF00"/>
                </a:solidFill>
              </a:rPr>
              <a:t>were on the lion</a:t>
            </a:r>
            <a:r>
              <a:rPr lang="en-US" altLang="en-US" sz="6000" dirty="0">
                <a:solidFill>
                  <a:srgbClr val="FFC000"/>
                </a:solidFill>
              </a:rPr>
              <a:t> are </a:t>
            </a:r>
            <a:r>
              <a:rPr lang="en-US" altLang="en-US" sz="6000" i="1" dirty="0">
                <a:solidFill>
                  <a:srgbClr val="FFFF00"/>
                </a:solidFill>
              </a:rPr>
              <a:t>now given </a:t>
            </a:r>
            <a:r>
              <a:rPr lang="en-US" altLang="en-US" sz="6000" dirty="0">
                <a:solidFill>
                  <a:srgbClr val="FFC000"/>
                </a:solidFill>
              </a:rPr>
              <a:t>to the </a:t>
            </a:r>
            <a:r>
              <a:rPr lang="en-US" altLang="en-US" sz="6000" i="1" dirty="0">
                <a:solidFill>
                  <a:srgbClr val="FFFF00"/>
                </a:solidFill>
              </a:rPr>
              <a:t>woman of Revelation 12. </a:t>
            </a:r>
          </a:p>
        </p:txBody>
      </p:sp>
    </p:spTree>
    <p:extLst>
      <p:ext uri="{BB962C8B-B14F-4D97-AF65-F5344CB8AC3E}">
        <p14:creationId xmlns:p14="http://schemas.microsoft.com/office/powerpoint/2010/main" val="5044835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02 IMAGES for PowerPoint\jeroboam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1" y="457200"/>
            <a:ext cx="9124821" cy="64008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19697" y="5534573"/>
            <a:ext cx="3037990" cy="1323427"/>
          </a:xfrm>
          <a:prstGeom prst="rect">
            <a:avLst/>
          </a:prstGeom>
          <a:solidFill>
            <a:schemeClr val="tx2">
              <a:lumMod val="50000"/>
            </a:schemeClr>
          </a:solidFill>
        </p:spPr>
        <p:txBody>
          <a:bodyPr wrap="none" lIns="91429" tIns="45714" rIns="91429" bIns="45714" rtlCol="0">
            <a:spAutoFit/>
          </a:bodyPr>
          <a:lstStyle/>
          <a:p>
            <a:pPr algn="ctr"/>
            <a:r>
              <a:rPr lang="en-US" sz="4000" i="1" dirty="0">
                <a:solidFill>
                  <a:srgbClr val="FFFF00"/>
                </a:solidFill>
              </a:rPr>
              <a:t>The Breach </a:t>
            </a:r>
          </a:p>
          <a:p>
            <a:pPr algn="ctr"/>
            <a:r>
              <a:rPr lang="en-US" sz="4000" i="1" dirty="0">
                <a:solidFill>
                  <a:srgbClr val="FFFF00"/>
                </a:solidFill>
              </a:rPr>
              <a:t>of Jeroboam</a:t>
            </a:r>
          </a:p>
        </p:txBody>
      </p:sp>
      <p:sp>
        <p:nvSpPr>
          <p:cNvPr id="4" name="TextBox 3"/>
          <p:cNvSpPr txBox="1"/>
          <p:nvPr/>
        </p:nvSpPr>
        <p:spPr>
          <a:xfrm>
            <a:off x="124519" y="123111"/>
            <a:ext cx="6365823" cy="1200316"/>
          </a:xfrm>
          <a:prstGeom prst="rect">
            <a:avLst/>
          </a:prstGeom>
          <a:solidFill>
            <a:schemeClr val="tx2">
              <a:lumMod val="50000"/>
            </a:schemeClr>
          </a:solidFill>
        </p:spPr>
        <p:txBody>
          <a:bodyPr wrap="none" lIns="91429" tIns="45714" rIns="91429" bIns="45714" rtlCol="0">
            <a:spAutoFit/>
          </a:bodyPr>
          <a:lstStyle/>
          <a:p>
            <a:pPr algn="ctr"/>
            <a:r>
              <a:rPr lang="en-US" sz="3600" dirty="0">
                <a:solidFill>
                  <a:srgbClr val="FFC000"/>
                </a:solidFill>
              </a:rPr>
              <a:t>The </a:t>
            </a:r>
            <a:r>
              <a:rPr lang="en-US" sz="3600" b="1" dirty="0">
                <a:solidFill>
                  <a:srgbClr val="FFFF00"/>
                </a:solidFill>
              </a:rPr>
              <a:t>Law-Grace fracture line</a:t>
            </a:r>
            <a:r>
              <a:rPr lang="en-US" sz="3600" dirty="0">
                <a:solidFill>
                  <a:srgbClr val="FFC000"/>
                </a:solidFill>
              </a:rPr>
              <a:t> </a:t>
            </a:r>
          </a:p>
          <a:p>
            <a:pPr algn="ctr"/>
            <a:r>
              <a:rPr lang="en-US" sz="3600" dirty="0">
                <a:solidFill>
                  <a:srgbClr val="FFC000"/>
                </a:solidFill>
              </a:rPr>
              <a:t>in Israel. Did it break here?</a:t>
            </a:r>
          </a:p>
        </p:txBody>
      </p:sp>
      <p:sp>
        <p:nvSpPr>
          <p:cNvPr id="5" name="TextBox 4">
            <a:extLst>
              <a:ext uri="{FF2B5EF4-FFF2-40B4-BE49-F238E27FC236}">
                <a16:creationId xmlns:a16="http://schemas.microsoft.com/office/drawing/2014/main" id="{90340838-1EF5-4C11-AEFE-C3799623FFD5}"/>
              </a:ext>
            </a:extLst>
          </p:cNvPr>
          <p:cNvSpPr txBox="1"/>
          <p:nvPr/>
        </p:nvSpPr>
        <p:spPr>
          <a:xfrm>
            <a:off x="208360" y="4884486"/>
            <a:ext cx="1980007" cy="646319"/>
          </a:xfrm>
          <a:prstGeom prst="rect">
            <a:avLst/>
          </a:prstGeom>
          <a:solidFill>
            <a:schemeClr val="tx2">
              <a:lumMod val="50000"/>
            </a:schemeClr>
          </a:solidFill>
        </p:spPr>
        <p:txBody>
          <a:bodyPr wrap="none" lIns="91429" tIns="45714" rIns="91429" bIns="45714" rtlCol="0">
            <a:spAutoFit/>
          </a:bodyPr>
          <a:lstStyle/>
          <a:p>
            <a:pPr algn="ctr"/>
            <a:r>
              <a:rPr lang="en-US" sz="3600" dirty="0">
                <a:solidFill>
                  <a:srgbClr val="FFC000"/>
                </a:solidFill>
              </a:rPr>
              <a:t>922 B.C.</a:t>
            </a:r>
          </a:p>
        </p:txBody>
      </p:sp>
    </p:spTree>
    <p:extLst>
      <p:ext uri="{BB962C8B-B14F-4D97-AF65-F5344CB8AC3E}">
        <p14:creationId xmlns:p14="http://schemas.microsoft.com/office/powerpoint/2010/main" val="514821139"/>
      </p:ext>
    </p:extLst>
  </p:cSld>
  <p:clrMapOvr>
    <a:masterClrMapping/>
  </p:clrMapOvr>
</p:sld>
</file>

<file path=ppt/slides/slide3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229059" y="450627"/>
            <a:ext cx="5524500" cy="3061145"/>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800" dirty="0">
                <a:solidFill>
                  <a:srgbClr val="FFC000"/>
                </a:solidFill>
              </a:rPr>
              <a:t>The </a:t>
            </a:r>
            <a:r>
              <a:rPr lang="en-US" altLang="en-US" sz="4800" b="1" i="1" dirty="0">
                <a:solidFill>
                  <a:srgbClr val="FFFF00"/>
                </a:solidFill>
              </a:rPr>
              <a:t>eagle’s wings </a:t>
            </a:r>
            <a:r>
              <a:rPr lang="en-US" altLang="en-US" sz="4800" dirty="0">
                <a:solidFill>
                  <a:srgbClr val="FFC000"/>
                </a:solidFill>
              </a:rPr>
              <a:t>that were on the lion are now given to the woman of Rev. 12. </a:t>
            </a:r>
          </a:p>
        </p:txBody>
      </p:sp>
      <p:pic>
        <p:nvPicPr>
          <p:cNvPr id="3" name="Picture 2">
            <a:extLst>
              <a:ext uri="{FF2B5EF4-FFF2-40B4-BE49-F238E27FC236}">
                <a16:creationId xmlns:a16="http://schemas.microsoft.com/office/drawing/2014/main" id="{77264DD6-86F3-4702-BB0D-0D3AAEBD9E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5189" y="1308883"/>
            <a:ext cx="5722444" cy="4405778"/>
          </a:xfrm>
          <a:prstGeom prst="rect">
            <a:avLst/>
          </a:prstGeom>
        </p:spPr>
      </p:pic>
      <p:pic>
        <p:nvPicPr>
          <p:cNvPr id="4" name="Picture 3">
            <a:extLst>
              <a:ext uri="{FF2B5EF4-FFF2-40B4-BE49-F238E27FC236}">
                <a16:creationId xmlns:a16="http://schemas.microsoft.com/office/drawing/2014/main" id="{61ECCA3A-01BB-4189-9800-AE4F8BA7D7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909" y="3771717"/>
            <a:ext cx="5638800" cy="2635656"/>
          </a:xfrm>
          <a:prstGeom prst="rect">
            <a:avLst/>
          </a:prstGeom>
        </p:spPr>
      </p:pic>
      <p:cxnSp>
        <p:nvCxnSpPr>
          <p:cNvPr id="5" name="Straight Arrow Connector 4">
            <a:extLst>
              <a:ext uri="{FF2B5EF4-FFF2-40B4-BE49-F238E27FC236}">
                <a16:creationId xmlns:a16="http://schemas.microsoft.com/office/drawing/2014/main" id="{E8828384-7582-412D-B3CF-4E135ECAB325}"/>
              </a:ext>
            </a:extLst>
          </p:cNvPr>
          <p:cNvCxnSpPr>
            <a:cxnSpLocks/>
          </p:cNvCxnSpPr>
          <p:nvPr/>
        </p:nvCxnSpPr>
        <p:spPr>
          <a:xfrm flipV="1">
            <a:off x="5257800" y="3429000"/>
            <a:ext cx="2590800" cy="10668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6321000"/>
      </p:ext>
    </p:extLst>
  </p:cSld>
  <p:clrMapOvr>
    <a:masterClrMapping/>
  </p:clrMapOvr>
</p:sld>
</file>

<file path=ppt/slides/slide3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590550" y="790432"/>
            <a:ext cx="11010900" cy="5277136"/>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800" dirty="0">
                <a:solidFill>
                  <a:srgbClr val="FFC000"/>
                </a:solidFill>
              </a:rPr>
              <a:t>She then flies off “into the wilderness” to </a:t>
            </a:r>
            <a:r>
              <a:rPr lang="en-US" altLang="en-US" sz="4800" dirty="0">
                <a:solidFill>
                  <a:srgbClr val="FFFF00"/>
                </a:solidFill>
              </a:rPr>
              <a:t>“her place”</a:t>
            </a:r>
            <a:r>
              <a:rPr lang="en-US" altLang="en-US" sz="4800" dirty="0">
                <a:solidFill>
                  <a:srgbClr val="FFC000"/>
                </a:solidFill>
              </a:rPr>
              <a:t>, </a:t>
            </a:r>
            <a:r>
              <a:rPr lang="en-US" altLang="en-US" sz="4800" b="1" i="1" dirty="0">
                <a:solidFill>
                  <a:srgbClr val="FFFF00"/>
                </a:solidFill>
              </a:rPr>
              <a:t>“away from the face of the dragon”, </a:t>
            </a:r>
            <a:r>
              <a:rPr lang="en-US" altLang="en-US" sz="4800" dirty="0">
                <a:solidFill>
                  <a:srgbClr val="FFC000"/>
                </a:solidFill>
              </a:rPr>
              <a:t>where she is nurtured or fed for </a:t>
            </a:r>
            <a:r>
              <a:rPr lang="en-US" altLang="en-US" sz="4800" dirty="0">
                <a:solidFill>
                  <a:schemeClr val="accent4">
                    <a:lumMod val="40000"/>
                    <a:lumOff val="60000"/>
                  </a:schemeClr>
                </a:solidFill>
              </a:rPr>
              <a:t>3.5 Biblical years </a:t>
            </a:r>
            <a:r>
              <a:rPr lang="en-US" altLang="en-US" sz="4800" dirty="0">
                <a:solidFill>
                  <a:srgbClr val="FFC000"/>
                </a:solidFill>
              </a:rPr>
              <a:t>or the </a:t>
            </a:r>
            <a:r>
              <a:rPr lang="en-US" altLang="en-US" sz="4800" dirty="0">
                <a:solidFill>
                  <a:schemeClr val="accent4">
                    <a:lumMod val="40000"/>
                    <a:lumOff val="60000"/>
                  </a:schemeClr>
                </a:solidFill>
              </a:rPr>
              <a:t>1260 days </a:t>
            </a:r>
            <a:r>
              <a:rPr lang="en-US" altLang="en-US" sz="4800" dirty="0">
                <a:solidFill>
                  <a:srgbClr val="FFC000"/>
                </a:solidFill>
              </a:rPr>
              <a:t>of the </a:t>
            </a:r>
            <a:r>
              <a:rPr lang="en-US" altLang="en-US" sz="4800" dirty="0">
                <a:solidFill>
                  <a:srgbClr val="FFFF00"/>
                </a:solidFill>
              </a:rPr>
              <a:t>Great Tribulation</a:t>
            </a:r>
            <a:r>
              <a:rPr lang="en-US" altLang="en-US" sz="4800" dirty="0">
                <a:solidFill>
                  <a:srgbClr val="FFC000"/>
                </a:solidFill>
              </a:rPr>
              <a:t>. John describes her flight and exile twice, first in </a:t>
            </a:r>
            <a:r>
              <a:rPr lang="en-US" altLang="en-US" sz="4800" dirty="0">
                <a:solidFill>
                  <a:schemeClr val="bg1"/>
                </a:solidFill>
              </a:rPr>
              <a:t>Revelation 12:6 </a:t>
            </a:r>
            <a:r>
              <a:rPr lang="en-US" altLang="en-US" sz="4800" dirty="0">
                <a:solidFill>
                  <a:srgbClr val="FFC000"/>
                </a:solidFill>
              </a:rPr>
              <a:t>then in </a:t>
            </a:r>
            <a:r>
              <a:rPr lang="en-US" altLang="en-US" sz="4800" dirty="0">
                <a:solidFill>
                  <a:schemeClr val="bg1"/>
                </a:solidFill>
              </a:rPr>
              <a:t>Revelation 12:14</a:t>
            </a:r>
            <a:r>
              <a:rPr lang="en-US" altLang="en-US" sz="4800" dirty="0">
                <a:solidFill>
                  <a:srgbClr val="FFC000"/>
                </a:solidFill>
              </a:rPr>
              <a:t>. </a:t>
            </a:r>
          </a:p>
        </p:txBody>
      </p:sp>
    </p:spTree>
    <p:extLst>
      <p:ext uri="{BB962C8B-B14F-4D97-AF65-F5344CB8AC3E}">
        <p14:creationId xmlns:p14="http://schemas.microsoft.com/office/powerpoint/2010/main" val="2369082739"/>
      </p:ext>
    </p:extLst>
  </p:cSld>
  <p:clrMapOvr>
    <a:masterClrMapping/>
  </p:clrMapOvr>
</p:sld>
</file>

<file path=ppt/slides/slide3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287ADD1-FF50-43FF-AD59-BBCF445886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84965"/>
            <a:ext cx="8686799" cy="6688070"/>
          </a:xfrm>
          <a:prstGeom prst="rect">
            <a:avLst/>
          </a:prstGeom>
        </p:spPr>
      </p:pic>
    </p:spTree>
    <p:extLst>
      <p:ext uri="{BB962C8B-B14F-4D97-AF65-F5344CB8AC3E}">
        <p14:creationId xmlns:p14="http://schemas.microsoft.com/office/powerpoint/2010/main" val="610295266"/>
      </p:ext>
    </p:extLst>
  </p:cSld>
  <p:clrMapOvr>
    <a:masterClrMapping/>
  </p:clrMapOvr>
</p:sld>
</file>

<file path=ppt/slides/slide3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342900" y="297989"/>
            <a:ext cx="11506200" cy="6262021"/>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4000" dirty="0">
                <a:solidFill>
                  <a:srgbClr val="FFC000"/>
                </a:solidFill>
              </a:rPr>
              <a:t>If this is a miraculous provision of God then it has </a:t>
            </a:r>
          </a:p>
          <a:p>
            <a:pPr algn="ctr" eaLnBrk="1" hangingPunct="1">
              <a:spcBef>
                <a:spcPct val="0"/>
              </a:spcBef>
              <a:buNone/>
            </a:pPr>
            <a:r>
              <a:rPr lang="en-US" altLang="en-US" sz="4000" dirty="0">
                <a:solidFill>
                  <a:srgbClr val="FFC000"/>
                </a:solidFill>
              </a:rPr>
              <a:t>a precedent. At the </a:t>
            </a:r>
            <a:r>
              <a:rPr lang="en-US" altLang="en-US" sz="4000" b="1" i="1" dirty="0">
                <a:solidFill>
                  <a:srgbClr val="FFFF00"/>
                </a:solidFill>
              </a:rPr>
              <a:t>first exodus </a:t>
            </a:r>
            <a:r>
              <a:rPr lang="en-US" altLang="en-US" sz="4000" dirty="0">
                <a:solidFill>
                  <a:srgbClr val="FFC000"/>
                </a:solidFill>
              </a:rPr>
              <a:t>at the crossing of the Red Sea the children of Israel were said to be carried </a:t>
            </a:r>
            <a:r>
              <a:rPr lang="en-US" altLang="en-US" sz="4000" b="1" i="1" dirty="0">
                <a:solidFill>
                  <a:srgbClr val="FFFF00"/>
                </a:solidFill>
              </a:rPr>
              <a:t>“on wings of eagles”. </a:t>
            </a:r>
            <a:r>
              <a:rPr lang="en-US" altLang="en-US" sz="4000" dirty="0">
                <a:solidFill>
                  <a:srgbClr val="FFC000"/>
                </a:solidFill>
              </a:rPr>
              <a:t>It seems that “wings of eagles” allude to the </a:t>
            </a:r>
            <a:r>
              <a:rPr lang="en-US" altLang="en-US" sz="4000" b="1" i="1" dirty="0">
                <a:solidFill>
                  <a:srgbClr val="FFFF00"/>
                </a:solidFill>
              </a:rPr>
              <a:t>divine intervention </a:t>
            </a:r>
            <a:r>
              <a:rPr lang="en-US" altLang="en-US" sz="4000" dirty="0">
                <a:solidFill>
                  <a:srgbClr val="FFC000"/>
                </a:solidFill>
              </a:rPr>
              <a:t>that</a:t>
            </a:r>
            <a:r>
              <a:rPr lang="en-US" altLang="en-US" sz="4000" dirty="0">
                <a:solidFill>
                  <a:srgbClr val="FFFF00"/>
                </a:solidFill>
              </a:rPr>
              <a:t> </a:t>
            </a:r>
            <a:r>
              <a:rPr lang="en-US" altLang="en-US" sz="4000" b="1" i="1" dirty="0">
                <a:solidFill>
                  <a:srgbClr val="FFFF00"/>
                </a:solidFill>
              </a:rPr>
              <a:t>delivers</a:t>
            </a:r>
            <a:r>
              <a:rPr lang="en-US" altLang="en-US" sz="4000" dirty="0">
                <a:solidFill>
                  <a:srgbClr val="FFFF00"/>
                </a:solidFill>
              </a:rPr>
              <a:t> the covenant people of God during an </a:t>
            </a:r>
            <a:r>
              <a:rPr lang="en-US" altLang="en-US" sz="4000" b="1" i="1" dirty="0">
                <a:solidFill>
                  <a:srgbClr val="FFFF00"/>
                </a:solidFill>
              </a:rPr>
              <a:t>epic time of crisis</a:t>
            </a:r>
            <a:r>
              <a:rPr lang="en-US" altLang="en-US" sz="4000" dirty="0">
                <a:solidFill>
                  <a:srgbClr val="FFFF00"/>
                </a:solidFill>
              </a:rPr>
              <a:t>.</a:t>
            </a:r>
            <a:r>
              <a:rPr lang="en-US" altLang="en-US" sz="4000" dirty="0">
                <a:solidFill>
                  <a:srgbClr val="FFC000"/>
                </a:solidFill>
              </a:rPr>
              <a:t> This could be </a:t>
            </a:r>
            <a:r>
              <a:rPr lang="en-US" altLang="en-US" sz="4000" dirty="0">
                <a:solidFill>
                  <a:srgbClr val="FFFF00"/>
                </a:solidFill>
              </a:rPr>
              <a:t>good news for the saints of the end-time witness.</a:t>
            </a:r>
            <a:r>
              <a:rPr lang="en-US" altLang="en-US" sz="4000" dirty="0">
                <a:solidFill>
                  <a:srgbClr val="FFC000"/>
                </a:solidFill>
              </a:rPr>
              <a:t> Because the </a:t>
            </a:r>
            <a:r>
              <a:rPr lang="en-US" altLang="en-US" sz="4000" b="1" i="1" dirty="0">
                <a:solidFill>
                  <a:srgbClr val="FFFF00"/>
                </a:solidFill>
              </a:rPr>
              <a:t>Tribulation period </a:t>
            </a:r>
            <a:r>
              <a:rPr lang="en-US" altLang="en-US" sz="4000" dirty="0">
                <a:solidFill>
                  <a:srgbClr val="FFC000"/>
                </a:solidFill>
              </a:rPr>
              <a:t>sees them “</a:t>
            </a:r>
            <a:r>
              <a:rPr lang="en-US" altLang="en-US" sz="4000" b="1" i="1" dirty="0">
                <a:solidFill>
                  <a:srgbClr val="FFFF00"/>
                </a:solidFill>
              </a:rPr>
              <a:t>given the wings of a great eagle” </a:t>
            </a:r>
            <a:r>
              <a:rPr lang="en-US" altLang="en-US" sz="4000" dirty="0">
                <a:solidFill>
                  <a:srgbClr val="FFC000"/>
                </a:solidFill>
              </a:rPr>
              <a:t>and passage to a place where they can be </a:t>
            </a:r>
            <a:r>
              <a:rPr lang="en-US" altLang="en-US" sz="4000" dirty="0">
                <a:solidFill>
                  <a:srgbClr val="FFFF00"/>
                </a:solidFill>
              </a:rPr>
              <a:t>nurtured</a:t>
            </a:r>
            <a:r>
              <a:rPr lang="en-US" altLang="en-US" sz="4000" dirty="0">
                <a:solidFill>
                  <a:srgbClr val="FFC000"/>
                </a:solidFill>
              </a:rPr>
              <a:t> and provided for. </a:t>
            </a:r>
          </a:p>
        </p:txBody>
      </p:sp>
    </p:spTree>
    <p:extLst>
      <p:ext uri="{BB962C8B-B14F-4D97-AF65-F5344CB8AC3E}">
        <p14:creationId xmlns:p14="http://schemas.microsoft.com/office/powerpoint/2010/main" val="1008025591"/>
      </p:ext>
    </p:extLst>
  </p:cSld>
  <p:clrMapOvr>
    <a:masterClrMapping/>
  </p:clrMapOvr>
</p:sld>
</file>

<file path=ppt/slides/slide3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children of Israel carried on eagle's wings">
            <a:extLst>
              <a:ext uri="{FF2B5EF4-FFF2-40B4-BE49-F238E27FC236}">
                <a16:creationId xmlns:a16="http://schemas.microsoft.com/office/drawing/2014/main" id="{56DD465E-2118-4583-8078-6C72263435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44141"/>
            <a:ext cx="12192000" cy="5369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530482"/>
      </p:ext>
    </p:extLst>
  </p:cSld>
  <p:clrMapOvr>
    <a:masterClrMapping/>
  </p:clrMapOvr>
</p:sld>
</file>

<file path=ppt/slides/slide3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685800" y="467266"/>
            <a:ext cx="1082040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5400" dirty="0">
                <a:solidFill>
                  <a:srgbClr val="FFC000"/>
                </a:solidFill>
              </a:rPr>
              <a:t>There are many poetic and  prophetic allusions to the </a:t>
            </a:r>
            <a:r>
              <a:rPr lang="en-US" altLang="en-US" sz="5400" b="1" i="1" dirty="0">
                <a:solidFill>
                  <a:srgbClr val="FFFF00"/>
                </a:solidFill>
              </a:rPr>
              <a:t>wings of an eagle</a:t>
            </a:r>
            <a:r>
              <a:rPr lang="en-US" altLang="en-US" sz="5400" b="1" i="1" dirty="0">
                <a:solidFill>
                  <a:srgbClr val="FFC000"/>
                </a:solidFill>
              </a:rPr>
              <a:t> </a:t>
            </a:r>
            <a:r>
              <a:rPr lang="en-US" altLang="en-US" sz="5400" dirty="0">
                <a:solidFill>
                  <a:srgbClr val="FFC000"/>
                </a:solidFill>
              </a:rPr>
              <a:t>in Holy Scripture. Some of them intrigue us. Some are very inspiring. They </a:t>
            </a:r>
            <a:r>
              <a:rPr lang="en-US" altLang="en-US" sz="5400" dirty="0">
                <a:solidFill>
                  <a:srgbClr val="FFFF00"/>
                </a:solidFill>
              </a:rPr>
              <a:t>lift us into a spiritual realm beyond the beastly realms of earth-bound politics. </a:t>
            </a:r>
            <a:r>
              <a:rPr lang="en-US" altLang="en-US" sz="5400" dirty="0">
                <a:solidFill>
                  <a:srgbClr val="FFC000"/>
                </a:solidFill>
              </a:rPr>
              <a:t>Here are just a few of them. </a:t>
            </a:r>
          </a:p>
        </p:txBody>
      </p:sp>
    </p:spTree>
    <p:extLst>
      <p:ext uri="{BB962C8B-B14F-4D97-AF65-F5344CB8AC3E}">
        <p14:creationId xmlns:p14="http://schemas.microsoft.com/office/powerpoint/2010/main" val="3722604959"/>
      </p:ext>
    </p:extLst>
  </p:cSld>
  <p:clrMapOvr>
    <a:masterClrMapping/>
  </p:clrMapOvr>
</p:sld>
</file>

<file path=ppt/slides/slide336.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754FB9-11FE-426E-A8E1-57F1FCECAA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65"/>
            <a:ext cx="12192000" cy="6867330"/>
          </a:xfrm>
          <a:prstGeom prst="rect">
            <a:avLst/>
          </a:prstGeom>
        </p:spPr>
      </p:pic>
    </p:spTree>
    <p:extLst>
      <p:ext uri="{BB962C8B-B14F-4D97-AF65-F5344CB8AC3E}">
        <p14:creationId xmlns:p14="http://schemas.microsoft.com/office/powerpoint/2010/main" val="1794356526"/>
      </p:ext>
    </p:extLst>
  </p:cSld>
  <p:clrMapOvr>
    <a:masterClrMapping/>
  </p:clrMapOvr>
</p:sld>
</file>

<file path=ppt/slides/slide3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94509A7-1653-4838-93A7-FD09B5FF60DF}"/>
              </a:ext>
            </a:extLst>
          </p:cNvPr>
          <p:cNvSpPr txBox="1"/>
          <p:nvPr/>
        </p:nvSpPr>
        <p:spPr>
          <a:xfrm>
            <a:off x="533400" y="381000"/>
            <a:ext cx="11125200" cy="5909310"/>
          </a:xfrm>
          <a:prstGeom prst="rect">
            <a:avLst/>
          </a:prstGeom>
          <a:noFill/>
        </p:spPr>
        <p:txBody>
          <a:bodyPr wrap="square" rtlCol="0">
            <a:spAutoFit/>
          </a:bodyPr>
          <a:lstStyle/>
          <a:p>
            <a:pPr algn="ctr"/>
            <a:r>
              <a:rPr lang="en-US" sz="5400" dirty="0">
                <a:solidFill>
                  <a:srgbClr val="FFC000"/>
                </a:solidFill>
              </a:rPr>
              <a:t>In</a:t>
            </a:r>
            <a:r>
              <a:rPr lang="en-US" sz="5400" dirty="0">
                <a:solidFill>
                  <a:schemeClr val="bg1"/>
                </a:solidFill>
              </a:rPr>
              <a:t> Exodus 19:4 (KJV) </a:t>
            </a:r>
            <a:r>
              <a:rPr lang="en-US" sz="5400" dirty="0">
                <a:solidFill>
                  <a:srgbClr val="FFC000"/>
                </a:solidFill>
              </a:rPr>
              <a:t>God </a:t>
            </a:r>
          </a:p>
          <a:p>
            <a:pPr algn="ctr"/>
            <a:r>
              <a:rPr lang="en-US" sz="5400" dirty="0">
                <a:solidFill>
                  <a:srgbClr val="FFC000"/>
                </a:solidFill>
              </a:rPr>
              <a:t>reminds His covenant people of what He did in the </a:t>
            </a:r>
            <a:r>
              <a:rPr lang="en-US" sz="5400" dirty="0">
                <a:solidFill>
                  <a:srgbClr val="FFFF00"/>
                </a:solidFill>
              </a:rPr>
              <a:t>First Exodus</a:t>
            </a:r>
            <a:r>
              <a:rPr lang="en-US" sz="5400" dirty="0">
                <a:solidFill>
                  <a:srgbClr val="FFC000"/>
                </a:solidFill>
              </a:rPr>
              <a:t>.</a:t>
            </a:r>
            <a:endParaRPr lang="en-US" sz="5400" dirty="0">
              <a:solidFill>
                <a:schemeClr val="bg1"/>
              </a:solidFill>
            </a:endParaRPr>
          </a:p>
          <a:p>
            <a:pPr algn="ctr"/>
            <a:r>
              <a:rPr lang="en-US" sz="5400" dirty="0">
                <a:solidFill>
                  <a:srgbClr val="FFC000"/>
                </a:solidFill>
              </a:rPr>
              <a:t>”Ye have seen what I did unto </a:t>
            </a:r>
          </a:p>
          <a:p>
            <a:pPr algn="ctr"/>
            <a:r>
              <a:rPr lang="en-US" sz="5400" dirty="0">
                <a:solidFill>
                  <a:srgbClr val="FFC000"/>
                </a:solidFill>
              </a:rPr>
              <a:t>the Egyptians, and [how] </a:t>
            </a:r>
            <a:r>
              <a:rPr lang="en-US" sz="5400" b="1" i="1" dirty="0">
                <a:solidFill>
                  <a:srgbClr val="FFFF00"/>
                </a:solidFill>
              </a:rPr>
              <a:t>I bare </a:t>
            </a:r>
          </a:p>
          <a:p>
            <a:pPr algn="ctr"/>
            <a:r>
              <a:rPr lang="en-US" sz="5400" b="1" i="1" dirty="0">
                <a:solidFill>
                  <a:srgbClr val="FFFF00"/>
                </a:solidFill>
              </a:rPr>
              <a:t>you on eagles' wings, </a:t>
            </a:r>
            <a:r>
              <a:rPr lang="en-US" sz="5400" dirty="0">
                <a:solidFill>
                  <a:srgbClr val="FFC000"/>
                </a:solidFill>
              </a:rPr>
              <a:t>and </a:t>
            </a:r>
          </a:p>
          <a:p>
            <a:pPr algn="ctr"/>
            <a:r>
              <a:rPr lang="en-US" sz="5400" dirty="0">
                <a:solidFill>
                  <a:srgbClr val="FFC000"/>
                </a:solidFill>
              </a:rPr>
              <a:t>brought you unto myself.”</a:t>
            </a:r>
          </a:p>
        </p:txBody>
      </p:sp>
    </p:spTree>
    <p:extLst>
      <p:ext uri="{BB962C8B-B14F-4D97-AF65-F5344CB8AC3E}">
        <p14:creationId xmlns:p14="http://schemas.microsoft.com/office/powerpoint/2010/main" val="76068063"/>
      </p:ext>
    </p:extLst>
  </p:cSld>
  <p:clrMapOvr>
    <a:masterClrMapping/>
  </p:clrMapOvr>
</p:sld>
</file>

<file path=ppt/slides/slide3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5C38D1A-51D7-4BF1-A278-560179842E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5000" y="-9526"/>
            <a:ext cx="6477000" cy="6867525"/>
          </a:xfrm>
          <a:prstGeom prst="rect">
            <a:avLst/>
          </a:prstGeom>
        </p:spPr>
      </p:pic>
      <p:sp>
        <p:nvSpPr>
          <p:cNvPr id="4" name="Rectangle 3">
            <a:extLst>
              <a:ext uri="{FF2B5EF4-FFF2-40B4-BE49-F238E27FC236}">
                <a16:creationId xmlns:a16="http://schemas.microsoft.com/office/drawing/2014/main" id="{29BBD3D1-79D8-4241-8944-2ACD8E37C877}"/>
              </a:ext>
            </a:extLst>
          </p:cNvPr>
          <p:cNvSpPr/>
          <p:nvPr/>
        </p:nvSpPr>
        <p:spPr>
          <a:xfrm>
            <a:off x="228600" y="457200"/>
            <a:ext cx="5486400" cy="6001643"/>
          </a:xfrm>
          <a:prstGeom prst="rect">
            <a:avLst/>
          </a:prstGeom>
        </p:spPr>
        <p:txBody>
          <a:bodyPr wrap="square">
            <a:spAutoFit/>
          </a:bodyPr>
          <a:lstStyle/>
          <a:p>
            <a:r>
              <a:rPr lang="en-US" sz="4800" b="1" dirty="0">
                <a:solidFill>
                  <a:schemeClr val="bg1"/>
                </a:solidFill>
              </a:rPr>
              <a:t>Exodus 19:4 </a:t>
            </a:r>
            <a:r>
              <a:rPr lang="en-US" sz="4800" dirty="0">
                <a:solidFill>
                  <a:schemeClr val="bg1"/>
                </a:solidFill>
              </a:rPr>
              <a:t>(KJV)</a:t>
            </a:r>
            <a:br>
              <a:rPr lang="en-US" sz="4800" dirty="0">
                <a:solidFill>
                  <a:schemeClr val="bg1"/>
                </a:solidFill>
              </a:rPr>
            </a:br>
            <a:r>
              <a:rPr lang="en-US" sz="4800" dirty="0">
                <a:solidFill>
                  <a:srgbClr val="FFC000"/>
                </a:solidFill>
              </a:rPr>
              <a:t>”Ye have seen what I did unto the Egyptians, and [how] </a:t>
            </a:r>
            <a:r>
              <a:rPr lang="en-US" sz="4800" b="1" i="1" dirty="0">
                <a:solidFill>
                  <a:srgbClr val="FFFF00"/>
                </a:solidFill>
              </a:rPr>
              <a:t>I bare you </a:t>
            </a:r>
          </a:p>
          <a:p>
            <a:r>
              <a:rPr lang="en-US" sz="4800" b="1" i="1" dirty="0">
                <a:solidFill>
                  <a:srgbClr val="FFFF00"/>
                </a:solidFill>
              </a:rPr>
              <a:t>on eagles' wings, </a:t>
            </a:r>
            <a:r>
              <a:rPr lang="en-US" sz="4800" dirty="0">
                <a:solidFill>
                  <a:srgbClr val="FFC000"/>
                </a:solidFill>
              </a:rPr>
              <a:t>and brought </a:t>
            </a:r>
          </a:p>
          <a:p>
            <a:r>
              <a:rPr lang="en-US" sz="4800" dirty="0">
                <a:solidFill>
                  <a:srgbClr val="FFC000"/>
                </a:solidFill>
              </a:rPr>
              <a:t>you </a:t>
            </a:r>
            <a:r>
              <a:rPr lang="en-US" sz="4800" b="1" i="1" dirty="0">
                <a:solidFill>
                  <a:srgbClr val="FFFF00"/>
                </a:solidFill>
              </a:rPr>
              <a:t>unto myself.”</a:t>
            </a:r>
          </a:p>
        </p:txBody>
      </p:sp>
    </p:spTree>
    <p:extLst>
      <p:ext uri="{BB962C8B-B14F-4D97-AF65-F5344CB8AC3E}">
        <p14:creationId xmlns:p14="http://schemas.microsoft.com/office/powerpoint/2010/main" val="403979636"/>
      </p:ext>
    </p:extLst>
  </p:cSld>
  <p:clrMapOvr>
    <a:masterClrMapping/>
  </p:clrMapOvr>
</p:sld>
</file>

<file path=ppt/slides/slide3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94509A7-1653-4838-93A7-FD09B5FF60DF}"/>
              </a:ext>
            </a:extLst>
          </p:cNvPr>
          <p:cNvSpPr txBox="1"/>
          <p:nvPr/>
        </p:nvSpPr>
        <p:spPr>
          <a:xfrm>
            <a:off x="342900" y="674400"/>
            <a:ext cx="11506200" cy="5509200"/>
          </a:xfrm>
          <a:prstGeom prst="rect">
            <a:avLst/>
          </a:prstGeom>
          <a:noFill/>
        </p:spPr>
        <p:txBody>
          <a:bodyPr wrap="square" rtlCol="0">
            <a:spAutoFit/>
          </a:bodyPr>
          <a:lstStyle/>
          <a:p>
            <a:pPr algn="ctr"/>
            <a:r>
              <a:rPr lang="en-US" sz="4400" dirty="0">
                <a:solidFill>
                  <a:srgbClr val="FFC000"/>
                </a:solidFill>
                <a:latin typeface="Calibri" panose="020F0502020204030204" pitchFamily="34" charset="0"/>
                <a:cs typeface="Calibri" panose="020F0502020204030204" pitchFamily="34" charset="0"/>
              </a:rPr>
              <a:t>The inspired Word of God tells of God’s covenant people being lifted up as by </a:t>
            </a:r>
            <a:r>
              <a:rPr lang="en-US" sz="4400" b="1" i="1" dirty="0">
                <a:solidFill>
                  <a:srgbClr val="FFFF00"/>
                </a:solidFill>
                <a:latin typeface="Calibri" panose="020F0502020204030204" pitchFamily="34" charset="0"/>
                <a:cs typeface="Calibri" panose="020F0502020204030204" pitchFamily="34" charset="0"/>
              </a:rPr>
              <a:t>eagle’s wings </a:t>
            </a:r>
            <a:r>
              <a:rPr lang="en-US" sz="4400" dirty="0">
                <a:solidFill>
                  <a:srgbClr val="FFC000"/>
                </a:solidFill>
                <a:latin typeface="Calibri" panose="020F0502020204030204" pitchFamily="34" charset="0"/>
                <a:cs typeface="Calibri" panose="020F0502020204030204" pitchFamily="34" charset="0"/>
              </a:rPr>
              <a:t>in a miraculous deliverance. This happened during the </a:t>
            </a:r>
            <a:r>
              <a:rPr lang="en-US" sz="4400" b="1" i="1" dirty="0">
                <a:solidFill>
                  <a:srgbClr val="FFFF00"/>
                </a:solidFill>
                <a:latin typeface="Calibri" panose="020F0502020204030204" pitchFamily="34" charset="0"/>
                <a:cs typeface="Calibri" panose="020F0502020204030204" pitchFamily="34" charset="0"/>
              </a:rPr>
              <a:t>first exodus </a:t>
            </a:r>
            <a:r>
              <a:rPr lang="en-US" sz="4400" dirty="0">
                <a:solidFill>
                  <a:srgbClr val="FFC000"/>
                </a:solidFill>
                <a:latin typeface="Calibri" panose="020F0502020204030204" pitchFamily="34" charset="0"/>
                <a:cs typeface="Calibri" panose="020F0502020204030204" pitchFamily="34" charset="0"/>
              </a:rPr>
              <a:t>at the crossing of the Red Sea. They had come down towards the Red Sea along a narrow pass, the Wadi </a:t>
            </a:r>
            <a:r>
              <a:rPr lang="en-US" sz="4400" dirty="0" err="1">
                <a:solidFill>
                  <a:srgbClr val="FFC000"/>
                </a:solidFill>
                <a:latin typeface="Calibri" panose="020F0502020204030204" pitchFamily="34" charset="0"/>
                <a:cs typeface="Calibri" panose="020F0502020204030204" pitchFamily="34" charset="0"/>
              </a:rPr>
              <a:t>Watir</a:t>
            </a:r>
            <a:r>
              <a:rPr lang="en-US" sz="4400" dirty="0">
                <a:solidFill>
                  <a:srgbClr val="FFC000"/>
                </a:solidFill>
                <a:latin typeface="Calibri" panose="020F0502020204030204" pitchFamily="34" charset="0"/>
                <a:cs typeface="Calibri" panose="020F0502020204030204" pitchFamily="34" charset="0"/>
              </a:rPr>
              <a:t>. There they had run up against a </a:t>
            </a:r>
            <a:r>
              <a:rPr lang="en-US" sz="4400" i="1" dirty="0">
                <a:solidFill>
                  <a:srgbClr val="FFFF00"/>
                </a:solidFill>
                <a:latin typeface="Calibri" panose="020F0502020204030204" pitchFamily="34" charset="0"/>
                <a:cs typeface="Calibri" panose="020F0502020204030204" pitchFamily="34" charset="0"/>
              </a:rPr>
              <a:t>wrenching political crisis</a:t>
            </a:r>
            <a:r>
              <a:rPr lang="en-US" sz="4400" i="1" dirty="0">
                <a:solidFill>
                  <a:srgbClr val="FFC000"/>
                </a:solidFill>
                <a:latin typeface="Calibri" panose="020F0502020204030204" pitchFamily="34" charset="0"/>
                <a:cs typeface="Calibri" panose="020F0502020204030204" pitchFamily="34" charset="0"/>
              </a:rPr>
              <a:t>. They were  trapped in</a:t>
            </a:r>
            <a:r>
              <a:rPr lang="en-US" sz="4400" dirty="0">
                <a:solidFill>
                  <a:srgbClr val="FFC000"/>
                </a:solidFill>
                <a:latin typeface="Calibri" panose="020F0502020204030204" pitchFamily="34" charset="0"/>
                <a:cs typeface="Calibri" panose="020F0502020204030204" pitchFamily="34" charset="0"/>
              </a:rPr>
              <a:t> what seemed an </a:t>
            </a:r>
            <a:r>
              <a:rPr lang="en-US" sz="4400" i="1" dirty="0">
                <a:solidFill>
                  <a:srgbClr val="FFFF00"/>
                </a:solidFill>
                <a:latin typeface="Calibri" panose="020F0502020204030204" pitchFamily="34" charset="0"/>
                <a:cs typeface="Calibri" panose="020F0502020204030204" pitchFamily="34" charset="0"/>
              </a:rPr>
              <a:t>impossible situation</a:t>
            </a:r>
            <a:r>
              <a:rPr lang="en-US" sz="4400" dirty="0">
                <a:solidFill>
                  <a:srgbClr val="FFC000"/>
                </a:solidFill>
                <a:latin typeface="Calibri" panose="020F0502020204030204" pitchFamily="34" charset="0"/>
                <a:cs typeface="Calibri" panose="020F0502020204030204" pitchFamily="34" charset="0"/>
              </a:rPr>
              <a:t>. </a:t>
            </a:r>
            <a:endParaRPr lang="en-US" sz="44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055421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571500" y="467266"/>
            <a:ext cx="1104900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sz="5400" dirty="0">
                <a:solidFill>
                  <a:srgbClr val="FFC000"/>
                </a:solidFill>
              </a:rPr>
              <a:t>Are they seeking understanding of the </a:t>
            </a:r>
            <a:r>
              <a:rPr lang="en-US" sz="5400" b="1" i="1" dirty="0">
                <a:solidFill>
                  <a:srgbClr val="FFFF00"/>
                </a:solidFill>
              </a:rPr>
              <a:t>Commonwealth of Israel </a:t>
            </a:r>
            <a:r>
              <a:rPr lang="en-US" sz="5400" dirty="0">
                <a:solidFill>
                  <a:srgbClr val="FFC000"/>
                </a:solidFill>
              </a:rPr>
              <a:t>spoken of by our apostle Paul in </a:t>
            </a:r>
            <a:r>
              <a:rPr lang="en-US" sz="5400" dirty="0">
                <a:solidFill>
                  <a:schemeClr val="bg1"/>
                </a:solidFill>
              </a:rPr>
              <a:t>Ephesians 2:11-14</a:t>
            </a:r>
            <a:r>
              <a:rPr lang="en-US" sz="5400" dirty="0">
                <a:solidFill>
                  <a:srgbClr val="FFC000"/>
                </a:solidFill>
              </a:rPr>
              <a:t>? Are they studying out an understanding of the </a:t>
            </a:r>
            <a:r>
              <a:rPr lang="en-US" sz="5400" dirty="0">
                <a:solidFill>
                  <a:srgbClr val="FFFF00"/>
                </a:solidFill>
              </a:rPr>
              <a:t>restoration </a:t>
            </a:r>
            <a:r>
              <a:rPr lang="en-US" sz="5400" dirty="0">
                <a:solidFill>
                  <a:srgbClr val="FFC000"/>
                </a:solidFill>
              </a:rPr>
              <a:t>of the </a:t>
            </a:r>
            <a:r>
              <a:rPr lang="en-US" sz="5400" b="1" i="1" dirty="0">
                <a:solidFill>
                  <a:srgbClr val="FFFF00"/>
                </a:solidFill>
              </a:rPr>
              <a:t>All Israel </a:t>
            </a:r>
            <a:r>
              <a:rPr lang="en-US" sz="5400" dirty="0">
                <a:solidFill>
                  <a:srgbClr val="FFC000"/>
                </a:solidFill>
              </a:rPr>
              <a:t>we see laid out for us in </a:t>
            </a:r>
            <a:r>
              <a:rPr lang="en-US" sz="5400" dirty="0">
                <a:solidFill>
                  <a:schemeClr val="bg1"/>
                </a:solidFill>
              </a:rPr>
              <a:t>Romans 9-11</a:t>
            </a:r>
            <a:r>
              <a:rPr lang="en-US" sz="5400" dirty="0">
                <a:solidFill>
                  <a:srgbClr val="FFC000"/>
                </a:solidFill>
              </a:rPr>
              <a:t>? Alas, they are not.</a:t>
            </a:r>
          </a:p>
        </p:txBody>
      </p:sp>
    </p:spTree>
    <p:extLst>
      <p:ext uri="{BB962C8B-B14F-4D97-AF65-F5344CB8AC3E}">
        <p14:creationId xmlns:p14="http://schemas.microsoft.com/office/powerpoint/2010/main" val="1614720520"/>
      </p:ext>
    </p:extLst>
  </p:cSld>
  <p:clrMapOvr>
    <a:masterClrMapping/>
  </p:clrMapOvr>
</p:sld>
</file>

<file path=ppt/slides/slide3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D1864B3-B65D-4C94-B6AF-19F02566DE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063" y="129079"/>
            <a:ext cx="11693337" cy="6576521"/>
          </a:xfrm>
          <a:prstGeom prst="rect">
            <a:avLst/>
          </a:prstGeom>
        </p:spPr>
      </p:pic>
    </p:spTree>
    <p:extLst>
      <p:ext uri="{BB962C8B-B14F-4D97-AF65-F5344CB8AC3E}">
        <p14:creationId xmlns:p14="http://schemas.microsoft.com/office/powerpoint/2010/main" val="3590125437"/>
      </p:ext>
    </p:extLst>
  </p:cSld>
  <p:clrMapOvr>
    <a:masterClrMapping/>
  </p:clrMapOvr>
</p:sld>
</file>

<file path=ppt/slides/slide3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94509A7-1653-4838-93A7-FD09B5FF60DF}"/>
              </a:ext>
            </a:extLst>
          </p:cNvPr>
          <p:cNvSpPr txBox="1"/>
          <p:nvPr/>
        </p:nvSpPr>
        <p:spPr>
          <a:xfrm>
            <a:off x="325582" y="889843"/>
            <a:ext cx="11540836" cy="5078313"/>
          </a:xfrm>
          <a:prstGeom prst="rect">
            <a:avLst/>
          </a:prstGeom>
          <a:noFill/>
        </p:spPr>
        <p:txBody>
          <a:bodyPr wrap="square" rtlCol="0">
            <a:spAutoFit/>
          </a:bodyPr>
          <a:lstStyle/>
          <a:p>
            <a:pPr algn="ctr"/>
            <a:r>
              <a:rPr lang="en-US" sz="5400" dirty="0">
                <a:solidFill>
                  <a:srgbClr val="FFC000"/>
                </a:solidFill>
                <a:latin typeface="Calibri" panose="020F0502020204030204" pitchFamily="34" charset="0"/>
                <a:cs typeface="Calibri" panose="020F0502020204030204" pitchFamily="34" charset="0"/>
              </a:rPr>
              <a:t>The chariots of Pharaoh were racing through the wadi behind them and bearing down on them rapidly. There they found that they were hemmed in by a towering wilderness and trapped on a beach with their backs to the sea. </a:t>
            </a:r>
            <a:endParaRPr lang="en-US" sz="54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7153411"/>
      </p:ext>
    </p:extLst>
  </p:cSld>
  <p:clrMapOvr>
    <a:masterClrMapping/>
  </p:clrMapOvr>
</p:sld>
</file>

<file path=ppt/slides/slide3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447501A-B7CC-401A-87F9-13B8316B52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4" name="TextBox 3">
            <a:extLst>
              <a:ext uri="{FF2B5EF4-FFF2-40B4-BE49-F238E27FC236}">
                <a16:creationId xmlns:a16="http://schemas.microsoft.com/office/drawing/2014/main" id="{AED7FE07-76AC-42DB-8049-F24CBF9F132B}"/>
              </a:ext>
            </a:extLst>
          </p:cNvPr>
          <p:cNvSpPr txBox="1"/>
          <p:nvPr/>
        </p:nvSpPr>
        <p:spPr>
          <a:xfrm rot="19462309">
            <a:off x="6114375" y="2418983"/>
            <a:ext cx="1360116" cy="369332"/>
          </a:xfrm>
          <a:prstGeom prst="rect">
            <a:avLst/>
          </a:prstGeom>
          <a:noFill/>
        </p:spPr>
        <p:txBody>
          <a:bodyPr wrap="none" rtlCol="0">
            <a:spAutoFit/>
          </a:bodyPr>
          <a:lstStyle/>
          <a:p>
            <a:r>
              <a:rPr lang="en-US" b="1" dirty="0">
                <a:solidFill>
                  <a:schemeClr val="accent3">
                    <a:lumMod val="20000"/>
                    <a:lumOff val="80000"/>
                  </a:schemeClr>
                </a:solidFill>
              </a:rPr>
              <a:t>Wadi </a:t>
            </a:r>
            <a:r>
              <a:rPr lang="en-US" b="1" dirty="0" err="1">
                <a:solidFill>
                  <a:schemeClr val="accent3">
                    <a:lumMod val="20000"/>
                    <a:lumOff val="80000"/>
                  </a:schemeClr>
                </a:solidFill>
              </a:rPr>
              <a:t>Watir</a:t>
            </a:r>
            <a:endParaRPr lang="en-US" b="1" dirty="0">
              <a:solidFill>
                <a:schemeClr val="accent3">
                  <a:lumMod val="20000"/>
                  <a:lumOff val="80000"/>
                </a:schemeClr>
              </a:solidFill>
            </a:endParaRPr>
          </a:p>
        </p:txBody>
      </p:sp>
      <p:sp>
        <p:nvSpPr>
          <p:cNvPr id="5" name="TextBox 4">
            <a:extLst>
              <a:ext uri="{FF2B5EF4-FFF2-40B4-BE49-F238E27FC236}">
                <a16:creationId xmlns:a16="http://schemas.microsoft.com/office/drawing/2014/main" id="{D0557DFB-588C-41A0-B92A-A7254C4A6CB0}"/>
              </a:ext>
            </a:extLst>
          </p:cNvPr>
          <p:cNvSpPr txBox="1"/>
          <p:nvPr/>
        </p:nvSpPr>
        <p:spPr>
          <a:xfrm>
            <a:off x="5150869" y="3428999"/>
            <a:ext cx="1890261" cy="369332"/>
          </a:xfrm>
          <a:prstGeom prst="rect">
            <a:avLst/>
          </a:prstGeom>
          <a:noFill/>
        </p:spPr>
        <p:txBody>
          <a:bodyPr wrap="none" rtlCol="0">
            <a:spAutoFit/>
          </a:bodyPr>
          <a:lstStyle/>
          <a:p>
            <a:r>
              <a:rPr lang="en-US" b="1" dirty="0"/>
              <a:t>Nuweiba Beach</a:t>
            </a:r>
          </a:p>
        </p:txBody>
      </p:sp>
    </p:spTree>
    <p:extLst>
      <p:ext uri="{BB962C8B-B14F-4D97-AF65-F5344CB8AC3E}">
        <p14:creationId xmlns:p14="http://schemas.microsoft.com/office/powerpoint/2010/main" val="3294582540"/>
      </p:ext>
    </p:extLst>
  </p:cSld>
  <p:clrMapOvr>
    <a:masterClrMapping/>
  </p:clrMapOvr>
</p:sld>
</file>

<file path=ppt/slides/slide3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94509A7-1653-4838-93A7-FD09B5FF60DF}"/>
              </a:ext>
            </a:extLst>
          </p:cNvPr>
          <p:cNvSpPr txBox="1"/>
          <p:nvPr/>
        </p:nvSpPr>
        <p:spPr>
          <a:xfrm>
            <a:off x="581025" y="474345"/>
            <a:ext cx="11029950" cy="5909310"/>
          </a:xfrm>
          <a:prstGeom prst="rect">
            <a:avLst/>
          </a:prstGeom>
          <a:noFill/>
        </p:spPr>
        <p:txBody>
          <a:bodyPr wrap="square" rtlCol="0">
            <a:spAutoFit/>
          </a:bodyPr>
          <a:lstStyle/>
          <a:p>
            <a:pPr algn="ctr"/>
            <a:r>
              <a:rPr lang="en-US" sz="5400" dirty="0">
                <a:solidFill>
                  <a:srgbClr val="FFC000"/>
                </a:solidFill>
                <a:latin typeface="Calibri" panose="020F0502020204030204" pitchFamily="34" charset="0"/>
                <a:cs typeface="Calibri" panose="020F0502020204030204" pitchFamily="34" charset="0"/>
              </a:rPr>
              <a:t>Nuweiba Beach is half way up the west coast of the </a:t>
            </a:r>
            <a:r>
              <a:rPr lang="en-US" sz="5400" i="1" dirty="0">
                <a:solidFill>
                  <a:srgbClr val="FFFF00"/>
                </a:solidFill>
                <a:latin typeface="Calibri" panose="020F0502020204030204" pitchFamily="34" charset="0"/>
                <a:cs typeface="Calibri" panose="020F0502020204030204" pitchFamily="34" charset="0"/>
              </a:rPr>
              <a:t>Gulf of Aqaba </a:t>
            </a:r>
            <a:r>
              <a:rPr lang="en-US" sz="5400" dirty="0">
                <a:solidFill>
                  <a:srgbClr val="FFC000"/>
                </a:solidFill>
                <a:latin typeface="Calibri" panose="020F0502020204030204" pitchFamily="34" charset="0"/>
                <a:cs typeface="Calibri" panose="020F0502020204030204" pitchFamily="34" charset="0"/>
              </a:rPr>
              <a:t>adjacent to a shallower area of the gulf. Its large expanse can be appreciated on Google earth. As we can see, that beach </a:t>
            </a:r>
          </a:p>
          <a:p>
            <a:pPr algn="ctr"/>
            <a:r>
              <a:rPr lang="en-US" sz="5400" dirty="0">
                <a:solidFill>
                  <a:srgbClr val="FFC000"/>
                </a:solidFill>
                <a:latin typeface="Calibri" panose="020F0502020204030204" pitchFamily="34" charset="0"/>
                <a:cs typeface="Calibri" panose="020F0502020204030204" pitchFamily="34" charset="0"/>
              </a:rPr>
              <a:t>could certainly accommodate </a:t>
            </a:r>
          </a:p>
          <a:p>
            <a:pPr algn="ctr"/>
            <a:r>
              <a:rPr lang="en-US" sz="5400" dirty="0">
                <a:solidFill>
                  <a:srgbClr val="FFC000"/>
                </a:solidFill>
                <a:latin typeface="Calibri" panose="020F0502020204030204" pitchFamily="34" charset="0"/>
                <a:cs typeface="Calibri" panose="020F0502020204030204" pitchFamily="34" charset="0"/>
              </a:rPr>
              <a:t>a huge number of people. </a:t>
            </a:r>
            <a:endParaRPr lang="en-US" sz="54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57483799"/>
      </p:ext>
    </p:extLst>
  </p:cSld>
  <p:clrMapOvr>
    <a:masterClrMapping/>
  </p:clrMapOvr>
</p:sld>
</file>

<file path=ppt/slides/slide3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Image result for nuweiba beach gulf of aqaba">
            <a:extLst>
              <a:ext uri="{FF2B5EF4-FFF2-40B4-BE49-F238E27FC236}">
                <a16:creationId xmlns:a16="http://schemas.microsoft.com/office/drawing/2014/main" id="{8A1B3180-D952-4F2E-ADAA-6A7FB9E0EA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7041620"/>
      </p:ext>
    </p:extLst>
  </p:cSld>
  <p:clrMapOvr>
    <a:masterClrMapping/>
  </p:clrMapOvr>
</p:sld>
</file>

<file path=ppt/slides/slide3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94509A7-1653-4838-93A7-FD09B5FF60DF}"/>
              </a:ext>
            </a:extLst>
          </p:cNvPr>
          <p:cNvSpPr txBox="1"/>
          <p:nvPr/>
        </p:nvSpPr>
        <p:spPr>
          <a:xfrm>
            <a:off x="381000" y="1074509"/>
            <a:ext cx="11430000" cy="4708981"/>
          </a:xfrm>
          <a:prstGeom prst="rect">
            <a:avLst/>
          </a:prstGeom>
          <a:noFill/>
        </p:spPr>
        <p:txBody>
          <a:bodyPr wrap="square" rtlCol="0">
            <a:spAutoFit/>
          </a:bodyPr>
          <a:lstStyle/>
          <a:p>
            <a:pPr algn="ctr"/>
            <a:r>
              <a:rPr lang="en-US" sz="6000" dirty="0">
                <a:solidFill>
                  <a:srgbClr val="FFC000"/>
                </a:solidFill>
                <a:latin typeface="Calibri" panose="020F0502020204030204" pitchFamily="34" charset="0"/>
                <a:cs typeface="Calibri" panose="020F0502020204030204" pitchFamily="34" charset="0"/>
              </a:rPr>
              <a:t>We know the rest of the story. Moses lifted up his staff over the sea and the waters parted. </a:t>
            </a:r>
          </a:p>
          <a:p>
            <a:pPr algn="ctr"/>
            <a:r>
              <a:rPr lang="en-US" sz="6000" dirty="0">
                <a:solidFill>
                  <a:srgbClr val="FFC000"/>
                </a:solidFill>
                <a:latin typeface="Calibri" panose="020F0502020204030204" pitchFamily="34" charset="0"/>
                <a:cs typeface="Calibri" panose="020F0502020204030204" pitchFamily="34" charset="0"/>
              </a:rPr>
              <a:t>This led to a </a:t>
            </a:r>
            <a:r>
              <a:rPr lang="en-US" sz="6000" i="1" dirty="0">
                <a:solidFill>
                  <a:srgbClr val="FFFF00"/>
                </a:solidFill>
                <a:latin typeface="Calibri" panose="020F0502020204030204" pitchFamily="34" charset="0"/>
                <a:cs typeface="Calibri" panose="020F0502020204030204" pitchFamily="34" charset="0"/>
              </a:rPr>
              <a:t>great miracle</a:t>
            </a:r>
            <a:r>
              <a:rPr lang="en-US" sz="6000" dirty="0">
                <a:solidFill>
                  <a:srgbClr val="FFC000"/>
                </a:solidFill>
                <a:latin typeface="Calibri" panose="020F0502020204030204" pitchFamily="34" charset="0"/>
                <a:cs typeface="Calibri" panose="020F0502020204030204" pitchFamily="34" charset="0"/>
              </a:rPr>
              <a:t>. </a:t>
            </a:r>
          </a:p>
          <a:p>
            <a:pPr algn="ctr"/>
            <a:r>
              <a:rPr lang="en-US" sz="6000" dirty="0">
                <a:solidFill>
                  <a:srgbClr val="FFC000"/>
                </a:solidFill>
                <a:latin typeface="Calibri" panose="020F0502020204030204" pitchFamily="34" charset="0"/>
                <a:cs typeface="Calibri" panose="020F0502020204030204" pitchFamily="34" charset="0"/>
              </a:rPr>
              <a:t>And an </a:t>
            </a:r>
            <a:r>
              <a:rPr lang="en-US" sz="6000" i="1" dirty="0">
                <a:solidFill>
                  <a:srgbClr val="FFFF00"/>
                </a:solidFill>
                <a:latin typeface="Calibri" panose="020F0502020204030204" pitchFamily="34" charset="0"/>
                <a:cs typeface="Calibri" panose="020F0502020204030204" pitchFamily="34" charset="0"/>
              </a:rPr>
              <a:t>awesome deliverance</a:t>
            </a:r>
            <a:r>
              <a:rPr lang="en-US" sz="6000" dirty="0">
                <a:solidFill>
                  <a:srgbClr val="FFC000"/>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2785139883"/>
      </p:ext>
    </p:extLst>
  </p:cSld>
  <p:clrMapOvr>
    <a:masterClrMapping/>
  </p:clrMapOvr>
</p:sld>
</file>

<file path=ppt/slides/slide3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66074EF-3043-4D04-B1D5-71F9F4A226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810"/>
            <a:ext cx="12191999" cy="6858815"/>
          </a:xfrm>
          <a:prstGeom prst="rect">
            <a:avLst/>
          </a:prstGeom>
        </p:spPr>
      </p:pic>
    </p:spTree>
    <p:extLst>
      <p:ext uri="{BB962C8B-B14F-4D97-AF65-F5344CB8AC3E}">
        <p14:creationId xmlns:p14="http://schemas.microsoft.com/office/powerpoint/2010/main" val="4028386841"/>
      </p:ext>
    </p:extLst>
  </p:cSld>
  <p:clrMapOvr>
    <a:masterClrMapping/>
  </p:clrMapOvr>
</p:sld>
</file>

<file path=ppt/slides/slide3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94509A7-1653-4838-93A7-FD09B5FF60DF}"/>
              </a:ext>
            </a:extLst>
          </p:cNvPr>
          <p:cNvSpPr txBox="1"/>
          <p:nvPr/>
        </p:nvSpPr>
        <p:spPr>
          <a:xfrm>
            <a:off x="381000" y="151179"/>
            <a:ext cx="11430000" cy="6555641"/>
          </a:xfrm>
          <a:prstGeom prst="rect">
            <a:avLst/>
          </a:prstGeom>
          <a:noFill/>
        </p:spPr>
        <p:txBody>
          <a:bodyPr wrap="square" rtlCol="0">
            <a:spAutoFit/>
          </a:bodyPr>
          <a:lstStyle/>
          <a:p>
            <a:pPr algn="ctr"/>
            <a:r>
              <a:rPr lang="en-US" sz="6000" dirty="0">
                <a:solidFill>
                  <a:srgbClr val="FFC000"/>
                </a:solidFill>
                <a:latin typeface="Calibri" panose="020F0502020204030204" pitchFamily="34" charset="0"/>
                <a:cs typeface="Calibri" panose="020F0502020204030204" pitchFamily="34" charset="0"/>
              </a:rPr>
              <a:t>Even in this </a:t>
            </a:r>
            <a:r>
              <a:rPr lang="en-US" sz="6000" dirty="0">
                <a:solidFill>
                  <a:srgbClr val="FFFF00"/>
                </a:solidFill>
                <a:latin typeface="Calibri" panose="020F0502020204030204" pitchFamily="34" charset="0"/>
                <a:cs typeface="Calibri" panose="020F0502020204030204" pitchFamily="34" charset="0"/>
              </a:rPr>
              <a:t>strait place </a:t>
            </a:r>
            <a:r>
              <a:rPr lang="en-US" sz="6000" dirty="0">
                <a:solidFill>
                  <a:srgbClr val="FFC000"/>
                </a:solidFill>
                <a:latin typeface="Calibri" panose="020F0502020204030204" pitchFamily="34" charset="0"/>
                <a:cs typeface="Calibri" panose="020F0502020204030204" pitchFamily="34" charset="0"/>
              </a:rPr>
              <a:t>and </a:t>
            </a:r>
          </a:p>
          <a:p>
            <a:pPr algn="ctr"/>
            <a:r>
              <a:rPr lang="en-US" sz="6000" dirty="0">
                <a:solidFill>
                  <a:srgbClr val="FFC000"/>
                </a:solidFill>
                <a:latin typeface="Calibri" panose="020F0502020204030204" pitchFamily="34" charset="0"/>
                <a:cs typeface="Calibri" panose="020F0502020204030204" pitchFamily="34" charset="0"/>
              </a:rPr>
              <a:t>in this </a:t>
            </a:r>
            <a:r>
              <a:rPr lang="en-US" sz="6000" dirty="0">
                <a:solidFill>
                  <a:srgbClr val="FFFF00"/>
                </a:solidFill>
                <a:latin typeface="Calibri" panose="020F0502020204030204" pitchFamily="34" charset="0"/>
                <a:cs typeface="Calibri" panose="020F0502020204030204" pitchFamily="34" charset="0"/>
              </a:rPr>
              <a:t>great tribulation </a:t>
            </a:r>
            <a:r>
              <a:rPr lang="en-US" sz="6000" dirty="0">
                <a:solidFill>
                  <a:srgbClr val="FFC000"/>
                </a:solidFill>
                <a:latin typeface="Calibri" panose="020F0502020204030204" pitchFamily="34" charset="0"/>
                <a:cs typeface="Calibri" panose="020F0502020204030204" pitchFamily="34" charset="0"/>
              </a:rPr>
              <a:t>God’s covenant people were said to </a:t>
            </a:r>
          </a:p>
          <a:p>
            <a:pPr algn="ctr"/>
            <a:r>
              <a:rPr lang="en-US" sz="6000" dirty="0">
                <a:solidFill>
                  <a:srgbClr val="FFC000"/>
                </a:solidFill>
                <a:latin typeface="Calibri" panose="020F0502020204030204" pitchFamily="34" charset="0"/>
                <a:cs typeface="Calibri" panose="020F0502020204030204" pitchFamily="34" charset="0"/>
              </a:rPr>
              <a:t>be </a:t>
            </a:r>
            <a:r>
              <a:rPr lang="en-US" sz="6000" b="1" i="1" dirty="0">
                <a:solidFill>
                  <a:srgbClr val="FFFF00"/>
                </a:solidFill>
                <a:latin typeface="Calibri" panose="020F0502020204030204" pitchFamily="34" charset="0"/>
                <a:cs typeface="Calibri" panose="020F0502020204030204" pitchFamily="34" charset="0"/>
              </a:rPr>
              <a:t>lifted</a:t>
            </a:r>
            <a:r>
              <a:rPr lang="en-US" sz="6000" dirty="0">
                <a:solidFill>
                  <a:srgbClr val="FFC000"/>
                </a:solidFill>
                <a:latin typeface="Calibri" panose="020F0502020204030204" pitchFamily="34" charset="0"/>
                <a:cs typeface="Calibri" panose="020F0502020204030204" pitchFamily="34" charset="0"/>
              </a:rPr>
              <a:t> </a:t>
            </a:r>
            <a:r>
              <a:rPr lang="en-US" sz="6000" b="1" dirty="0">
                <a:solidFill>
                  <a:srgbClr val="FFFF00"/>
                </a:solidFill>
                <a:latin typeface="Calibri" panose="020F0502020204030204" pitchFamily="34" charset="0"/>
                <a:cs typeface="Calibri" panose="020F0502020204030204" pitchFamily="34" charset="0"/>
              </a:rPr>
              <a:t>up</a:t>
            </a:r>
            <a:r>
              <a:rPr lang="en-US" sz="6000" dirty="0">
                <a:solidFill>
                  <a:srgbClr val="FFC000"/>
                </a:solidFill>
                <a:latin typeface="Calibri" panose="020F0502020204030204" pitchFamily="34" charset="0"/>
                <a:cs typeface="Calibri" panose="020F0502020204030204" pitchFamily="34" charset="0"/>
              </a:rPr>
              <a:t> </a:t>
            </a:r>
            <a:r>
              <a:rPr lang="en-US" sz="6000" b="1" i="1" dirty="0">
                <a:solidFill>
                  <a:srgbClr val="FFFF00"/>
                </a:solidFill>
                <a:latin typeface="Calibri" panose="020F0502020204030204" pitchFamily="34" charset="0"/>
                <a:cs typeface="Calibri" panose="020F0502020204030204" pitchFamily="34" charset="0"/>
              </a:rPr>
              <a:t>on eagle’s wings</a:t>
            </a:r>
            <a:r>
              <a:rPr lang="en-US" sz="6000" dirty="0">
                <a:solidFill>
                  <a:srgbClr val="FFC000"/>
                </a:solidFill>
                <a:latin typeface="Calibri" panose="020F0502020204030204" pitchFamily="34" charset="0"/>
                <a:cs typeface="Calibri" panose="020F0502020204030204" pitchFamily="34" charset="0"/>
              </a:rPr>
              <a:t>.</a:t>
            </a:r>
          </a:p>
          <a:p>
            <a:pPr algn="ctr"/>
            <a:r>
              <a:rPr lang="en-US" sz="6000" dirty="0">
                <a:solidFill>
                  <a:srgbClr val="FFC000"/>
                </a:solidFill>
                <a:latin typeface="Calibri" panose="020F0502020204030204" pitchFamily="34" charset="0"/>
                <a:cs typeface="Calibri" panose="020F0502020204030204" pitchFamily="34" charset="0"/>
              </a:rPr>
              <a:t> </a:t>
            </a:r>
          </a:p>
          <a:p>
            <a:pPr algn="ctr"/>
            <a:r>
              <a:rPr lang="en-US" sz="6000" dirty="0">
                <a:solidFill>
                  <a:srgbClr val="FFC000"/>
                </a:solidFill>
                <a:latin typeface="Calibri" panose="020F0502020204030204" pitchFamily="34" charset="0"/>
                <a:cs typeface="Calibri" panose="020F0502020204030204" pitchFamily="34" charset="0"/>
              </a:rPr>
              <a:t>Is it possible that the God  </a:t>
            </a:r>
          </a:p>
          <a:p>
            <a:pPr algn="ctr"/>
            <a:r>
              <a:rPr lang="en-US" sz="6000" dirty="0">
                <a:solidFill>
                  <a:srgbClr val="FFC000"/>
                </a:solidFill>
                <a:latin typeface="Calibri" panose="020F0502020204030204" pitchFamily="34" charset="0"/>
                <a:cs typeface="Calibri" panose="020F0502020204030204" pitchFamily="34" charset="0"/>
              </a:rPr>
              <a:t>of Israel will do this again?  </a:t>
            </a:r>
            <a:endParaRPr lang="en-US" sz="60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56488336"/>
      </p:ext>
    </p:extLst>
  </p:cSld>
  <p:clrMapOvr>
    <a:masterClrMapping/>
  </p:clrMapOvr>
</p:sld>
</file>

<file path=ppt/slides/slide3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C0EA640-488D-47C7-A14F-60CAE4C9BB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400" y="1752600"/>
            <a:ext cx="6553200" cy="4957966"/>
          </a:xfrm>
          <a:prstGeom prst="rect">
            <a:avLst/>
          </a:prstGeom>
        </p:spPr>
      </p:pic>
      <p:pic>
        <p:nvPicPr>
          <p:cNvPr id="7" name="Picture 6">
            <a:extLst>
              <a:ext uri="{FF2B5EF4-FFF2-40B4-BE49-F238E27FC236}">
                <a16:creationId xmlns:a16="http://schemas.microsoft.com/office/drawing/2014/main" id="{A66DA6F1-3A48-4639-8016-09971FF7AD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228599"/>
            <a:ext cx="5105400" cy="6481967"/>
          </a:xfrm>
          <a:prstGeom prst="rect">
            <a:avLst/>
          </a:prstGeom>
        </p:spPr>
      </p:pic>
      <p:sp>
        <p:nvSpPr>
          <p:cNvPr id="8" name="TextBox 7">
            <a:extLst>
              <a:ext uri="{FF2B5EF4-FFF2-40B4-BE49-F238E27FC236}">
                <a16:creationId xmlns:a16="http://schemas.microsoft.com/office/drawing/2014/main" id="{5336954A-EAA6-46CB-8AAA-410C750D2D47}"/>
              </a:ext>
            </a:extLst>
          </p:cNvPr>
          <p:cNvSpPr txBox="1"/>
          <p:nvPr/>
        </p:nvSpPr>
        <p:spPr>
          <a:xfrm>
            <a:off x="5486400" y="228599"/>
            <a:ext cx="6553200" cy="1569660"/>
          </a:xfrm>
          <a:prstGeom prst="rect">
            <a:avLst/>
          </a:prstGeom>
          <a:noFill/>
        </p:spPr>
        <p:txBody>
          <a:bodyPr wrap="square" rtlCol="0">
            <a:spAutoFit/>
          </a:bodyPr>
          <a:lstStyle/>
          <a:p>
            <a:pPr algn="ctr"/>
            <a:r>
              <a:rPr lang="en-US" sz="4800" b="1" dirty="0">
                <a:solidFill>
                  <a:srgbClr val="FFFF00"/>
                </a:solidFill>
              </a:rPr>
              <a:t>The First Exodus </a:t>
            </a:r>
          </a:p>
          <a:p>
            <a:pPr algn="ctr"/>
            <a:r>
              <a:rPr lang="en-US" sz="4800" b="1" dirty="0">
                <a:solidFill>
                  <a:srgbClr val="FFFF00"/>
                </a:solidFill>
              </a:rPr>
              <a:t>- from Egypt</a:t>
            </a:r>
          </a:p>
        </p:txBody>
      </p:sp>
    </p:spTree>
    <p:extLst>
      <p:ext uri="{BB962C8B-B14F-4D97-AF65-F5344CB8AC3E}">
        <p14:creationId xmlns:p14="http://schemas.microsoft.com/office/powerpoint/2010/main" val="578348883"/>
      </p:ext>
    </p:extLst>
  </p:cSld>
  <p:clrMapOvr>
    <a:masterClrMapping/>
  </p:clrMapOvr>
</p:sld>
</file>

<file path=ppt/slides/slide3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381000" y="328767"/>
            <a:ext cx="11430000" cy="6200466"/>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4400" dirty="0">
                <a:solidFill>
                  <a:srgbClr val="FFC000"/>
                </a:solidFill>
              </a:rPr>
              <a:t>The prophet Jeremiah does in fact speak about this </a:t>
            </a:r>
            <a:r>
              <a:rPr lang="en-US" altLang="en-US" sz="4400" b="1" i="1" dirty="0">
                <a:solidFill>
                  <a:srgbClr val="FFFF00"/>
                </a:solidFill>
              </a:rPr>
              <a:t>Second Exodus</a:t>
            </a:r>
            <a:r>
              <a:rPr lang="en-US" altLang="en-US" sz="4400" dirty="0">
                <a:solidFill>
                  <a:srgbClr val="FFC000"/>
                </a:solidFill>
              </a:rPr>
              <a:t>. It seems that there will be an epic regathering of all of God’s scattered and called out people. His </a:t>
            </a:r>
            <a:r>
              <a:rPr lang="en-US" altLang="en-US" sz="4400" b="1" i="1" dirty="0" err="1">
                <a:solidFill>
                  <a:srgbClr val="FFFF00"/>
                </a:solidFill>
              </a:rPr>
              <a:t>Ekklesia</a:t>
            </a:r>
            <a:r>
              <a:rPr lang="en-US" altLang="en-US" sz="4400" b="1" i="1" dirty="0">
                <a:solidFill>
                  <a:srgbClr val="FFFF00"/>
                </a:solidFill>
              </a:rPr>
              <a:t>, His Elect</a:t>
            </a:r>
            <a:r>
              <a:rPr lang="en-US" altLang="en-US" sz="4400" dirty="0">
                <a:solidFill>
                  <a:srgbClr val="FFC000"/>
                </a:solidFill>
              </a:rPr>
              <a:t>  will come together from out of all the nations as this age comes towards its appointed consummation. Jeremiah tells us that this massive regathering </a:t>
            </a:r>
            <a:r>
              <a:rPr lang="en-US" altLang="en-US" sz="4400" i="1" dirty="0">
                <a:solidFill>
                  <a:srgbClr val="FFFF00"/>
                </a:solidFill>
              </a:rPr>
              <a:t>will eclipse the former exodus</a:t>
            </a:r>
            <a:r>
              <a:rPr lang="en-US" altLang="en-US" sz="4400" i="1" dirty="0">
                <a:solidFill>
                  <a:srgbClr val="FFC000"/>
                </a:solidFill>
              </a:rPr>
              <a:t> </a:t>
            </a:r>
            <a:r>
              <a:rPr lang="en-US" altLang="en-US" sz="4400" dirty="0">
                <a:solidFill>
                  <a:srgbClr val="FFC000"/>
                </a:solidFill>
              </a:rPr>
              <a:t>when the children of Israel came out of Egypt under Moses.</a:t>
            </a:r>
          </a:p>
        </p:txBody>
      </p:sp>
    </p:spTree>
    <p:extLst>
      <p:ext uri="{BB962C8B-B14F-4D97-AF65-F5344CB8AC3E}">
        <p14:creationId xmlns:p14="http://schemas.microsoft.com/office/powerpoint/2010/main" val="19209842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FE44AB0-F202-46D4-9A33-80E6B5E2A4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143" y="428"/>
            <a:ext cx="10285714" cy="6857143"/>
          </a:xfrm>
          <a:prstGeom prst="rect">
            <a:avLst/>
          </a:prstGeom>
        </p:spPr>
      </p:pic>
    </p:spTree>
    <p:extLst>
      <p:ext uri="{BB962C8B-B14F-4D97-AF65-F5344CB8AC3E}">
        <p14:creationId xmlns:p14="http://schemas.microsoft.com/office/powerpoint/2010/main" val="1753060012"/>
      </p:ext>
    </p:extLst>
  </p:cSld>
  <p:clrMapOvr>
    <a:masterClrMapping/>
  </p:clrMapOvr>
</p:sld>
</file>

<file path=ppt/slides/slide3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0B710A2-1A1B-4915-9A81-3D6A0205A92D}"/>
              </a:ext>
            </a:extLst>
          </p:cNvPr>
          <p:cNvSpPr txBox="1"/>
          <p:nvPr/>
        </p:nvSpPr>
        <p:spPr>
          <a:xfrm>
            <a:off x="3886200" y="83323"/>
            <a:ext cx="8305800" cy="4909036"/>
          </a:xfrm>
          <a:prstGeom prst="rect">
            <a:avLst/>
          </a:prstGeom>
          <a:noFill/>
        </p:spPr>
        <p:txBody>
          <a:bodyPr wrap="square" rtlCol="0">
            <a:spAutoFit/>
          </a:bodyPr>
          <a:lstStyle/>
          <a:p>
            <a:r>
              <a:rPr lang="en-US" sz="4000" dirty="0">
                <a:solidFill>
                  <a:schemeClr val="bg1"/>
                </a:solidFill>
              </a:rPr>
              <a:t>Jeremiah 16 – Second Exodus</a:t>
            </a:r>
          </a:p>
          <a:p>
            <a:r>
              <a:rPr lang="en-US" sz="3900" dirty="0">
                <a:solidFill>
                  <a:srgbClr val="FFC000"/>
                </a:solidFill>
              </a:rPr>
              <a:t>14) “Therefore behold, days are coming,” declares the LORD, </a:t>
            </a:r>
          </a:p>
          <a:p>
            <a:r>
              <a:rPr lang="en-US" sz="3900" b="1" dirty="0">
                <a:solidFill>
                  <a:srgbClr val="FFC000"/>
                </a:solidFill>
              </a:rPr>
              <a:t>“when it will no longer be said, </a:t>
            </a:r>
          </a:p>
          <a:p>
            <a:r>
              <a:rPr lang="en-US" sz="3900" dirty="0">
                <a:solidFill>
                  <a:schemeClr val="bg1"/>
                </a:solidFill>
              </a:rPr>
              <a:t>‘</a:t>
            </a:r>
            <a:r>
              <a:rPr lang="en-US" sz="3900" dirty="0">
                <a:solidFill>
                  <a:srgbClr val="FFFF00"/>
                </a:solidFill>
              </a:rPr>
              <a:t>As the LORD lives, who brought up the sons of Israel out of the land of Egypt,’ </a:t>
            </a:r>
            <a:r>
              <a:rPr lang="en-US" sz="3900" dirty="0">
                <a:solidFill>
                  <a:srgbClr val="FFC000"/>
                </a:solidFill>
              </a:rPr>
              <a:t>15) </a:t>
            </a:r>
            <a:r>
              <a:rPr lang="en-US" sz="3900" b="1" dirty="0">
                <a:solidFill>
                  <a:srgbClr val="FFC000"/>
                </a:solidFill>
              </a:rPr>
              <a:t>but,</a:t>
            </a:r>
            <a:r>
              <a:rPr lang="en-US" sz="3900" dirty="0">
                <a:solidFill>
                  <a:srgbClr val="FFC000"/>
                </a:solidFill>
              </a:rPr>
              <a:t> ‘</a:t>
            </a:r>
            <a:r>
              <a:rPr lang="en-US" sz="3900" dirty="0">
                <a:solidFill>
                  <a:srgbClr val="FFFF00"/>
                </a:solidFill>
              </a:rPr>
              <a:t>As the LORD lives, </a:t>
            </a:r>
          </a:p>
          <a:p>
            <a:r>
              <a:rPr lang="en-US" sz="3900" dirty="0">
                <a:solidFill>
                  <a:srgbClr val="FFFF00"/>
                </a:solidFill>
              </a:rPr>
              <a:t>who brought up the sons of Israel</a:t>
            </a:r>
          </a:p>
        </p:txBody>
      </p:sp>
      <p:pic>
        <p:nvPicPr>
          <p:cNvPr id="5" name="Picture 4">
            <a:extLst>
              <a:ext uri="{FF2B5EF4-FFF2-40B4-BE49-F238E27FC236}">
                <a16:creationId xmlns:a16="http://schemas.microsoft.com/office/drawing/2014/main" id="{98000F54-8DCA-4F74-B2E2-D033806B1466}"/>
              </a:ext>
            </a:extLst>
          </p:cNvPr>
          <p:cNvPicPr>
            <a:picLocks noChangeAspect="1"/>
          </p:cNvPicPr>
          <p:nvPr/>
        </p:nvPicPr>
        <p:blipFill rotWithShape="1">
          <a:blip r:embed="rId2">
            <a:extLst>
              <a:ext uri="{28A0092B-C50C-407E-A947-70E740481C1C}">
                <a14:useLocalDpi xmlns:a14="http://schemas.microsoft.com/office/drawing/2010/main" val="0"/>
              </a:ext>
            </a:extLst>
          </a:blip>
          <a:srcRect b="8632"/>
          <a:stretch/>
        </p:blipFill>
        <p:spPr>
          <a:xfrm>
            <a:off x="215781" y="267515"/>
            <a:ext cx="3670419" cy="4634031"/>
          </a:xfrm>
          <a:prstGeom prst="rect">
            <a:avLst/>
          </a:prstGeom>
        </p:spPr>
      </p:pic>
      <p:sp>
        <p:nvSpPr>
          <p:cNvPr id="6" name="TextBox 5">
            <a:extLst>
              <a:ext uri="{FF2B5EF4-FFF2-40B4-BE49-F238E27FC236}">
                <a16:creationId xmlns:a16="http://schemas.microsoft.com/office/drawing/2014/main" id="{DC106A6B-C95A-41EA-8873-F9CF4329D206}"/>
              </a:ext>
            </a:extLst>
          </p:cNvPr>
          <p:cNvSpPr txBox="1"/>
          <p:nvPr/>
        </p:nvSpPr>
        <p:spPr>
          <a:xfrm>
            <a:off x="350519" y="4901546"/>
            <a:ext cx="11811001" cy="1846659"/>
          </a:xfrm>
          <a:prstGeom prst="rect">
            <a:avLst/>
          </a:prstGeom>
          <a:noFill/>
        </p:spPr>
        <p:txBody>
          <a:bodyPr wrap="square" rtlCol="0">
            <a:spAutoFit/>
          </a:bodyPr>
          <a:lstStyle/>
          <a:p>
            <a:pPr algn="ctr"/>
            <a:r>
              <a:rPr lang="en-US" sz="3800" dirty="0">
                <a:solidFill>
                  <a:srgbClr val="FFFF00"/>
                </a:solidFill>
              </a:rPr>
              <a:t>from the land of the north and from all the countries where He had banished them.’ </a:t>
            </a:r>
            <a:r>
              <a:rPr lang="en-US" sz="3800" dirty="0">
                <a:solidFill>
                  <a:srgbClr val="FFC000"/>
                </a:solidFill>
              </a:rPr>
              <a:t>For I will restore them to their own land which I gave to their fathers.”</a:t>
            </a:r>
          </a:p>
        </p:txBody>
      </p:sp>
    </p:spTree>
    <p:extLst>
      <p:ext uri="{BB962C8B-B14F-4D97-AF65-F5344CB8AC3E}">
        <p14:creationId xmlns:p14="http://schemas.microsoft.com/office/powerpoint/2010/main" val="2570061422"/>
      </p:ext>
    </p:extLst>
  </p:cSld>
  <p:clrMapOvr>
    <a:masterClrMapping/>
  </p:clrMapOvr>
</p:sld>
</file>

<file path=ppt/slides/slide3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228600" y="467266"/>
            <a:ext cx="1173480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5400" dirty="0">
                <a:solidFill>
                  <a:srgbClr val="FFC000"/>
                </a:solidFill>
              </a:rPr>
              <a:t>There are twin references in </a:t>
            </a:r>
            <a:r>
              <a:rPr lang="en-US" altLang="en-US" sz="5400" dirty="0">
                <a:solidFill>
                  <a:schemeClr val="accent3">
                    <a:lumMod val="20000"/>
                    <a:lumOff val="80000"/>
                  </a:schemeClr>
                </a:solidFill>
              </a:rPr>
              <a:t>Revelation 12:6 and 12:1 </a:t>
            </a:r>
            <a:r>
              <a:rPr lang="en-US" altLang="en-US" sz="5400" dirty="0">
                <a:solidFill>
                  <a:srgbClr val="FFC000"/>
                </a:solidFill>
              </a:rPr>
              <a:t>to the </a:t>
            </a:r>
            <a:r>
              <a:rPr lang="en-US" altLang="en-US" sz="5400" i="1" dirty="0">
                <a:solidFill>
                  <a:srgbClr val="FFFF00"/>
                </a:solidFill>
              </a:rPr>
              <a:t>woman with the crown of 12 stars</a:t>
            </a:r>
            <a:r>
              <a:rPr lang="en-US" altLang="en-US" sz="5400" dirty="0">
                <a:solidFill>
                  <a:srgbClr val="FFC000"/>
                </a:solidFill>
              </a:rPr>
              <a:t> </a:t>
            </a:r>
            <a:r>
              <a:rPr lang="en-US" altLang="en-US" sz="5400" i="1" dirty="0">
                <a:solidFill>
                  <a:srgbClr val="FFFF00"/>
                </a:solidFill>
              </a:rPr>
              <a:t>clothed with the sun </a:t>
            </a:r>
            <a:r>
              <a:rPr lang="en-US" altLang="en-US" sz="5400" dirty="0">
                <a:solidFill>
                  <a:srgbClr val="FFC000"/>
                </a:solidFill>
              </a:rPr>
              <a:t>in the glory of the Father. She is given the </a:t>
            </a:r>
            <a:r>
              <a:rPr lang="en-US" altLang="en-US" sz="5400" b="1" i="1" dirty="0">
                <a:solidFill>
                  <a:srgbClr val="FFFF00"/>
                </a:solidFill>
              </a:rPr>
              <a:t>wings of a great eagle</a:t>
            </a:r>
            <a:r>
              <a:rPr lang="en-US" altLang="en-US" sz="5400" dirty="0">
                <a:solidFill>
                  <a:srgbClr val="FFC000"/>
                </a:solidFill>
              </a:rPr>
              <a:t> where she flies off to </a:t>
            </a:r>
            <a:r>
              <a:rPr lang="en-US" altLang="en-US" sz="5400" b="1" i="1" dirty="0">
                <a:solidFill>
                  <a:srgbClr val="FFFF00"/>
                </a:solidFill>
              </a:rPr>
              <a:t>“her place”</a:t>
            </a:r>
            <a:r>
              <a:rPr lang="en-US" altLang="en-US" sz="5400" dirty="0">
                <a:solidFill>
                  <a:srgbClr val="FFC000"/>
                </a:solidFill>
              </a:rPr>
              <a:t>. This may well be another reference to this</a:t>
            </a:r>
            <a:r>
              <a:rPr lang="en-US" altLang="en-US" sz="5400" b="1" i="1" dirty="0">
                <a:solidFill>
                  <a:srgbClr val="FFFF00"/>
                </a:solidFill>
              </a:rPr>
              <a:t> second exodus</a:t>
            </a:r>
            <a:r>
              <a:rPr lang="en-US" altLang="en-US" sz="5400" dirty="0">
                <a:solidFill>
                  <a:srgbClr val="FFC000"/>
                </a:solidFill>
              </a:rPr>
              <a:t>. </a:t>
            </a:r>
            <a:endParaRPr lang="en-US" altLang="en-US" sz="5400" dirty="0">
              <a:solidFill>
                <a:schemeClr val="bg1"/>
              </a:solidFill>
            </a:endParaRPr>
          </a:p>
        </p:txBody>
      </p:sp>
    </p:spTree>
    <p:extLst>
      <p:ext uri="{BB962C8B-B14F-4D97-AF65-F5344CB8AC3E}">
        <p14:creationId xmlns:p14="http://schemas.microsoft.com/office/powerpoint/2010/main" val="230042712"/>
      </p:ext>
    </p:extLst>
  </p:cSld>
  <p:clrMapOvr>
    <a:masterClrMapping/>
  </p:clrMapOvr>
</p:sld>
</file>

<file path=ppt/slides/slide3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287ADD1-FF50-43FF-AD59-BBCF445886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114559"/>
            <a:ext cx="8686799" cy="6688070"/>
          </a:xfrm>
          <a:prstGeom prst="rect">
            <a:avLst/>
          </a:prstGeom>
        </p:spPr>
      </p:pic>
    </p:spTree>
    <p:extLst>
      <p:ext uri="{BB962C8B-B14F-4D97-AF65-F5344CB8AC3E}">
        <p14:creationId xmlns:p14="http://schemas.microsoft.com/office/powerpoint/2010/main" val="1073701603"/>
      </p:ext>
    </p:extLst>
  </p:cSld>
  <p:clrMapOvr>
    <a:masterClrMapping/>
  </p:clrMapOvr>
</p:sld>
</file>

<file path=ppt/slides/slide3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381000" y="544210"/>
            <a:ext cx="11430000" cy="5769579"/>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4600" dirty="0">
                <a:solidFill>
                  <a:srgbClr val="FFC000"/>
                </a:solidFill>
              </a:rPr>
              <a:t>The first reference to the flight and exile of the woman is here in </a:t>
            </a:r>
            <a:r>
              <a:rPr lang="en-US" altLang="en-US" sz="4600" dirty="0">
                <a:solidFill>
                  <a:schemeClr val="accent3">
                    <a:lumMod val="20000"/>
                    <a:lumOff val="80000"/>
                  </a:schemeClr>
                </a:solidFill>
              </a:rPr>
              <a:t>Revelation 12:6</a:t>
            </a:r>
            <a:r>
              <a:rPr lang="en-US" altLang="en-US" sz="4600" dirty="0">
                <a:solidFill>
                  <a:srgbClr val="FFC000"/>
                </a:solidFill>
              </a:rPr>
              <a:t>. The </a:t>
            </a:r>
            <a:r>
              <a:rPr lang="en-US" altLang="en-US" sz="4600" i="1" dirty="0">
                <a:solidFill>
                  <a:srgbClr val="FFFF00"/>
                </a:solidFill>
              </a:rPr>
              <a:t>woman in travail is fleeing. </a:t>
            </a:r>
            <a:r>
              <a:rPr lang="en-US" altLang="en-US" sz="4600" i="1" dirty="0">
                <a:solidFill>
                  <a:srgbClr val="FFC000"/>
                </a:solidFill>
              </a:rPr>
              <a:t>T</a:t>
            </a:r>
            <a:r>
              <a:rPr lang="en-US" altLang="en-US" sz="4600" dirty="0">
                <a:solidFill>
                  <a:srgbClr val="FFC000"/>
                </a:solidFill>
              </a:rPr>
              <a:t>he time period here is very definitely the </a:t>
            </a:r>
            <a:r>
              <a:rPr lang="en-US" altLang="en-US" sz="4600" b="1" i="1" dirty="0">
                <a:solidFill>
                  <a:srgbClr val="FFFF00"/>
                </a:solidFill>
              </a:rPr>
              <a:t>Great Tribulation </a:t>
            </a:r>
            <a:r>
              <a:rPr lang="en-US" altLang="en-US" sz="4600" dirty="0">
                <a:solidFill>
                  <a:srgbClr val="FFC000"/>
                </a:solidFill>
              </a:rPr>
              <a:t>period. She is given the </a:t>
            </a:r>
            <a:r>
              <a:rPr lang="en-US" altLang="en-US" sz="4600" b="1" i="1" dirty="0">
                <a:solidFill>
                  <a:srgbClr val="FFFF00"/>
                </a:solidFill>
              </a:rPr>
              <a:t>wings of a great eagle</a:t>
            </a:r>
            <a:r>
              <a:rPr lang="en-US" altLang="en-US" sz="4600" dirty="0">
                <a:solidFill>
                  <a:srgbClr val="FFC000"/>
                </a:solidFill>
              </a:rPr>
              <a:t>. By her own choice she flies off to </a:t>
            </a:r>
            <a:r>
              <a:rPr lang="en-US" altLang="en-US" sz="4600" b="1" i="1" dirty="0">
                <a:solidFill>
                  <a:srgbClr val="FFFF00"/>
                </a:solidFill>
              </a:rPr>
              <a:t>“a place prepared of God”</a:t>
            </a:r>
            <a:r>
              <a:rPr lang="en-US" altLang="en-US" sz="4600" i="1" dirty="0">
                <a:solidFill>
                  <a:srgbClr val="FFFF00"/>
                </a:solidFill>
              </a:rPr>
              <a:t> </a:t>
            </a:r>
            <a:r>
              <a:rPr lang="en-US" altLang="en-US" sz="4600" dirty="0">
                <a:solidFill>
                  <a:srgbClr val="FFC000"/>
                </a:solidFill>
              </a:rPr>
              <a:t>where </a:t>
            </a:r>
            <a:r>
              <a:rPr lang="en-US" altLang="en-US" sz="4600" b="1" i="1" dirty="0">
                <a:solidFill>
                  <a:srgbClr val="FFFF00"/>
                </a:solidFill>
              </a:rPr>
              <a:t>“they feed her there” </a:t>
            </a:r>
            <a:r>
              <a:rPr lang="en-US" altLang="en-US" sz="4600" dirty="0">
                <a:solidFill>
                  <a:srgbClr val="FFC000"/>
                </a:solidFill>
              </a:rPr>
              <a:t>during the </a:t>
            </a:r>
            <a:r>
              <a:rPr lang="en-US" altLang="en-US" sz="4600" b="1" i="1" dirty="0">
                <a:solidFill>
                  <a:srgbClr val="FFFF00"/>
                </a:solidFill>
              </a:rPr>
              <a:t>1260 days</a:t>
            </a:r>
            <a:r>
              <a:rPr lang="en-US" altLang="en-US" sz="4600" dirty="0">
                <a:solidFill>
                  <a:srgbClr val="FFC000"/>
                </a:solidFill>
              </a:rPr>
              <a:t> of the </a:t>
            </a:r>
            <a:r>
              <a:rPr lang="en-US" altLang="en-US" sz="4600" b="1" i="1" dirty="0">
                <a:solidFill>
                  <a:srgbClr val="FFFF00"/>
                </a:solidFill>
              </a:rPr>
              <a:t>Great Tribulation Period</a:t>
            </a:r>
            <a:r>
              <a:rPr lang="en-US" altLang="en-US" sz="4600" dirty="0">
                <a:solidFill>
                  <a:srgbClr val="FFC000"/>
                </a:solidFill>
              </a:rPr>
              <a:t>. </a:t>
            </a:r>
          </a:p>
        </p:txBody>
      </p:sp>
    </p:spTree>
    <p:extLst>
      <p:ext uri="{BB962C8B-B14F-4D97-AF65-F5344CB8AC3E}">
        <p14:creationId xmlns:p14="http://schemas.microsoft.com/office/powerpoint/2010/main" val="1864438861"/>
      </p:ext>
    </p:extLst>
  </p:cSld>
  <p:clrMapOvr>
    <a:masterClrMapping/>
  </p:clrMapOvr>
</p:sld>
</file>

<file path=ppt/slides/slide3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94509A7-1653-4838-93A7-FD09B5FF60DF}"/>
              </a:ext>
            </a:extLst>
          </p:cNvPr>
          <p:cNvSpPr txBox="1"/>
          <p:nvPr/>
        </p:nvSpPr>
        <p:spPr>
          <a:xfrm>
            <a:off x="5040702" y="635943"/>
            <a:ext cx="6998898" cy="5509200"/>
          </a:xfrm>
          <a:prstGeom prst="rect">
            <a:avLst/>
          </a:prstGeom>
          <a:noFill/>
          <a:ln>
            <a:solidFill>
              <a:srgbClr val="C00000"/>
            </a:solidFill>
          </a:ln>
        </p:spPr>
        <p:txBody>
          <a:bodyPr wrap="square" rtlCol="0">
            <a:spAutoFit/>
          </a:bodyPr>
          <a:lstStyle/>
          <a:p>
            <a:pPr algn="ctr"/>
            <a:r>
              <a:rPr lang="en-US" sz="4000" b="1" dirty="0">
                <a:solidFill>
                  <a:schemeClr val="bg1"/>
                </a:solidFill>
              </a:rPr>
              <a:t>Revelation 12:6 </a:t>
            </a:r>
            <a:r>
              <a:rPr lang="en-US" sz="4000" dirty="0">
                <a:solidFill>
                  <a:schemeClr val="bg1"/>
                </a:solidFill>
              </a:rPr>
              <a:t>(KJV)</a:t>
            </a:r>
            <a:r>
              <a:rPr lang="en-US" sz="4400" dirty="0">
                <a:solidFill>
                  <a:srgbClr val="FFC000"/>
                </a:solidFill>
              </a:rPr>
              <a:t> </a:t>
            </a:r>
          </a:p>
          <a:p>
            <a:pPr algn="ctr"/>
            <a:r>
              <a:rPr lang="en-US" sz="4400" dirty="0">
                <a:solidFill>
                  <a:srgbClr val="FFC000"/>
                </a:solidFill>
              </a:rPr>
              <a:t>And the woman </a:t>
            </a:r>
            <a:r>
              <a:rPr lang="en-US" sz="4400" dirty="0">
                <a:solidFill>
                  <a:srgbClr val="FFFF00"/>
                </a:solidFill>
              </a:rPr>
              <a:t>fled</a:t>
            </a:r>
            <a:r>
              <a:rPr lang="en-US" sz="4400" dirty="0">
                <a:solidFill>
                  <a:srgbClr val="FFC000"/>
                </a:solidFill>
              </a:rPr>
              <a:t> into </a:t>
            </a:r>
            <a:r>
              <a:rPr lang="en-US" sz="4400" dirty="0">
                <a:solidFill>
                  <a:srgbClr val="FFFF00"/>
                </a:solidFill>
              </a:rPr>
              <a:t>the wilderness</a:t>
            </a:r>
            <a:r>
              <a:rPr lang="en-US" sz="4400" dirty="0">
                <a:solidFill>
                  <a:srgbClr val="FFC000"/>
                </a:solidFill>
              </a:rPr>
              <a:t>, where she hath </a:t>
            </a:r>
            <a:r>
              <a:rPr lang="en-US" sz="4400" dirty="0">
                <a:solidFill>
                  <a:srgbClr val="FFFF00"/>
                </a:solidFill>
              </a:rPr>
              <a:t>a place prepared of God</a:t>
            </a:r>
            <a:r>
              <a:rPr lang="en-US" sz="4400" dirty="0">
                <a:solidFill>
                  <a:srgbClr val="FFC000"/>
                </a:solidFill>
              </a:rPr>
              <a:t>, that </a:t>
            </a:r>
            <a:r>
              <a:rPr lang="en-US" sz="4400" dirty="0">
                <a:solidFill>
                  <a:srgbClr val="FFFF00"/>
                </a:solidFill>
              </a:rPr>
              <a:t>they should feed her</a:t>
            </a:r>
            <a:r>
              <a:rPr lang="en-US" sz="4400" dirty="0">
                <a:solidFill>
                  <a:srgbClr val="FFC000"/>
                </a:solidFill>
              </a:rPr>
              <a:t> there </a:t>
            </a:r>
            <a:r>
              <a:rPr lang="en-US" sz="4400" b="1" dirty="0">
                <a:solidFill>
                  <a:srgbClr val="FFFF00"/>
                </a:solidFill>
              </a:rPr>
              <a:t>a thousand two hundred </a:t>
            </a:r>
            <a:r>
              <a:rPr lang="en-US" sz="4400" b="1" i="1" dirty="0">
                <a:solidFill>
                  <a:srgbClr val="FFFF00"/>
                </a:solidFill>
              </a:rPr>
              <a:t>and</a:t>
            </a:r>
            <a:r>
              <a:rPr lang="en-US" sz="4400" b="1" dirty="0">
                <a:solidFill>
                  <a:srgbClr val="FFFF00"/>
                </a:solidFill>
              </a:rPr>
              <a:t> threescore (1260) days.</a:t>
            </a:r>
            <a:endParaRPr lang="en-US" sz="4200" b="1" dirty="0">
              <a:solidFill>
                <a:srgbClr val="FFFF00"/>
              </a:solidFill>
            </a:endParaRPr>
          </a:p>
        </p:txBody>
      </p:sp>
      <p:pic>
        <p:nvPicPr>
          <p:cNvPr id="4" name="Picture 3">
            <a:extLst>
              <a:ext uri="{FF2B5EF4-FFF2-40B4-BE49-F238E27FC236}">
                <a16:creationId xmlns:a16="http://schemas.microsoft.com/office/drawing/2014/main" id="{415D73D0-10A3-42F6-9E6A-53DF034AA9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3429000"/>
            <a:ext cx="4691333" cy="3289663"/>
          </a:xfrm>
          <a:prstGeom prst="rect">
            <a:avLst/>
          </a:prstGeom>
        </p:spPr>
      </p:pic>
      <p:pic>
        <p:nvPicPr>
          <p:cNvPr id="6" name="Picture 5">
            <a:extLst>
              <a:ext uri="{FF2B5EF4-FFF2-40B4-BE49-F238E27FC236}">
                <a16:creationId xmlns:a16="http://schemas.microsoft.com/office/drawing/2014/main" id="{26E4CE17-FD78-4C2C-8811-66039541D6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467" y="139337"/>
            <a:ext cx="4691333" cy="3170385"/>
          </a:xfrm>
          <a:prstGeom prst="rect">
            <a:avLst/>
          </a:prstGeom>
        </p:spPr>
      </p:pic>
      <p:sp>
        <p:nvSpPr>
          <p:cNvPr id="7" name="TextBox 6">
            <a:extLst>
              <a:ext uri="{FF2B5EF4-FFF2-40B4-BE49-F238E27FC236}">
                <a16:creationId xmlns:a16="http://schemas.microsoft.com/office/drawing/2014/main" id="{5C3139E7-BE8B-44A7-BFA6-3CCFDC1F6F0B}"/>
              </a:ext>
            </a:extLst>
          </p:cNvPr>
          <p:cNvSpPr txBox="1"/>
          <p:nvPr/>
        </p:nvSpPr>
        <p:spPr>
          <a:xfrm>
            <a:off x="381000" y="5791200"/>
            <a:ext cx="3174267" cy="707886"/>
          </a:xfrm>
          <a:prstGeom prst="rect">
            <a:avLst/>
          </a:prstGeom>
          <a:noFill/>
        </p:spPr>
        <p:txBody>
          <a:bodyPr wrap="none" rtlCol="0">
            <a:spAutoFit/>
          </a:bodyPr>
          <a:lstStyle/>
          <a:p>
            <a:r>
              <a:rPr lang="en-US" sz="2000" b="1" dirty="0"/>
              <a:t>Micah 2:12-13</a:t>
            </a:r>
          </a:p>
          <a:p>
            <a:r>
              <a:rPr lang="en-US" sz="2000" b="1" dirty="0"/>
              <a:t>Flight to Mystery Bozrah</a:t>
            </a:r>
          </a:p>
        </p:txBody>
      </p:sp>
      <p:sp>
        <p:nvSpPr>
          <p:cNvPr id="8" name="TextBox 7">
            <a:extLst>
              <a:ext uri="{FF2B5EF4-FFF2-40B4-BE49-F238E27FC236}">
                <a16:creationId xmlns:a16="http://schemas.microsoft.com/office/drawing/2014/main" id="{B692DA25-1438-4BB0-A079-BB108583E54F}"/>
              </a:ext>
            </a:extLst>
          </p:cNvPr>
          <p:cNvSpPr txBox="1"/>
          <p:nvPr/>
        </p:nvSpPr>
        <p:spPr>
          <a:xfrm>
            <a:off x="381000" y="139337"/>
            <a:ext cx="3809999" cy="1015663"/>
          </a:xfrm>
          <a:prstGeom prst="rect">
            <a:avLst/>
          </a:prstGeom>
          <a:noFill/>
        </p:spPr>
        <p:txBody>
          <a:bodyPr wrap="square" rtlCol="0">
            <a:spAutoFit/>
          </a:bodyPr>
          <a:lstStyle/>
          <a:p>
            <a:r>
              <a:rPr lang="en-US" sz="2000" b="1" dirty="0"/>
              <a:t>Flight of the woman</a:t>
            </a:r>
          </a:p>
          <a:p>
            <a:r>
              <a:rPr lang="en-US" sz="2000" b="1" dirty="0"/>
              <a:t>Rev. 12:6 &amp;14</a:t>
            </a:r>
          </a:p>
          <a:p>
            <a:endParaRPr lang="en-US" sz="2000" b="1" dirty="0"/>
          </a:p>
        </p:txBody>
      </p:sp>
    </p:spTree>
    <p:extLst>
      <p:ext uri="{BB962C8B-B14F-4D97-AF65-F5344CB8AC3E}">
        <p14:creationId xmlns:p14="http://schemas.microsoft.com/office/powerpoint/2010/main" val="2817011979"/>
      </p:ext>
    </p:extLst>
  </p:cSld>
  <p:clrMapOvr>
    <a:masterClrMapping/>
  </p:clrMapOvr>
</p:sld>
</file>

<file path=ppt/slides/slide3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552450" y="221045"/>
            <a:ext cx="11087100" cy="6415909"/>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buNone/>
            </a:pPr>
            <a:r>
              <a:rPr lang="en-US" altLang="en-US" sz="5000" dirty="0">
                <a:solidFill>
                  <a:srgbClr val="FFC000"/>
                </a:solidFill>
              </a:rPr>
              <a:t>The second reference comes eight verses later and mirrors the first. It is given in </a:t>
            </a:r>
            <a:r>
              <a:rPr lang="en-US" altLang="en-US" sz="5000" dirty="0">
                <a:solidFill>
                  <a:schemeClr val="accent3">
                    <a:lumMod val="20000"/>
                    <a:lumOff val="80000"/>
                  </a:schemeClr>
                </a:solidFill>
              </a:rPr>
              <a:t>Revelation 12:14</a:t>
            </a:r>
            <a:r>
              <a:rPr lang="en-US" altLang="en-US" sz="5000" dirty="0">
                <a:solidFill>
                  <a:srgbClr val="FFC000"/>
                </a:solidFill>
              </a:rPr>
              <a:t>. The woman in travail is given the </a:t>
            </a:r>
            <a:r>
              <a:rPr lang="en-US" altLang="en-US" sz="5000" b="1" i="1" dirty="0">
                <a:solidFill>
                  <a:srgbClr val="FFFF00"/>
                </a:solidFill>
              </a:rPr>
              <a:t>wings of a great eagle</a:t>
            </a:r>
            <a:r>
              <a:rPr lang="en-US" altLang="en-US" sz="5000" dirty="0">
                <a:solidFill>
                  <a:srgbClr val="FFC000"/>
                </a:solidFill>
              </a:rPr>
              <a:t>. She flies </a:t>
            </a:r>
            <a:r>
              <a:rPr lang="en-US" altLang="en-US" sz="5000" b="1" i="1" u="sng" dirty="0">
                <a:solidFill>
                  <a:srgbClr val="FFFF00"/>
                </a:solidFill>
              </a:rPr>
              <a:t>into the wilderness </a:t>
            </a:r>
            <a:r>
              <a:rPr lang="en-US" altLang="en-US" sz="5000" dirty="0">
                <a:solidFill>
                  <a:srgbClr val="FFC000"/>
                </a:solidFill>
              </a:rPr>
              <a:t>to </a:t>
            </a:r>
            <a:r>
              <a:rPr lang="en-US" altLang="en-US" sz="5000" b="1" i="1" u="sng" dirty="0">
                <a:solidFill>
                  <a:srgbClr val="FFFF00"/>
                </a:solidFill>
              </a:rPr>
              <a:t>her place </a:t>
            </a:r>
            <a:r>
              <a:rPr lang="en-US" altLang="en-US" sz="5000" dirty="0">
                <a:solidFill>
                  <a:srgbClr val="FFC000"/>
                </a:solidFill>
              </a:rPr>
              <a:t>where </a:t>
            </a:r>
            <a:r>
              <a:rPr lang="en-US" altLang="en-US" sz="5000" b="1" i="1" dirty="0">
                <a:solidFill>
                  <a:srgbClr val="FFFF00"/>
                </a:solidFill>
              </a:rPr>
              <a:t>she is </a:t>
            </a:r>
            <a:r>
              <a:rPr lang="en-US" altLang="en-US" sz="5000" b="1" i="1" u="sng" dirty="0">
                <a:solidFill>
                  <a:srgbClr val="FFFF00"/>
                </a:solidFill>
              </a:rPr>
              <a:t>nourished</a:t>
            </a:r>
            <a:r>
              <a:rPr lang="en-US" altLang="en-US" sz="5000" b="1" i="1" dirty="0">
                <a:solidFill>
                  <a:srgbClr val="FFFF00"/>
                </a:solidFill>
              </a:rPr>
              <a:t> </a:t>
            </a:r>
            <a:r>
              <a:rPr lang="en-US" sz="5000" dirty="0">
                <a:solidFill>
                  <a:srgbClr val="FFC000"/>
                </a:solidFill>
              </a:rPr>
              <a:t>for </a:t>
            </a:r>
            <a:r>
              <a:rPr lang="en-US" sz="5000" dirty="0">
                <a:solidFill>
                  <a:schemeClr val="tx2">
                    <a:lumMod val="40000"/>
                    <a:lumOff val="60000"/>
                  </a:schemeClr>
                </a:solidFill>
              </a:rPr>
              <a:t>a time, and times, and half a time,</a:t>
            </a:r>
            <a:r>
              <a:rPr lang="en-US" sz="5000" dirty="0">
                <a:solidFill>
                  <a:srgbClr val="FFC000"/>
                </a:solidFill>
              </a:rPr>
              <a:t> </a:t>
            </a:r>
            <a:r>
              <a:rPr lang="en-US" sz="5000" b="1" dirty="0">
                <a:solidFill>
                  <a:srgbClr val="FFFF00"/>
                </a:solidFill>
              </a:rPr>
              <a:t>(3.5 Biblical Years) </a:t>
            </a:r>
          </a:p>
          <a:p>
            <a:pPr algn="ctr">
              <a:buNone/>
            </a:pPr>
            <a:r>
              <a:rPr lang="en-US" sz="5000" i="1" u="sng" dirty="0">
                <a:solidFill>
                  <a:srgbClr val="FFC000"/>
                </a:solidFill>
              </a:rPr>
              <a:t>(away) </a:t>
            </a:r>
            <a:r>
              <a:rPr lang="en-US" sz="5000" b="1" i="1" u="sng" dirty="0">
                <a:solidFill>
                  <a:srgbClr val="FFFF00"/>
                </a:solidFill>
              </a:rPr>
              <a:t>from </a:t>
            </a:r>
            <a:r>
              <a:rPr lang="en-US" sz="5000" b="1" i="1" dirty="0">
                <a:solidFill>
                  <a:srgbClr val="FFFF00"/>
                </a:solidFill>
              </a:rPr>
              <a:t>the face of the serpent</a:t>
            </a:r>
            <a:r>
              <a:rPr lang="en-US" altLang="en-US" sz="5000" dirty="0">
                <a:solidFill>
                  <a:srgbClr val="FFC000"/>
                </a:solidFill>
              </a:rPr>
              <a:t>.</a:t>
            </a:r>
          </a:p>
        </p:txBody>
      </p:sp>
    </p:spTree>
    <p:extLst>
      <p:ext uri="{BB962C8B-B14F-4D97-AF65-F5344CB8AC3E}">
        <p14:creationId xmlns:p14="http://schemas.microsoft.com/office/powerpoint/2010/main" val="147303628"/>
      </p:ext>
    </p:extLst>
  </p:cSld>
  <p:clrMapOvr>
    <a:masterClrMapping/>
  </p:clrMapOvr>
</p:sld>
</file>

<file path=ppt/slides/slide3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94509A7-1653-4838-93A7-FD09B5FF60DF}"/>
              </a:ext>
            </a:extLst>
          </p:cNvPr>
          <p:cNvSpPr txBox="1"/>
          <p:nvPr/>
        </p:nvSpPr>
        <p:spPr>
          <a:xfrm>
            <a:off x="5029200" y="489734"/>
            <a:ext cx="6998898" cy="5878532"/>
          </a:xfrm>
          <a:prstGeom prst="rect">
            <a:avLst/>
          </a:prstGeom>
          <a:noFill/>
          <a:ln>
            <a:solidFill>
              <a:srgbClr val="C00000"/>
            </a:solidFill>
          </a:ln>
        </p:spPr>
        <p:txBody>
          <a:bodyPr wrap="square" rtlCol="0">
            <a:spAutoFit/>
          </a:bodyPr>
          <a:lstStyle/>
          <a:p>
            <a:pPr algn="ctr"/>
            <a:r>
              <a:rPr lang="en-US" sz="4000" b="1" dirty="0">
                <a:solidFill>
                  <a:schemeClr val="bg1"/>
                </a:solidFill>
              </a:rPr>
              <a:t>Revelation 12:14 </a:t>
            </a:r>
            <a:r>
              <a:rPr lang="en-US" sz="4000" dirty="0">
                <a:solidFill>
                  <a:schemeClr val="bg1"/>
                </a:solidFill>
              </a:rPr>
              <a:t>(KJV)</a:t>
            </a:r>
            <a:br>
              <a:rPr lang="en-US" sz="4000" dirty="0">
                <a:solidFill>
                  <a:schemeClr val="bg1"/>
                </a:solidFill>
              </a:rPr>
            </a:br>
            <a:r>
              <a:rPr lang="en-US" sz="4200" dirty="0">
                <a:solidFill>
                  <a:srgbClr val="FFC000"/>
                </a:solidFill>
              </a:rPr>
              <a:t>… to the woman were given </a:t>
            </a:r>
            <a:r>
              <a:rPr lang="en-US" sz="4200" b="1" i="1" dirty="0">
                <a:solidFill>
                  <a:srgbClr val="FFFF00"/>
                </a:solidFill>
              </a:rPr>
              <a:t>two wings of a great eagle</a:t>
            </a:r>
            <a:r>
              <a:rPr lang="en-US" sz="4200" dirty="0">
                <a:solidFill>
                  <a:srgbClr val="FFC000"/>
                </a:solidFill>
              </a:rPr>
              <a:t>, that she might </a:t>
            </a:r>
            <a:r>
              <a:rPr lang="en-US" sz="4200" b="1" i="1" dirty="0">
                <a:solidFill>
                  <a:srgbClr val="FFFF00"/>
                </a:solidFill>
              </a:rPr>
              <a:t>fly into the wilderness</a:t>
            </a:r>
            <a:r>
              <a:rPr lang="en-US" sz="4200" dirty="0">
                <a:solidFill>
                  <a:srgbClr val="FFC000"/>
                </a:solidFill>
              </a:rPr>
              <a:t>, into </a:t>
            </a:r>
            <a:r>
              <a:rPr lang="en-US" sz="4200" b="1" i="1" dirty="0">
                <a:solidFill>
                  <a:srgbClr val="FFFF00"/>
                </a:solidFill>
              </a:rPr>
              <a:t>her place</a:t>
            </a:r>
            <a:r>
              <a:rPr lang="en-US" sz="4200" dirty="0">
                <a:solidFill>
                  <a:srgbClr val="FFC000"/>
                </a:solidFill>
              </a:rPr>
              <a:t>, where </a:t>
            </a:r>
            <a:r>
              <a:rPr lang="en-US" sz="4200" b="1" i="1" dirty="0">
                <a:solidFill>
                  <a:srgbClr val="FFFF00"/>
                </a:solidFill>
              </a:rPr>
              <a:t>she is nourished </a:t>
            </a:r>
            <a:r>
              <a:rPr lang="en-US" sz="4200" dirty="0">
                <a:solidFill>
                  <a:srgbClr val="FFC000"/>
                </a:solidFill>
              </a:rPr>
              <a:t>for </a:t>
            </a:r>
          </a:p>
          <a:p>
            <a:pPr algn="ctr"/>
            <a:r>
              <a:rPr lang="en-US" sz="4200" dirty="0">
                <a:solidFill>
                  <a:srgbClr val="FFC000"/>
                </a:solidFill>
              </a:rPr>
              <a:t>a time, and times, and half </a:t>
            </a:r>
          </a:p>
          <a:p>
            <a:pPr algn="ctr"/>
            <a:r>
              <a:rPr lang="en-US" sz="4200" dirty="0">
                <a:solidFill>
                  <a:srgbClr val="FFC000"/>
                </a:solidFill>
              </a:rPr>
              <a:t>a time, (away) </a:t>
            </a:r>
            <a:r>
              <a:rPr lang="en-US" sz="4200" b="1" i="1" dirty="0">
                <a:solidFill>
                  <a:srgbClr val="FFFF00"/>
                </a:solidFill>
              </a:rPr>
              <a:t>from the </a:t>
            </a:r>
          </a:p>
          <a:p>
            <a:pPr algn="ctr"/>
            <a:r>
              <a:rPr lang="en-US" sz="4200" b="1" i="1" dirty="0">
                <a:solidFill>
                  <a:srgbClr val="FFFF00"/>
                </a:solidFill>
              </a:rPr>
              <a:t>face of the serpent</a:t>
            </a:r>
            <a:r>
              <a:rPr lang="en-US" sz="4200" dirty="0">
                <a:solidFill>
                  <a:srgbClr val="FFC000"/>
                </a:solidFill>
              </a:rPr>
              <a:t>.</a:t>
            </a:r>
            <a:r>
              <a:rPr lang="en-US" altLang="en-US" sz="4200" dirty="0">
                <a:solidFill>
                  <a:srgbClr val="FFC000"/>
                </a:solidFill>
              </a:rPr>
              <a:t>.</a:t>
            </a:r>
            <a:endParaRPr lang="en-US" sz="4200" dirty="0">
              <a:solidFill>
                <a:srgbClr val="FFC000"/>
              </a:solidFill>
            </a:endParaRPr>
          </a:p>
        </p:txBody>
      </p:sp>
      <p:pic>
        <p:nvPicPr>
          <p:cNvPr id="4" name="Picture 3">
            <a:extLst>
              <a:ext uri="{FF2B5EF4-FFF2-40B4-BE49-F238E27FC236}">
                <a16:creationId xmlns:a16="http://schemas.microsoft.com/office/drawing/2014/main" id="{415D73D0-10A3-42F6-9E6A-53DF034AA9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3429000"/>
            <a:ext cx="4691333" cy="3289663"/>
          </a:xfrm>
          <a:prstGeom prst="rect">
            <a:avLst/>
          </a:prstGeom>
        </p:spPr>
      </p:pic>
      <p:pic>
        <p:nvPicPr>
          <p:cNvPr id="6" name="Picture 5">
            <a:extLst>
              <a:ext uri="{FF2B5EF4-FFF2-40B4-BE49-F238E27FC236}">
                <a16:creationId xmlns:a16="http://schemas.microsoft.com/office/drawing/2014/main" id="{26E4CE17-FD78-4C2C-8811-66039541D6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467" y="139337"/>
            <a:ext cx="4691333" cy="3170385"/>
          </a:xfrm>
          <a:prstGeom prst="rect">
            <a:avLst/>
          </a:prstGeom>
        </p:spPr>
      </p:pic>
      <p:sp>
        <p:nvSpPr>
          <p:cNvPr id="7" name="TextBox 6">
            <a:extLst>
              <a:ext uri="{FF2B5EF4-FFF2-40B4-BE49-F238E27FC236}">
                <a16:creationId xmlns:a16="http://schemas.microsoft.com/office/drawing/2014/main" id="{5C3139E7-BE8B-44A7-BFA6-3CCFDC1F6F0B}"/>
              </a:ext>
            </a:extLst>
          </p:cNvPr>
          <p:cNvSpPr txBox="1"/>
          <p:nvPr/>
        </p:nvSpPr>
        <p:spPr>
          <a:xfrm>
            <a:off x="381000" y="5791200"/>
            <a:ext cx="3174267" cy="707886"/>
          </a:xfrm>
          <a:prstGeom prst="rect">
            <a:avLst/>
          </a:prstGeom>
          <a:noFill/>
        </p:spPr>
        <p:txBody>
          <a:bodyPr wrap="none" rtlCol="0">
            <a:spAutoFit/>
          </a:bodyPr>
          <a:lstStyle/>
          <a:p>
            <a:r>
              <a:rPr lang="en-US" sz="2000" b="1" dirty="0"/>
              <a:t>Micah 2:12-13</a:t>
            </a:r>
          </a:p>
          <a:p>
            <a:r>
              <a:rPr lang="en-US" sz="2000" b="1" dirty="0"/>
              <a:t>Flight to Mystery Bozrah</a:t>
            </a:r>
          </a:p>
        </p:txBody>
      </p:sp>
      <p:sp>
        <p:nvSpPr>
          <p:cNvPr id="8" name="TextBox 7">
            <a:extLst>
              <a:ext uri="{FF2B5EF4-FFF2-40B4-BE49-F238E27FC236}">
                <a16:creationId xmlns:a16="http://schemas.microsoft.com/office/drawing/2014/main" id="{B692DA25-1438-4BB0-A079-BB108583E54F}"/>
              </a:ext>
            </a:extLst>
          </p:cNvPr>
          <p:cNvSpPr txBox="1"/>
          <p:nvPr/>
        </p:nvSpPr>
        <p:spPr>
          <a:xfrm>
            <a:off x="381000" y="139337"/>
            <a:ext cx="3809999" cy="1015663"/>
          </a:xfrm>
          <a:prstGeom prst="rect">
            <a:avLst/>
          </a:prstGeom>
          <a:noFill/>
        </p:spPr>
        <p:txBody>
          <a:bodyPr wrap="square" rtlCol="0">
            <a:spAutoFit/>
          </a:bodyPr>
          <a:lstStyle/>
          <a:p>
            <a:r>
              <a:rPr lang="en-US" sz="2000" b="1" dirty="0"/>
              <a:t>Flight of the woman</a:t>
            </a:r>
          </a:p>
          <a:p>
            <a:r>
              <a:rPr lang="en-US" sz="2000" b="1" dirty="0"/>
              <a:t>Rev. 12:6 &amp;14</a:t>
            </a:r>
          </a:p>
          <a:p>
            <a:endParaRPr lang="en-US" sz="2000" b="1" dirty="0"/>
          </a:p>
        </p:txBody>
      </p:sp>
    </p:spTree>
    <p:extLst>
      <p:ext uri="{BB962C8B-B14F-4D97-AF65-F5344CB8AC3E}">
        <p14:creationId xmlns:p14="http://schemas.microsoft.com/office/powerpoint/2010/main" val="2890895404"/>
      </p:ext>
    </p:extLst>
  </p:cSld>
  <p:clrMapOvr>
    <a:masterClrMapping/>
  </p:clrMapOvr>
</p:sld>
</file>

<file path=ppt/slides/slide3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504825" y="159490"/>
            <a:ext cx="11182350" cy="653902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3800" dirty="0">
                <a:solidFill>
                  <a:srgbClr val="FFC000"/>
                </a:solidFill>
              </a:rPr>
              <a:t>Those two verses in </a:t>
            </a:r>
            <a:r>
              <a:rPr lang="en-US" altLang="en-US" sz="3800" dirty="0">
                <a:solidFill>
                  <a:schemeClr val="bg1"/>
                </a:solidFill>
              </a:rPr>
              <a:t>Revelation 12 </a:t>
            </a:r>
            <a:r>
              <a:rPr lang="en-US" altLang="en-US" sz="3800" dirty="0">
                <a:solidFill>
                  <a:srgbClr val="FFC000"/>
                </a:solidFill>
              </a:rPr>
              <a:t>referring to the </a:t>
            </a:r>
          </a:p>
          <a:p>
            <a:pPr algn="ctr" eaLnBrk="1" hangingPunct="1">
              <a:spcBef>
                <a:spcPct val="0"/>
              </a:spcBef>
              <a:buNone/>
            </a:pPr>
            <a:r>
              <a:rPr lang="en-US" altLang="en-US" sz="3800" dirty="0">
                <a:solidFill>
                  <a:srgbClr val="FFFF00"/>
                </a:solidFill>
              </a:rPr>
              <a:t>flight and exile of the woman </a:t>
            </a:r>
            <a:r>
              <a:rPr lang="en-US" altLang="en-US" sz="3800" dirty="0">
                <a:solidFill>
                  <a:srgbClr val="FFC000"/>
                </a:solidFill>
              </a:rPr>
              <a:t>are </a:t>
            </a:r>
            <a:r>
              <a:rPr lang="en-US" altLang="en-US" sz="3800" b="1" i="1" dirty="0">
                <a:solidFill>
                  <a:srgbClr val="FFFF00"/>
                </a:solidFill>
              </a:rPr>
              <a:t>two of the seven Scriptures</a:t>
            </a:r>
            <a:r>
              <a:rPr lang="en-US" altLang="en-US" sz="3800" dirty="0">
                <a:solidFill>
                  <a:srgbClr val="FFC000"/>
                </a:solidFill>
              </a:rPr>
              <a:t> giving various descriptions of the </a:t>
            </a:r>
            <a:r>
              <a:rPr lang="en-US" altLang="en-US" sz="3800" b="1" i="1" dirty="0">
                <a:solidFill>
                  <a:srgbClr val="FFFF00"/>
                </a:solidFill>
              </a:rPr>
              <a:t>Tribulation period </a:t>
            </a:r>
            <a:r>
              <a:rPr lang="en-US" altLang="en-US" sz="3800" dirty="0">
                <a:solidFill>
                  <a:srgbClr val="FFC000"/>
                </a:solidFill>
              </a:rPr>
              <a:t>in the time frame of the </a:t>
            </a:r>
            <a:r>
              <a:rPr lang="en-US" altLang="en-US" sz="3800" b="1" i="1" dirty="0">
                <a:solidFill>
                  <a:srgbClr val="FFFF00"/>
                </a:solidFill>
              </a:rPr>
              <a:t>second half </a:t>
            </a:r>
            <a:r>
              <a:rPr lang="en-US" altLang="en-US" sz="3800" dirty="0">
                <a:solidFill>
                  <a:srgbClr val="FFC000"/>
                </a:solidFill>
              </a:rPr>
              <a:t>of the </a:t>
            </a:r>
            <a:r>
              <a:rPr lang="en-US" altLang="en-US" sz="3800" dirty="0">
                <a:solidFill>
                  <a:srgbClr val="FFFF00"/>
                </a:solidFill>
              </a:rPr>
              <a:t>70</a:t>
            </a:r>
            <a:r>
              <a:rPr lang="en-US" altLang="en-US" sz="3800" baseline="30000" dirty="0">
                <a:solidFill>
                  <a:srgbClr val="FFFF00"/>
                </a:solidFill>
              </a:rPr>
              <a:t>th</a:t>
            </a:r>
            <a:r>
              <a:rPr lang="en-US" altLang="en-US" sz="3800" dirty="0">
                <a:solidFill>
                  <a:srgbClr val="FFFF00"/>
                </a:solidFill>
              </a:rPr>
              <a:t> Week of Daniel</a:t>
            </a:r>
            <a:r>
              <a:rPr lang="en-US" altLang="en-US" sz="3800" dirty="0">
                <a:solidFill>
                  <a:srgbClr val="FFC000"/>
                </a:solidFill>
              </a:rPr>
              <a:t>. The </a:t>
            </a:r>
            <a:r>
              <a:rPr lang="en-US" altLang="en-US" sz="3800" b="1" i="1" dirty="0">
                <a:solidFill>
                  <a:srgbClr val="FFFF00"/>
                </a:solidFill>
              </a:rPr>
              <a:t>3.5 Biblical years</a:t>
            </a:r>
            <a:r>
              <a:rPr lang="en-US" altLang="en-US" sz="3800" dirty="0">
                <a:solidFill>
                  <a:srgbClr val="FFC000"/>
                </a:solidFill>
              </a:rPr>
              <a:t>, </a:t>
            </a:r>
            <a:r>
              <a:rPr lang="en-US" altLang="en-US" sz="3800" i="1" dirty="0">
                <a:solidFill>
                  <a:srgbClr val="FFC000"/>
                </a:solidFill>
              </a:rPr>
              <a:t>(of 360 days), the </a:t>
            </a:r>
            <a:r>
              <a:rPr lang="en-US" altLang="en-US" sz="3800" b="1" i="1" dirty="0">
                <a:solidFill>
                  <a:srgbClr val="FFFF00"/>
                </a:solidFill>
              </a:rPr>
              <a:t>42 months</a:t>
            </a:r>
            <a:r>
              <a:rPr lang="en-US" altLang="en-US" sz="3800" dirty="0">
                <a:solidFill>
                  <a:srgbClr val="FFC000"/>
                </a:solidFill>
              </a:rPr>
              <a:t> (of 30 days), and the </a:t>
            </a:r>
            <a:r>
              <a:rPr lang="en-US" altLang="en-US" sz="3800" b="1" i="1" dirty="0">
                <a:solidFill>
                  <a:srgbClr val="FFFF00"/>
                </a:solidFill>
              </a:rPr>
              <a:t>1260 days </a:t>
            </a:r>
            <a:r>
              <a:rPr lang="en-US" altLang="en-US" sz="3800" dirty="0">
                <a:solidFill>
                  <a:srgbClr val="FFC000"/>
                </a:solidFill>
              </a:rPr>
              <a:t>are identical. As we see, these </a:t>
            </a:r>
            <a:r>
              <a:rPr lang="en-US" altLang="en-US" sz="3800" dirty="0">
                <a:solidFill>
                  <a:schemeClr val="bg1"/>
                </a:solidFill>
              </a:rPr>
              <a:t>seven verses </a:t>
            </a:r>
            <a:r>
              <a:rPr lang="en-US" altLang="en-US" sz="3800" dirty="0">
                <a:solidFill>
                  <a:srgbClr val="FFC000"/>
                </a:solidFill>
              </a:rPr>
              <a:t>describe the </a:t>
            </a:r>
            <a:r>
              <a:rPr lang="en-US" altLang="en-US" sz="3800" b="1" i="1" dirty="0">
                <a:solidFill>
                  <a:srgbClr val="FFFF00"/>
                </a:solidFill>
              </a:rPr>
              <a:t>Tribulation Period, </a:t>
            </a:r>
            <a:r>
              <a:rPr lang="en-US" altLang="en-US" sz="3800" dirty="0">
                <a:solidFill>
                  <a:srgbClr val="FFC000"/>
                </a:solidFill>
              </a:rPr>
              <a:t>the </a:t>
            </a:r>
            <a:r>
              <a:rPr lang="en-US" altLang="en-US" sz="3800" b="1" i="1" dirty="0">
                <a:solidFill>
                  <a:srgbClr val="FFFF00"/>
                </a:solidFill>
              </a:rPr>
              <a:t>scattering of the power of the holy people, </a:t>
            </a:r>
            <a:r>
              <a:rPr lang="en-US" altLang="en-US" sz="3800" dirty="0">
                <a:solidFill>
                  <a:srgbClr val="FFC000"/>
                </a:solidFill>
              </a:rPr>
              <a:t>the </a:t>
            </a:r>
            <a:r>
              <a:rPr lang="en-US" altLang="en-US" sz="3800" b="1" i="1" dirty="0">
                <a:solidFill>
                  <a:srgbClr val="FFFF00"/>
                </a:solidFill>
              </a:rPr>
              <a:t>flight and exile of the woman</a:t>
            </a:r>
            <a:r>
              <a:rPr lang="en-US" altLang="en-US" sz="3800" dirty="0">
                <a:solidFill>
                  <a:srgbClr val="FFC000"/>
                </a:solidFill>
              </a:rPr>
              <a:t>, the ministry of the </a:t>
            </a:r>
            <a:r>
              <a:rPr lang="en-US" altLang="en-US" sz="3800" b="1" i="1" dirty="0">
                <a:solidFill>
                  <a:srgbClr val="FFFF00"/>
                </a:solidFill>
              </a:rPr>
              <a:t>two witnesses</a:t>
            </a:r>
            <a:r>
              <a:rPr lang="en-US" altLang="en-US" sz="3800" dirty="0">
                <a:solidFill>
                  <a:srgbClr val="FFC000"/>
                </a:solidFill>
              </a:rPr>
              <a:t>, the </a:t>
            </a:r>
            <a:r>
              <a:rPr lang="en-US" altLang="en-US" sz="3800" b="1" i="1" dirty="0">
                <a:solidFill>
                  <a:srgbClr val="FFFF00"/>
                </a:solidFill>
              </a:rPr>
              <a:t>trampling of Jerusalem</a:t>
            </a:r>
            <a:r>
              <a:rPr lang="en-US" altLang="en-US" sz="3800" dirty="0">
                <a:solidFill>
                  <a:srgbClr val="FFC000"/>
                </a:solidFill>
              </a:rPr>
              <a:t>, and </a:t>
            </a:r>
            <a:r>
              <a:rPr lang="en-US" altLang="en-US" sz="3800" b="1" dirty="0">
                <a:solidFill>
                  <a:srgbClr val="FFFF00"/>
                </a:solidFill>
              </a:rPr>
              <a:t>the reign of the Antichrist</a:t>
            </a:r>
            <a:r>
              <a:rPr lang="en-US" altLang="en-US" sz="3800" dirty="0">
                <a:solidFill>
                  <a:srgbClr val="FFC000"/>
                </a:solidFill>
              </a:rPr>
              <a:t>. </a:t>
            </a:r>
          </a:p>
        </p:txBody>
      </p:sp>
    </p:spTree>
    <p:extLst>
      <p:ext uri="{BB962C8B-B14F-4D97-AF65-F5344CB8AC3E}">
        <p14:creationId xmlns:p14="http://schemas.microsoft.com/office/powerpoint/2010/main" val="4174295141"/>
      </p:ext>
    </p:extLst>
  </p:cSld>
  <p:clrMapOvr>
    <a:masterClrMapping/>
  </p:clrMapOvr>
</p:sld>
</file>

<file path=ppt/slides/slide3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1"/>
          <p:cNvSpPr>
            <a:spLocks noChangeArrowheads="1"/>
          </p:cNvSpPr>
          <p:nvPr/>
        </p:nvSpPr>
        <p:spPr bwMode="auto">
          <a:xfrm>
            <a:off x="883920" y="215839"/>
            <a:ext cx="10424160" cy="6426322"/>
          </a:xfrm>
          <a:prstGeom prst="rect">
            <a:avLst/>
          </a:prstGeom>
          <a:solidFill>
            <a:schemeClr val="tx2">
              <a:lumMod val="50000"/>
            </a:schemeClr>
          </a:solidFill>
          <a:ln>
            <a:noFill/>
          </a:ln>
        </p:spPr>
        <p:txBody>
          <a:bodyPr lIns="109678" tIns="54838" rIns="109678" bIns="54838">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3600" dirty="0">
                <a:solidFill>
                  <a:schemeClr val="bg1">
                    <a:lumMod val="65000"/>
                  </a:schemeClr>
                </a:solidFill>
              </a:rPr>
              <a:t>The second half of the 70</a:t>
            </a:r>
            <a:r>
              <a:rPr lang="en-US" altLang="en-US" sz="3600" baseline="30000" dirty="0">
                <a:solidFill>
                  <a:schemeClr val="bg1">
                    <a:lumMod val="65000"/>
                  </a:schemeClr>
                </a:solidFill>
              </a:rPr>
              <a:t>th</a:t>
            </a:r>
            <a:r>
              <a:rPr lang="en-US" altLang="en-US" sz="3600" dirty="0">
                <a:solidFill>
                  <a:schemeClr val="bg1">
                    <a:lumMod val="65000"/>
                  </a:schemeClr>
                </a:solidFill>
              </a:rPr>
              <a:t> Week of Daniel</a:t>
            </a:r>
          </a:p>
          <a:p>
            <a:pPr eaLnBrk="1" hangingPunct="1"/>
            <a:r>
              <a:rPr lang="en-US" altLang="en-US" sz="2880" dirty="0">
                <a:solidFill>
                  <a:srgbClr val="FFC000"/>
                </a:solidFill>
              </a:rPr>
              <a:t>1. The Great Tribulation – </a:t>
            </a:r>
            <a:r>
              <a:rPr lang="en-US" altLang="en-US" sz="2880" b="1" dirty="0">
                <a:solidFill>
                  <a:srgbClr val="00B0F0"/>
                </a:solidFill>
              </a:rPr>
              <a:t>3.5 years</a:t>
            </a:r>
            <a:r>
              <a:rPr lang="en-US" altLang="en-US" sz="2880" dirty="0">
                <a:solidFill>
                  <a:srgbClr val="FFC000"/>
                </a:solidFill>
              </a:rPr>
              <a:t>. </a:t>
            </a:r>
            <a:r>
              <a:rPr lang="en-US" altLang="en-US" sz="2880" dirty="0">
                <a:solidFill>
                  <a:schemeClr val="bg1"/>
                </a:solidFill>
              </a:rPr>
              <a:t>Dan.7:25</a:t>
            </a:r>
          </a:p>
          <a:p>
            <a:pPr eaLnBrk="1" hangingPunct="1"/>
            <a:r>
              <a:rPr lang="en-US" altLang="en-US" sz="2880" dirty="0">
                <a:solidFill>
                  <a:srgbClr val="FFC000"/>
                </a:solidFill>
              </a:rPr>
              <a:t>2. The scattering of the power of the holy people.</a:t>
            </a:r>
          </a:p>
          <a:p>
            <a:pPr eaLnBrk="1" hangingPunct="1"/>
            <a:r>
              <a:rPr lang="en-US" altLang="en-US" sz="2880" dirty="0">
                <a:solidFill>
                  <a:srgbClr val="FFC000"/>
                </a:solidFill>
              </a:rPr>
              <a:t>     </a:t>
            </a:r>
            <a:r>
              <a:rPr lang="en-US" altLang="en-US" sz="2880" b="1" dirty="0">
                <a:solidFill>
                  <a:srgbClr val="00B0F0"/>
                </a:solidFill>
              </a:rPr>
              <a:t>3.5 years</a:t>
            </a:r>
            <a:r>
              <a:rPr lang="en-US" altLang="en-US" sz="2880" dirty="0">
                <a:solidFill>
                  <a:srgbClr val="FFC000"/>
                </a:solidFill>
              </a:rPr>
              <a:t>.  </a:t>
            </a:r>
            <a:r>
              <a:rPr lang="en-US" altLang="en-US" sz="2880" dirty="0">
                <a:solidFill>
                  <a:schemeClr val="bg1"/>
                </a:solidFill>
              </a:rPr>
              <a:t>Dan.12:7</a:t>
            </a:r>
          </a:p>
          <a:p>
            <a:pPr eaLnBrk="1" hangingPunct="1"/>
            <a:r>
              <a:rPr lang="en-US" altLang="en-US" sz="2880" dirty="0">
                <a:solidFill>
                  <a:srgbClr val="FFC000"/>
                </a:solidFill>
              </a:rPr>
              <a:t>3. </a:t>
            </a:r>
            <a:r>
              <a:rPr lang="en-US" altLang="en-US" sz="2880" dirty="0">
                <a:solidFill>
                  <a:srgbClr val="FFFF00"/>
                </a:solidFill>
              </a:rPr>
              <a:t>The flight and exile of the Woman. </a:t>
            </a:r>
          </a:p>
          <a:p>
            <a:pPr eaLnBrk="1" hangingPunct="1"/>
            <a:r>
              <a:rPr lang="en-US" altLang="en-US" sz="2880" dirty="0">
                <a:solidFill>
                  <a:srgbClr val="FFFF00"/>
                </a:solidFill>
              </a:rPr>
              <a:t>    </a:t>
            </a:r>
            <a:r>
              <a:rPr lang="en-US" altLang="en-US" sz="2880" b="1" dirty="0">
                <a:solidFill>
                  <a:srgbClr val="FF0000"/>
                </a:solidFill>
              </a:rPr>
              <a:t>1260 days</a:t>
            </a:r>
            <a:r>
              <a:rPr lang="en-US" altLang="en-US" sz="2880" dirty="0">
                <a:solidFill>
                  <a:srgbClr val="FFC000"/>
                </a:solidFill>
              </a:rPr>
              <a:t>.  </a:t>
            </a:r>
            <a:r>
              <a:rPr lang="en-US" altLang="en-US" sz="2880" dirty="0">
                <a:solidFill>
                  <a:schemeClr val="bg1"/>
                </a:solidFill>
              </a:rPr>
              <a:t>Rev. 12:6, Micah 2:12-13</a:t>
            </a:r>
          </a:p>
          <a:p>
            <a:pPr eaLnBrk="1" hangingPunct="1"/>
            <a:r>
              <a:rPr lang="en-US" altLang="en-US" sz="2880" dirty="0">
                <a:solidFill>
                  <a:srgbClr val="FFC000"/>
                </a:solidFill>
              </a:rPr>
              <a:t>4. </a:t>
            </a:r>
            <a:r>
              <a:rPr lang="en-US" altLang="en-US" sz="2880" dirty="0">
                <a:solidFill>
                  <a:srgbClr val="FFFF00"/>
                </a:solidFill>
              </a:rPr>
              <a:t>The flight and exile of the Woman</a:t>
            </a:r>
            <a:r>
              <a:rPr lang="en-US" altLang="en-US" sz="2880" dirty="0">
                <a:solidFill>
                  <a:srgbClr val="FFC000"/>
                </a:solidFill>
              </a:rPr>
              <a:t>.</a:t>
            </a:r>
            <a:r>
              <a:rPr lang="en-US" altLang="en-US" sz="2880" dirty="0">
                <a:solidFill>
                  <a:schemeClr val="bg1"/>
                </a:solidFill>
              </a:rPr>
              <a:t>  </a:t>
            </a:r>
          </a:p>
          <a:p>
            <a:pPr eaLnBrk="1" hangingPunct="1"/>
            <a:r>
              <a:rPr lang="en-US" altLang="en-US" sz="2880" dirty="0">
                <a:solidFill>
                  <a:srgbClr val="FFFF00"/>
                </a:solidFill>
              </a:rPr>
              <a:t>     </a:t>
            </a:r>
            <a:r>
              <a:rPr lang="en-US" altLang="en-US" sz="2880" b="1" dirty="0">
                <a:solidFill>
                  <a:srgbClr val="00B0F0"/>
                </a:solidFill>
              </a:rPr>
              <a:t>3.5 years</a:t>
            </a:r>
            <a:r>
              <a:rPr lang="en-US" altLang="en-US" sz="2880" dirty="0">
                <a:solidFill>
                  <a:srgbClr val="FFC000"/>
                </a:solidFill>
              </a:rPr>
              <a:t>. </a:t>
            </a:r>
            <a:r>
              <a:rPr lang="en-US" altLang="en-US" sz="2880" dirty="0">
                <a:solidFill>
                  <a:schemeClr val="bg1"/>
                </a:solidFill>
              </a:rPr>
              <a:t>Rev. 12:14, Micah 2:12-13</a:t>
            </a:r>
          </a:p>
          <a:p>
            <a:pPr eaLnBrk="1" hangingPunct="1"/>
            <a:r>
              <a:rPr lang="en-US" altLang="en-US" sz="2880" dirty="0">
                <a:solidFill>
                  <a:srgbClr val="FFC000"/>
                </a:solidFill>
              </a:rPr>
              <a:t>5. The ministry of the two witnesses.  </a:t>
            </a:r>
          </a:p>
          <a:p>
            <a:pPr eaLnBrk="1" hangingPunct="1"/>
            <a:r>
              <a:rPr lang="en-US" altLang="en-US" sz="2880" dirty="0">
                <a:solidFill>
                  <a:srgbClr val="FFFF00"/>
                </a:solidFill>
              </a:rPr>
              <a:t>     </a:t>
            </a:r>
            <a:r>
              <a:rPr lang="en-US" altLang="en-US" sz="2880" b="1" dirty="0">
                <a:solidFill>
                  <a:srgbClr val="FF0000"/>
                </a:solidFill>
              </a:rPr>
              <a:t>1260 days</a:t>
            </a:r>
            <a:r>
              <a:rPr lang="en-US" altLang="en-US" sz="2880" dirty="0">
                <a:solidFill>
                  <a:srgbClr val="FFC000"/>
                </a:solidFill>
              </a:rPr>
              <a:t>.  </a:t>
            </a:r>
            <a:r>
              <a:rPr lang="en-US" altLang="en-US" sz="2880" dirty="0">
                <a:solidFill>
                  <a:schemeClr val="bg1"/>
                </a:solidFill>
              </a:rPr>
              <a:t>Rev. 11:2</a:t>
            </a:r>
          </a:p>
          <a:p>
            <a:pPr eaLnBrk="1" hangingPunct="1"/>
            <a:r>
              <a:rPr lang="en-US" altLang="en-US" sz="2880" dirty="0">
                <a:solidFill>
                  <a:srgbClr val="FFC000"/>
                </a:solidFill>
              </a:rPr>
              <a:t>6. The  trampling of Jerusalem.  </a:t>
            </a:r>
          </a:p>
          <a:p>
            <a:pPr eaLnBrk="1" hangingPunct="1"/>
            <a:r>
              <a:rPr lang="en-US" altLang="en-US" sz="2880" dirty="0">
                <a:solidFill>
                  <a:srgbClr val="FFFF00"/>
                </a:solidFill>
              </a:rPr>
              <a:t>     </a:t>
            </a:r>
            <a:r>
              <a:rPr lang="en-US" altLang="en-US" sz="2880" b="1" dirty="0">
                <a:solidFill>
                  <a:srgbClr val="92D050"/>
                </a:solidFill>
              </a:rPr>
              <a:t>42 months</a:t>
            </a:r>
            <a:r>
              <a:rPr lang="en-US" altLang="en-US" sz="2880" dirty="0">
                <a:solidFill>
                  <a:srgbClr val="FFFF00"/>
                </a:solidFill>
              </a:rPr>
              <a:t>. </a:t>
            </a:r>
            <a:r>
              <a:rPr lang="en-US" altLang="en-US" sz="2880" dirty="0">
                <a:solidFill>
                  <a:schemeClr val="bg1"/>
                </a:solidFill>
              </a:rPr>
              <a:t>Rev. 11:3</a:t>
            </a:r>
          </a:p>
          <a:p>
            <a:pPr eaLnBrk="1" hangingPunct="1"/>
            <a:r>
              <a:rPr lang="en-US" altLang="en-US" sz="2880" dirty="0">
                <a:solidFill>
                  <a:srgbClr val="FFC000"/>
                </a:solidFill>
              </a:rPr>
              <a:t>7. The reign of the Antichrist.  </a:t>
            </a:r>
          </a:p>
          <a:p>
            <a:pPr eaLnBrk="1" hangingPunct="1"/>
            <a:r>
              <a:rPr lang="en-US" altLang="en-US" sz="2880" dirty="0">
                <a:solidFill>
                  <a:srgbClr val="FFFF00"/>
                </a:solidFill>
              </a:rPr>
              <a:t>     </a:t>
            </a:r>
            <a:r>
              <a:rPr lang="en-US" altLang="en-US" sz="2880" b="1" dirty="0">
                <a:solidFill>
                  <a:srgbClr val="92D050"/>
                </a:solidFill>
              </a:rPr>
              <a:t>42 months</a:t>
            </a:r>
            <a:r>
              <a:rPr lang="en-US" altLang="en-US" sz="2880" dirty="0">
                <a:solidFill>
                  <a:srgbClr val="FFFF00"/>
                </a:solidFill>
              </a:rPr>
              <a:t>. </a:t>
            </a:r>
            <a:r>
              <a:rPr lang="en-US" altLang="en-US" sz="2880" dirty="0">
                <a:solidFill>
                  <a:schemeClr val="bg1"/>
                </a:solidFill>
              </a:rPr>
              <a:t>Rev. 13:5</a:t>
            </a:r>
          </a:p>
        </p:txBody>
      </p:sp>
      <p:sp>
        <p:nvSpPr>
          <p:cNvPr id="2" name="Rectangle: Rounded Corners 1">
            <a:extLst>
              <a:ext uri="{FF2B5EF4-FFF2-40B4-BE49-F238E27FC236}">
                <a16:creationId xmlns:a16="http://schemas.microsoft.com/office/drawing/2014/main" id="{84856AE3-679D-45D3-9C69-27A273EF8A01}"/>
              </a:ext>
            </a:extLst>
          </p:cNvPr>
          <p:cNvSpPr/>
          <p:nvPr/>
        </p:nvSpPr>
        <p:spPr>
          <a:xfrm>
            <a:off x="381000" y="2209800"/>
            <a:ext cx="7543800" cy="1752600"/>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9153795"/>
      </p:ext>
    </p:extLst>
  </p:cSld>
  <p:clrMapOvr>
    <a:masterClrMapping/>
  </p:clrMapOvr>
</p:sld>
</file>

<file path=ppt/slides/slide3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171450" y="605766"/>
            <a:ext cx="11849100" cy="564646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4000" dirty="0">
                <a:solidFill>
                  <a:srgbClr val="FFC000"/>
                </a:solidFill>
              </a:rPr>
              <a:t>For what reason, and under whose authority are the </a:t>
            </a:r>
            <a:r>
              <a:rPr lang="en-US" altLang="en-US" sz="4000" b="1" i="1" dirty="0">
                <a:solidFill>
                  <a:srgbClr val="FFFF00"/>
                </a:solidFill>
              </a:rPr>
              <a:t>wings of a great eagle </a:t>
            </a:r>
            <a:r>
              <a:rPr lang="en-US" altLang="en-US" sz="4000" dirty="0">
                <a:solidFill>
                  <a:srgbClr val="FFC000"/>
                </a:solidFill>
              </a:rPr>
              <a:t>providing airlift for </a:t>
            </a:r>
            <a:r>
              <a:rPr lang="en-US" altLang="en-US" sz="4000" b="1" i="1" dirty="0">
                <a:solidFill>
                  <a:srgbClr val="FFFF00"/>
                </a:solidFill>
              </a:rPr>
              <a:t>the woman </a:t>
            </a:r>
            <a:r>
              <a:rPr lang="en-US" altLang="en-US" sz="4000" dirty="0">
                <a:solidFill>
                  <a:srgbClr val="FFFF00"/>
                </a:solidFill>
              </a:rPr>
              <a:t>of </a:t>
            </a:r>
            <a:r>
              <a:rPr lang="en-US" altLang="en-US" sz="4000" dirty="0">
                <a:solidFill>
                  <a:schemeClr val="bg1"/>
                </a:solidFill>
              </a:rPr>
              <a:t>Revelation 12</a:t>
            </a:r>
            <a:r>
              <a:rPr lang="en-US" altLang="en-US" sz="4000" dirty="0">
                <a:solidFill>
                  <a:srgbClr val="FFC000"/>
                </a:solidFill>
              </a:rPr>
              <a:t>? How is it that she is given liberty to fly off </a:t>
            </a:r>
            <a:r>
              <a:rPr lang="en-US" altLang="en-US" sz="4000" b="1" i="1" dirty="0">
                <a:solidFill>
                  <a:srgbClr val="FFFF00"/>
                </a:solidFill>
              </a:rPr>
              <a:t>“into the wilderness” </a:t>
            </a:r>
            <a:r>
              <a:rPr lang="en-US" altLang="en-US" sz="4000" dirty="0">
                <a:solidFill>
                  <a:srgbClr val="FFC000"/>
                </a:solidFill>
              </a:rPr>
              <a:t>to </a:t>
            </a:r>
            <a:r>
              <a:rPr lang="en-US" altLang="en-US" sz="4000" b="1" i="1" dirty="0">
                <a:solidFill>
                  <a:srgbClr val="FFFF00"/>
                </a:solidFill>
              </a:rPr>
              <a:t>“her place”</a:t>
            </a:r>
            <a:r>
              <a:rPr lang="en-US" altLang="en-US" sz="4000" b="1" i="1" dirty="0">
                <a:solidFill>
                  <a:srgbClr val="FFC000"/>
                </a:solidFill>
              </a:rPr>
              <a:t>?</a:t>
            </a:r>
            <a:r>
              <a:rPr lang="en-US" altLang="en-US" sz="4000" dirty="0">
                <a:solidFill>
                  <a:srgbClr val="FFC000"/>
                </a:solidFill>
              </a:rPr>
              <a:t> Where might that be? What is meant by </a:t>
            </a:r>
            <a:r>
              <a:rPr lang="en-US" altLang="en-US" sz="4000" i="1" dirty="0">
                <a:solidFill>
                  <a:srgbClr val="FFFF00"/>
                </a:solidFill>
              </a:rPr>
              <a:t>“away from the </a:t>
            </a:r>
            <a:r>
              <a:rPr lang="en-US" altLang="en-US" sz="4000" b="1" i="1" dirty="0">
                <a:solidFill>
                  <a:srgbClr val="FFFF00"/>
                </a:solidFill>
              </a:rPr>
              <a:t>face</a:t>
            </a:r>
            <a:r>
              <a:rPr lang="en-US" altLang="en-US" sz="4000" i="1" dirty="0">
                <a:solidFill>
                  <a:srgbClr val="FFFF00"/>
                </a:solidFill>
              </a:rPr>
              <a:t> of the serpent”?</a:t>
            </a:r>
            <a:r>
              <a:rPr lang="en-US" altLang="en-US" sz="4000" dirty="0">
                <a:solidFill>
                  <a:srgbClr val="FFC000"/>
                </a:solidFill>
              </a:rPr>
              <a:t> How is that possible </a:t>
            </a:r>
            <a:r>
              <a:rPr lang="en-US" altLang="en-US" sz="4000" dirty="0">
                <a:solidFill>
                  <a:srgbClr val="FFFF00"/>
                </a:solidFill>
              </a:rPr>
              <a:t>during the </a:t>
            </a:r>
            <a:r>
              <a:rPr lang="en-US" altLang="en-US" sz="4000" b="1" i="1" dirty="0">
                <a:solidFill>
                  <a:srgbClr val="FFFF00"/>
                </a:solidFill>
              </a:rPr>
              <a:t>tribulation period?</a:t>
            </a:r>
            <a:r>
              <a:rPr lang="en-US" altLang="en-US" sz="4000" dirty="0">
                <a:solidFill>
                  <a:srgbClr val="FFFF00"/>
                </a:solidFill>
              </a:rPr>
              <a:t> </a:t>
            </a:r>
            <a:r>
              <a:rPr lang="en-US" altLang="en-US" sz="4000" dirty="0">
                <a:solidFill>
                  <a:srgbClr val="FFC000"/>
                </a:solidFill>
              </a:rPr>
              <a:t>This is amazing! We are told she will be </a:t>
            </a:r>
            <a:r>
              <a:rPr lang="en-US" altLang="en-US" sz="4000" b="1" i="1" dirty="0">
                <a:solidFill>
                  <a:srgbClr val="FFFF00"/>
                </a:solidFill>
              </a:rPr>
              <a:t>fed</a:t>
            </a:r>
            <a:r>
              <a:rPr lang="en-US" altLang="en-US" sz="4000" dirty="0">
                <a:solidFill>
                  <a:srgbClr val="FFC000"/>
                </a:solidFill>
              </a:rPr>
              <a:t> </a:t>
            </a:r>
          </a:p>
          <a:p>
            <a:pPr algn="ctr" eaLnBrk="1" hangingPunct="1">
              <a:spcBef>
                <a:spcPct val="0"/>
              </a:spcBef>
              <a:buNone/>
            </a:pPr>
            <a:r>
              <a:rPr lang="en-US" altLang="en-US" sz="4000" dirty="0">
                <a:solidFill>
                  <a:srgbClr val="FFC000"/>
                </a:solidFill>
              </a:rPr>
              <a:t>or </a:t>
            </a:r>
            <a:r>
              <a:rPr lang="en-US" altLang="en-US" sz="4000" b="1" i="1" dirty="0">
                <a:solidFill>
                  <a:srgbClr val="FFFF00"/>
                </a:solidFill>
              </a:rPr>
              <a:t>nourished</a:t>
            </a:r>
            <a:r>
              <a:rPr lang="en-US" altLang="en-US" sz="4000" b="1" i="1" dirty="0">
                <a:solidFill>
                  <a:srgbClr val="FFC000"/>
                </a:solidFill>
              </a:rPr>
              <a:t> </a:t>
            </a:r>
            <a:r>
              <a:rPr lang="en-US" altLang="en-US" sz="4000" dirty="0">
                <a:solidFill>
                  <a:srgbClr val="FFC000"/>
                </a:solidFill>
              </a:rPr>
              <a:t>for </a:t>
            </a:r>
            <a:r>
              <a:rPr lang="en-US" altLang="en-US" sz="4000" dirty="0">
                <a:solidFill>
                  <a:srgbClr val="FFFF00"/>
                </a:solidFill>
              </a:rPr>
              <a:t>those final </a:t>
            </a:r>
            <a:r>
              <a:rPr lang="en-US" altLang="en-US" sz="4000" b="1" i="1" dirty="0">
                <a:solidFill>
                  <a:srgbClr val="FFFF00"/>
                </a:solidFill>
              </a:rPr>
              <a:t>3.5 years </a:t>
            </a:r>
            <a:r>
              <a:rPr lang="en-US" altLang="en-US" sz="4000" dirty="0">
                <a:solidFill>
                  <a:srgbClr val="FFFF00"/>
                </a:solidFill>
              </a:rPr>
              <a:t>of this age</a:t>
            </a:r>
            <a:r>
              <a:rPr lang="en-US" altLang="en-US" sz="4000" dirty="0">
                <a:solidFill>
                  <a:srgbClr val="FFC000"/>
                </a:solidFill>
              </a:rPr>
              <a:t>. Is </a:t>
            </a:r>
          </a:p>
          <a:p>
            <a:pPr algn="ctr" eaLnBrk="1" hangingPunct="1">
              <a:spcBef>
                <a:spcPct val="0"/>
              </a:spcBef>
              <a:buNone/>
            </a:pPr>
            <a:r>
              <a:rPr lang="en-US" altLang="en-US" sz="4000" dirty="0">
                <a:solidFill>
                  <a:srgbClr val="FFC000"/>
                </a:solidFill>
              </a:rPr>
              <a:t>this a spiritual feeding, a physical feeding, or both? </a:t>
            </a:r>
          </a:p>
        </p:txBody>
      </p:sp>
    </p:spTree>
    <p:extLst>
      <p:ext uri="{BB962C8B-B14F-4D97-AF65-F5344CB8AC3E}">
        <p14:creationId xmlns:p14="http://schemas.microsoft.com/office/powerpoint/2010/main" val="14875422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04800" y="190267"/>
            <a:ext cx="11582400" cy="6477465"/>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sz="4600" dirty="0">
                <a:solidFill>
                  <a:srgbClr val="FFC000"/>
                </a:solidFill>
              </a:rPr>
              <a:t>In </a:t>
            </a:r>
            <a:r>
              <a:rPr lang="en-US" sz="4600" b="1" i="1" dirty="0">
                <a:solidFill>
                  <a:srgbClr val="FFFF00"/>
                </a:solidFill>
              </a:rPr>
              <a:t>Dominion Theology </a:t>
            </a:r>
            <a:r>
              <a:rPr lang="en-US" sz="4600" dirty="0">
                <a:solidFill>
                  <a:srgbClr val="FFC000"/>
                </a:solidFill>
              </a:rPr>
              <a:t>and in the doctrine of </a:t>
            </a:r>
            <a:r>
              <a:rPr lang="en-US" sz="4600" b="1" i="1" dirty="0">
                <a:solidFill>
                  <a:srgbClr val="FFFF00"/>
                </a:solidFill>
              </a:rPr>
              <a:t>Reconstructionism</a:t>
            </a:r>
            <a:r>
              <a:rPr lang="en-US" sz="4600" dirty="0">
                <a:solidFill>
                  <a:srgbClr val="FFC000"/>
                </a:solidFill>
              </a:rPr>
              <a:t> and </a:t>
            </a:r>
            <a:r>
              <a:rPr lang="en-US" sz="4600" b="1" i="1" dirty="0" err="1">
                <a:solidFill>
                  <a:srgbClr val="FFFF00"/>
                </a:solidFill>
              </a:rPr>
              <a:t>Preterism</a:t>
            </a:r>
            <a:r>
              <a:rPr lang="en-US" sz="4600" dirty="0">
                <a:solidFill>
                  <a:srgbClr val="FFC000"/>
                </a:solidFill>
              </a:rPr>
              <a:t> along with its </a:t>
            </a:r>
            <a:r>
              <a:rPr lang="en-US" sz="4600" b="1" i="1" dirty="0">
                <a:solidFill>
                  <a:srgbClr val="FFFF00"/>
                </a:solidFill>
              </a:rPr>
              <a:t>Replacement Theology </a:t>
            </a:r>
            <a:r>
              <a:rPr lang="en-US" sz="4600" dirty="0">
                <a:solidFill>
                  <a:srgbClr val="FFC000"/>
                </a:solidFill>
              </a:rPr>
              <a:t>the mindset is simply this. We are the Church, the Elect. And we are fine.  There is nothing in </a:t>
            </a:r>
            <a:r>
              <a:rPr lang="en-US" sz="4600" b="1" i="1" dirty="0">
                <a:solidFill>
                  <a:srgbClr val="FFFF00"/>
                </a:solidFill>
              </a:rPr>
              <a:t>Hebrew roots </a:t>
            </a:r>
            <a:r>
              <a:rPr lang="en-US" sz="4600" dirty="0">
                <a:solidFill>
                  <a:srgbClr val="FFC000"/>
                </a:solidFill>
              </a:rPr>
              <a:t>or even the </a:t>
            </a:r>
            <a:r>
              <a:rPr lang="en-US" sz="4600" b="1" i="1" dirty="0">
                <a:solidFill>
                  <a:srgbClr val="FFFF00"/>
                </a:solidFill>
              </a:rPr>
              <a:t>Old Testament </a:t>
            </a:r>
            <a:r>
              <a:rPr lang="en-US" sz="4600" dirty="0">
                <a:solidFill>
                  <a:srgbClr val="FFC000"/>
                </a:solidFill>
              </a:rPr>
              <a:t>that we need. The Jews have nothing to offer us. They are the ones who are going to have to come over to us. They are either </a:t>
            </a:r>
            <a:r>
              <a:rPr lang="en-US" sz="4600" b="1" i="1" dirty="0">
                <a:solidFill>
                  <a:srgbClr val="FFFF00"/>
                </a:solidFill>
              </a:rPr>
              <a:t>“with us or they are against us”.  </a:t>
            </a:r>
            <a:endParaRPr lang="en-US" sz="4600" dirty="0">
              <a:solidFill>
                <a:srgbClr val="FFC000"/>
              </a:solidFill>
            </a:endParaRPr>
          </a:p>
        </p:txBody>
      </p:sp>
    </p:spTree>
    <p:extLst>
      <p:ext uri="{BB962C8B-B14F-4D97-AF65-F5344CB8AC3E}">
        <p14:creationId xmlns:p14="http://schemas.microsoft.com/office/powerpoint/2010/main" val="1574135927"/>
      </p:ext>
    </p:extLst>
  </p:cSld>
  <p:clrMapOvr>
    <a:masterClrMapping/>
  </p:clrMapOvr>
</p:sld>
</file>

<file path=ppt/slides/slide3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94509A7-1653-4838-93A7-FD09B5FF60DF}"/>
              </a:ext>
            </a:extLst>
          </p:cNvPr>
          <p:cNvSpPr txBox="1"/>
          <p:nvPr/>
        </p:nvSpPr>
        <p:spPr>
          <a:xfrm>
            <a:off x="5029200" y="489734"/>
            <a:ext cx="6998898" cy="5878532"/>
          </a:xfrm>
          <a:prstGeom prst="rect">
            <a:avLst/>
          </a:prstGeom>
          <a:noFill/>
          <a:ln>
            <a:solidFill>
              <a:srgbClr val="C00000"/>
            </a:solidFill>
          </a:ln>
        </p:spPr>
        <p:txBody>
          <a:bodyPr wrap="square" rtlCol="0">
            <a:spAutoFit/>
          </a:bodyPr>
          <a:lstStyle/>
          <a:p>
            <a:pPr algn="ctr"/>
            <a:r>
              <a:rPr lang="en-US" sz="4000" b="1" dirty="0">
                <a:solidFill>
                  <a:schemeClr val="bg1"/>
                </a:solidFill>
              </a:rPr>
              <a:t>Revelation 12:14 </a:t>
            </a:r>
            <a:r>
              <a:rPr lang="en-US" sz="4000" dirty="0">
                <a:solidFill>
                  <a:schemeClr val="bg1"/>
                </a:solidFill>
              </a:rPr>
              <a:t>(KJV)</a:t>
            </a:r>
            <a:br>
              <a:rPr lang="en-US" sz="4000" dirty="0">
                <a:solidFill>
                  <a:schemeClr val="bg1"/>
                </a:solidFill>
              </a:rPr>
            </a:br>
            <a:r>
              <a:rPr lang="en-US" sz="4200" dirty="0">
                <a:solidFill>
                  <a:srgbClr val="FFC000"/>
                </a:solidFill>
              </a:rPr>
              <a:t>… to the woman were given </a:t>
            </a:r>
            <a:r>
              <a:rPr lang="en-US" sz="4200" b="1" i="1" dirty="0">
                <a:solidFill>
                  <a:srgbClr val="FFFF00"/>
                </a:solidFill>
              </a:rPr>
              <a:t>two wings of a great eagle</a:t>
            </a:r>
            <a:r>
              <a:rPr lang="en-US" sz="4200" dirty="0">
                <a:solidFill>
                  <a:srgbClr val="FFC000"/>
                </a:solidFill>
              </a:rPr>
              <a:t>, that she might </a:t>
            </a:r>
            <a:r>
              <a:rPr lang="en-US" sz="4200" b="1" i="1" dirty="0">
                <a:solidFill>
                  <a:srgbClr val="FFFF00"/>
                </a:solidFill>
              </a:rPr>
              <a:t>fly into the wilderness</a:t>
            </a:r>
            <a:r>
              <a:rPr lang="en-US" sz="4200" dirty="0">
                <a:solidFill>
                  <a:srgbClr val="FFC000"/>
                </a:solidFill>
              </a:rPr>
              <a:t>, into </a:t>
            </a:r>
            <a:r>
              <a:rPr lang="en-US" sz="4200" b="1" i="1" dirty="0">
                <a:solidFill>
                  <a:srgbClr val="FFFF00"/>
                </a:solidFill>
              </a:rPr>
              <a:t>her place</a:t>
            </a:r>
            <a:r>
              <a:rPr lang="en-US" sz="4200" dirty="0">
                <a:solidFill>
                  <a:srgbClr val="FFC000"/>
                </a:solidFill>
              </a:rPr>
              <a:t>, where </a:t>
            </a:r>
            <a:r>
              <a:rPr lang="en-US" sz="4200" b="1" i="1" dirty="0">
                <a:solidFill>
                  <a:srgbClr val="FFFF00"/>
                </a:solidFill>
              </a:rPr>
              <a:t>she is nourished </a:t>
            </a:r>
            <a:r>
              <a:rPr lang="en-US" sz="4200" dirty="0">
                <a:solidFill>
                  <a:srgbClr val="FFC000"/>
                </a:solidFill>
              </a:rPr>
              <a:t>for </a:t>
            </a:r>
          </a:p>
          <a:p>
            <a:pPr algn="ctr"/>
            <a:r>
              <a:rPr lang="en-US" sz="4200" dirty="0">
                <a:solidFill>
                  <a:srgbClr val="FFC000"/>
                </a:solidFill>
              </a:rPr>
              <a:t>a time, and times, and half </a:t>
            </a:r>
          </a:p>
          <a:p>
            <a:pPr algn="ctr"/>
            <a:r>
              <a:rPr lang="en-US" sz="4200" dirty="0">
                <a:solidFill>
                  <a:srgbClr val="FFC000"/>
                </a:solidFill>
              </a:rPr>
              <a:t>a time, (away) </a:t>
            </a:r>
            <a:r>
              <a:rPr lang="en-US" sz="4200" b="1" i="1" dirty="0">
                <a:solidFill>
                  <a:srgbClr val="FFFF00"/>
                </a:solidFill>
              </a:rPr>
              <a:t>from the </a:t>
            </a:r>
          </a:p>
          <a:p>
            <a:pPr algn="ctr"/>
            <a:r>
              <a:rPr lang="en-US" sz="4200" b="1" i="1" dirty="0">
                <a:solidFill>
                  <a:srgbClr val="FFFF00"/>
                </a:solidFill>
              </a:rPr>
              <a:t>face of the serpent</a:t>
            </a:r>
            <a:r>
              <a:rPr lang="en-US" sz="4200" dirty="0">
                <a:solidFill>
                  <a:srgbClr val="FFC000"/>
                </a:solidFill>
              </a:rPr>
              <a:t>.</a:t>
            </a:r>
            <a:r>
              <a:rPr lang="en-US" altLang="en-US" sz="4200" dirty="0">
                <a:solidFill>
                  <a:srgbClr val="FFC000"/>
                </a:solidFill>
              </a:rPr>
              <a:t>.</a:t>
            </a:r>
            <a:endParaRPr lang="en-US" sz="4200" dirty="0">
              <a:solidFill>
                <a:srgbClr val="FFC000"/>
              </a:solidFill>
            </a:endParaRPr>
          </a:p>
        </p:txBody>
      </p:sp>
      <p:pic>
        <p:nvPicPr>
          <p:cNvPr id="4" name="Picture 3">
            <a:extLst>
              <a:ext uri="{FF2B5EF4-FFF2-40B4-BE49-F238E27FC236}">
                <a16:creationId xmlns:a16="http://schemas.microsoft.com/office/drawing/2014/main" id="{415D73D0-10A3-42F6-9E6A-53DF034AA9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3429000"/>
            <a:ext cx="4691333" cy="3289663"/>
          </a:xfrm>
          <a:prstGeom prst="rect">
            <a:avLst/>
          </a:prstGeom>
        </p:spPr>
      </p:pic>
      <p:pic>
        <p:nvPicPr>
          <p:cNvPr id="6" name="Picture 5">
            <a:extLst>
              <a:ext uri="{FF2B5EF4-FFF2-40B4-BE49-F238E27FC236}">
                <a16:creationId xmlns:a16="http://schemas.microsoft.com/office/drawing/2014/main" id="{26E4CE17-FD78-4C2C-8811-66039541D6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467" y="139337"/>
            <a:ext cx="4691333" cy="3170385"/>
          </a:xfrm>
          <a:prstGeom prst="rect">
            <a:avLst/>
          </a:prstGeom>
        </p:spPr>
      </p:pic>
      <p:sp>
        <p:nvSpPr>
          <p:cNvPr id="7" name="TextBox 6">
            <a:extLst>
              <a:ext uri="{FF2B5EF4-FFF2-40B4-BE49-F238E27FC236}">
                <a16:creationId xmlns:a16="http://schemas.microsoft.com/office/drawing/2014/main" id="{5C3139E7-BE8B-44A7-BFA6-3CCFDC1F6F0B}"/>
              </a:ext>
            </a:extLst>
          </p:cNvPr>
          <p:cNvSpPr txBox="1"/>
          <p:nvPr/>
        </p:nvSpPr>
        <p:spPr>
          <a:xfrm>
            <a:off x="381000" y="5791200"/>
            <a:ext cx="3174267" cy="707886"/>
          </a:xfrm>
          <a:prstGeom prst="rect">
            <a:avLst/>
          </a:prstGeom>
          <a:noFill/>
        </p:spPr>
        <p:txBody>
          <a:bodyPr wrap="none" rtlCol="0">
            <a:spAutoFit/>
          </a:bodyPr>
          <a:lstStyle/>
          <a:p>
            <a:r>
              <a:rPr lang="en-US" sz="2000" b="1" dirty="0"/>
              <a:t>Micah 2:12-13</a:t>
            </a:r>
          </a:p>
          <a:p>
            <a:r>
              <a:rPr lang="en-US" sz="2000" b="1" dirty="0"/>
              <a:t>Flight to Mystery Bozrah</a:t>
            </a:r>
          </a:p>
        </p:txBody>
      </p:sp>
      <p:sp>
        <p:nvSpPr>
          <p:cNvPr id="8" name="TextBox 7">
            <a:extLst>
              <a:ext uri="{FF2B5EF4-FFF2-40B4-BE49-F238E27FC236}">
                <a16:creationId xmlns:a16="http://schemas.microsoft.com/office/drawing/2014/main" id="{B692DA25-1438-4BB0-A079-BB108583E54F}"/>
              </a:ext>
            </a:extLst>
          </p:cNvPr>
          <p:cNvSpPr txBox="1"/>
          <p:nvPr/>
        </p:nvSpPr>
        <p:spPr>
          <a:xfrm>
            <a:off x="381000" y="139337"/>
            <a:ext cx="3809999" cy="1015663"/>
          </a:xfrm>
          <a:prstGeom prst="rect">
            <a:avLst/>
          </a:prstGeom>
          <a:noFill/>
        </p:spPr>
        <p:txBody>
          <a:bodyPr wrap="square" rtlCol="0">
            <a:spAutoFit/>
          </a:bodyPr>
          <a:lstStyle/>
          <a:p>
            <a:r>
              <a:rPr lang="en-US" sz="2000" b="1" dirty="0"/>
              <a:t>Flight of the woman</a:t>
            </a:r>
          </a:p>
          <a:p>
            <a:r>
              <a:rPr lang="en-US" sz="2000" b="1" dirty="0"/>
              <a:t>Rev. 12:6 &amp;14</a:t>
            </a:r>
          </a:p>
          <a:p>
            <a:endParaRPr lang="en-US" sz="2000" b="1" dirty="0"/>
          </a:p>
        </p:txBody>
      </p:sp>
    </p:spTree>
    <p:extLst>
      <p:ext uri="{BB962C8B-B14F-4D97-AF65-F5344CB8AC3E}">
        <p14:creationId xmlns:p14="http://schemas.microsoft.com/office/powerpoint/2010/main" val="4195529687"/>
      </p:ext>
    </p:extLst>
  </p:cSld>
  <p:clrMapOvr>
    <a:masterClrMapping/>
  </p:clrMapOvr>
</p:sld>
</file>

<file path=ppt/slides/slide3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323850" y="682710"/>
            <a:ext cx="11544300" cy="549258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5000" b="1" i="1" dirty="0">
                <a:solidFill>
                  <a:srgbClr val="FFFF00"/>
                </a:solidFill>
              </a:rPr>
              <a:t>Her place</a:t>
            </a:r>
            <a:r>
              <a:rPr lang="en-US" altLang="en-US" sz="5000" dirty="0">
                <a:solidFill>
                  <a:srgbClr val="FFC000"/>
                </a:solidFill>
              </a:rPr>
              <a:t>, a place for </a:t>
            </a:r>
            <a:r>
              <a:rPr lang="en-US" altLang="en-US" sz="5000" b="1" i="1" dirty="0">
                <a:solidFill>
                  <a:srgbClr val="FFFF00"/>
                </a:solidFill>
              </a:rPr>
              <a:t>nurturing</a:t>
            </a:r>
            <a:r>
              <a:rPr lang="en-US" altLang="en-US" sz="5000" dirty="0">
                <a:solidFill>
                  <a:srgbClr val="FFC000"/>
                </a:solidFill>
              </a:rPr>
              <a:t>, is in a </a:t>
            </a:r>
            <a:r>
              <a:rPr lang="en-US" altLang="en-US" sz="5000" b="1" i="1" dirty="0">
                <a:solidFill>
                  <a:srgbClr val="FFFF00"/>
                </a:solidFill>
              </a:rPr>
              <a:t>wilderness</a:t>
            </a:r>
            <a:r>
              <a:rPr lang="en-US" altLang="en-US" sz="5000" dirty="0">
                <a:solidFill>
                  <a:srgbClr val="FFFF00"/>
                </a:solidFill>
              </a:rPr>
              <a:t> </a:t>
            </a:r>
            <a:r>
              <a:rPr lang="en-US" altLang="en-US" sz="5000" dirty="0">
                <a:solidFill>
                  <a:srgbClr val="FFC000"/>
                </a:solidFill>
              </a:rPr>
              <a:t>and</a:t>
            </a:r>
            <a:r>
              <a:rPr lang="en-US" altLang="en-US" sz="5000" dirty="0">
                <a:solidFill>
                  <a:srgbClr val="FFFF00"/>
                </a:solidFill>
              </a:rPr>
              <a:t> </a:t>
            </a:r>
            <a:r>
              <a:rPr lang="en-US" altLang="en-US" sz="5000" b="1" i="1" dirty="0">
                <a:solidFill>
                  <a:srgbClr val="FFFF00"/>
                </a:solidFill>
              </a:rPr>
              <a:t>“away from the face of the serpent”</a:t>
            </a:r>
            <a:r>
              <a:rPr lang="en-US" altLang="en-US" sz="5000" dirty="0">
                <a:solidFill>
                  <a:srgbClr val="FFC000"/>
                </a:solidFill>
              </a:rPr>
              <a:t>. Where might that be? Might this cross-reference with Micah’s prophecy of the </a:t>
            </a:r>
            <a:r>
              <a:rPr lang="en-US" altLang="en-US" sz="5000" b="1" i="1" dirty="0">
                <a:solidFill>
                  <a:srgbClr val="FFFF00"/>
                </a:solidFill>
              </a:rPr>
              <a:t>sheepfold of Mystery Bozrah </a:t>
            </a:r>
            <a:r>
              <a:rPr lang="en-US" altLang="en-US" sz="5000" dirty="0">
                <a:solidFill>
                  <a:srgbClr val="FFC000"/>
                </a:solidFill>
              </a:rPr>
              <a:t>spoken of in </a:t>
            </a:r>
            <a:r>
              <a:rPr lang="en-US" altLang="en-US" sz="5000" dirty="0">
                <a:solidFill>
                  <a:schemeClr val="bg1"/>
                </a:solidFill>
              </a:rPr>
              <a:t>Micah 2:12-13</a:t>
            </a:r>
            <a:r>
              <a:rPr lang="en-US" altLang="en-US" sz="5000" dirty="0">
                <a:solidFill>
                  <a:srgbClr val="FFC000"/>
                </a:solidFill>
              </a:rPr>
              <a:t>? These are questions that still remain in the realm of mystery. </a:t>
            </a:r>
          </a:p>
        </p:txBody>
      </p:sp>
    </p:spTree>
    <p:extLst>
      <p:ext uri="{BB962C8B-B14F-4D97-AF65-F5344CB8AC3E}">
        <p14:creationId xmlns:p14="http://schemas.microsoft.com/office/powerpoint/2010/main" val="1237377048"/>
      </p:ext>
    </p:extLst>
  </p:cSld>
  <p:clrMapOvr>
    <a:masterClrMapping/>
  </p:clrMapOvr>
</p:sld>
</file>

<file path=ppt/slides/slide3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Explaining the deep meaning of the LORD is my Shepherd">
            <a:extLst>
              <a:ext uri="{FF2B5EF4-FFF2-40B4-BE49-F238E27FC236}">
                <a16:creationId xmlns:a16="http://schemas.microsoft.com/office/drawing/2014/main" id="{AE1B1854-35C5-48E6-8965-337AD8EBB5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015934">
            <a:off x="484036" y="1525680"/>
            <a:ext cx="5923647" cy="4625177"/>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mage result for sheepfold of the almighty">
            <a:extLst>
              <a:ext uri="{FF2B5EF4-FFF2-40B4-BE49-F238E27FC236}">
                <a16:creationId xmlns:a16="http://schemas.microsoft.com/office/drawing/2014/main" id="{AD69353B-5085-4EE0-8D0E-D9D7DDF43E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01522">
            <a:off x="6147022" y="1769913"/>
            <a:ext cx="5576887" cy="4177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8943934"/>
      </p:ext>
    </p:extLst>
  </p:cSld>
  <p:clrMapOvr>
    <a:masterClrMapping/>
  </p:clrMapOvr>
</p:sld>
</file>

<file path=ppt/slides/slide3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647700" y="259517"/>
            <a:ext cx="10896600" cy="6338965"/>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4500" dirty="0">
                <a:solidFill>
                  <a:srgbClr val="FFC000"/>
                </a:solidFill>
              </a:rPr>
              <a:t>The prophet Micah speaks very specifically of God’s covenant people being gathered as a full-on total regathering of </a:t>
            </a:r>
            <a:r>
              <a:rPr lang="en-US" altLang="en-US" sz="4500" b="1" i="1" dirty="0">
                <a:solidFill>
                  <a:srgbClr val="FFFF00"/>
                </a:solidFill>
              </a:rPr>
              <a:t>unrefined Jacob </a:t>
            </a:r>
            <a:r>
              <a:rPr lang="en-US" altLang="en-US" sz="4500" dirty="0">
                <a:solidFill>
                  <a:srgbClr val="FFC000"/>
                </a:solidFill>
              </a:rPr>
              <a:t>on their way to </a:t>
            </a:r>
            <a:r>
              <a:rPr lang="en-US" altLang="en-US" sz="4500" b="1" i="1" dirty="0">
                <a:solidFill>
                  <a:srgbClr val="FFFF00"/>
                </a:solidFill>
              </a:rPr>
              <a:t>becoming Israel</a:t>
            </a:r>
            <a:r>
              <a:rPr lang="en-US" altLang="en-US" sz="4500" dirty="0">
                <a:solidFill>
                  <a:srgbClr val="FFC000"/>
                </a:solidFill>
              </a:rPr>
              <a:t>, </a:t>
            </a:r>
            <a:r>
              <a:rPr lang="en-US" altLang="en-US" sz="4500" b="1" i="1" dirty="0">
                <a:solidFill>
                  <a:srgbClr val="FFFF00"/>
                </a:solidFill>
              </a:rPr>
              <a:t>“prince and contender with God.”</a:t>
            </a:r>
            <a:r>
              <a:rPr lang="en-US" altLang="en-US" sz="4500" dirty="0">
                <a:solidFill>
                  <a:srgbClr val="FFC000"/>
                </a:solidFill>
              </a:rPr>
              <a:t> They are gathered out at the sheepfold of </a:t>
            </a:r>
            <a:r>
              <a:rPr lang="en-US" altLang="en-US" sz="4500" b="1" i="1" dirty="0">
                <a:solidFill>
                  <a:srgbClr val="FFFF00"/>
                </a:solidFill>
              </a:rPr>
              <a:t>Mystery Bozrah</a:t>
            </a:r>
            <a:r>
              <a:rPr lang="en-US" altLang="en-US" sz="4500" dirty="0">
                <a:solidFill>
                  <a:srgbClr val="FFC000"/>
                </a:solidFill>
              </a:rPr>
              <a:t>. We are told that hey will </a:t>
            </a:r>
            <a:r>
              <a:rPr lang="en-US" altLang="en-US" sz="4500" b="1" i="1" dirty="0">
                <a:solidFill>
                  <a:srgbClr val="FFFF00"/>
                </a:solidFill>
              </a:rPr>
              <a:t>“make great noise” </a:t>
            </a:r>
            <a:r>
              <a:rPr lang="en-US" altLang="en-US" sz="4500" dirty="0">
                <a:solidFill>
                  <a:srgbClr val="FFC000"/>
                </a:solidFill>
              </a:rPr>
              <a:t>because of this concentrated multitude of people. What could possibly be going on there? </a:t>
            </a:r>
            <a:endParaRPr lang="en-US" altLang="en-US" sz="4500" dirty="0">
              <a:solidFill>
                <a:schemeClr val="bg1"/>
              </a:solidFill>
            </a:endParaRPr>
          </a:p>
        </p:txBody>
      </p:sp>
    </p:spTree>
    <p:extLst>
      <p:ext uri="{BB962C8B-B14F-4D97-AF65-F5344CB8AC3E}">
        <p14:creationId xmlns:p14="http://schemas.microsoft.com/office/powerpoint/2010/main" val="4166672133"/>
      </p:ext>
    </p:extLst>
  </p:cSld>
  <p:clrMapOvr>
    <a:masterClrMapping/>
  </p:clrMapOvr>
</p:sld>
</file>

<file path=ppt/slides/slide3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533400" y="790432"/>
            <a:ext cx="11125200" cy="549258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sz="5000" b="1" dirty="0">
                <a:solidFill>
                  <a:srgbClr val="FFFF00"/>
                </a:solidFill>
              </a:rPr>
              <a:t>Micah 2 - King James Bible</a:t>
            </a:r>
            <a:br>
              <a:rPr lang="en-US" sz="5000" dirty="0"/>
            </a:br>
            <a:r>
              <a:rPr lang="en-US" sz="5000" dirty="0">
                <a:solidFill>
                  <a:srgbClr val="FFC000"/>
                </a:solidFill>
              </a:rPr>
              <a:t>12 I will surely assemble, O Jacob, all of thee; I will surely gather the remnant of Israel; I will put them together as the </a:t>
            </a:r>
            <a:r>
              <a:rPr lang="en-US" sz="5000" b="1" i="1" dirty="0">
                <a:solidFill>
                  <a:srgbClr val="FFFF00"/>
                </a:solidFill>
              </a:rPr>
              <a:t>sheep of Bozrah</a:t>
            </a:r>
            <a:r>
              <a:rPr lang="en-US" sz="5000" dirty="0">
                <a:solidFill>
                  <a:srgbClr val="FFC000"/>
                </a:solidFill>
              </a:rPr>
              <a:t>, as the flock in the midst of their fold: </a:t>
            </a:r>
            <a:r>
              <a:rPr lang="en-US" sz="5000" b="1" i="1" dirty="0">
                <a:solidFill>
                  <a:srgbClr val="FFFF00"/>
                </a:solidFill>
              </a:rPr>
              <a:t>they shall </a:t>
            </a:r>
            <a:r>
              <a:rPr lang="en-US" sz="5000" b="1" i="1" u="sng" dirty="0">
                <a:solidFill>
                  <a:srgbClr val="FFFF00"/>
                </a:solidFill>
              </a:rPr>
              <a:t>make great noise </a:t>
            </a:r>
            <a:r>
              <a:rPr lang="en-US" sz="5000" b="1" i="1" dirty="0">
                <a:solidFill>
                  <a:srgbClr val="FFFF00"/>
                </a:solidFill>
              </a:rPr>
              <a:t>by reason of the multitude of men.</a:t>
            </a:r>
          </a:p>
        </p:txBody>
      </p:sp>
    </p:spTree>
    <p:extLst>
      <p:ext uri="{BB962C8B-B14F-4D97-AF65-F5344CB8AC3E}">
        <p14:creationId xmlns:p14="http://schemas.microsoft.com/office/powerpoint/2010/main" val="3612126080"/>
      </p:ext>
    </p:extLst>
  </p:cSld>
  <p:clrMapOvr>
    <a:masterClrMapping/>
  </p:clrMapOvr>
</p:sld>
</file>

<file path=ppt/slides/slide3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323850" y="398017"/>
            <a:ext cx="1141095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4200" dirty="0">
                <a:solidFill>
                  <a:srgbClr val="FFC000"/>
                </a:solidFill>
              </a:rPr>
              <a:t>In </a:t>
            </a:r>
            <a:r>
              <a:rPr lang="en-US" altLang="en-US" sz="4200" dirty="0">
                <a:solidFill>
                  <a:schemeClr val="bg1"/>
                </a:solidFill>
              </a:rPr>
              <a:t>Jeremiah 49:22 </a:t>
            </a:r>
            <a:r>
              <a:rPr lang="en-US" altLang="en-US" sz="4200" dirty="0">
                <a:solidFill>
                  <a:srgbClr val="FFC000"/>
                </a:solidFill>
              </a:rPr>
              <a:t>we see reference to the </a:t>
            </a:r>
            <a:r>
              <a:rPr lang="en-US" altLang="en-US" sz="4200" b="1" i="1" dirty="0">
                <a:solidFill>
                  <a:srgbClr val="FFFF00"/>
                </a:solidFill>
              </a:rPr>
              <a:t>wings </a:t>
            </a:r>
          </a:p>
          <a:p>
            <a:pPr algn="ctr" eaLnBrk="1" hangingPunct="1">
              <a:spcBef>
                <a:spcPct val="0"/>
              </a:spcBef>
              <a:buNone/>
            </a:pPr>
            <a:r>
              <a:rPr lang="en-US" altLang="en-US" sz="4200" b="1" i="1" dirty="0">
                <a:solidFill>
                  <a:srgbClr val="FFFF00"/>
                </a:solidFill>
              </a:rPr>
              <a:t>of an eagle</a:t>
            </a:r>
            <a:r>
              <a:rPr lang="en-US" altLang="en-US" sz="4200" b="1" i="1" dirty="0">
                <a:solidFill>
                  <a:srgbClr val="FFC000"/>
                </a:solidFill>
              </a:rPr>
              <a:t> i</a:t>
            </a:r>
            <a:r>
              <a:rPr lang="en-US" altLang="en-US" sz="4200" dirty="0">
                <a:solidFill>
                  <a:srgbClr val="FFC000"/>
                </a:solidFill>
              </a:rPr>
              <a:t>n what appears to be a </a:t>
            </a:r>
            <a:r>
              <a:rPr lang="en-US" altLang="en-US" sz="4200" dirty="0">
                <a:solidFill>
                  <a:srgbClr val="FFFF00"/>
                </a:solidFill>
              </a:rPr>
              <a:t>final phase </a:t>
            </a:r>
          </a:p>
          <a:p>
            <a:pPr algn="ctr" eaLnBrk="1" hangingPunct="1">
              <a:spcBef>
                <a:spcPct val="0"/>
              </a:spcBef>
              <a:buNone/>
            </a:pPr>
            <a:r>
              <a:rPr lang="en-US" altLang="en-US" sz="4200" dirty="0">
                <a:solidFill>
                  <a:srgbClr val="FFC000"/>
                </a:solidFill>
              </a:rPr>
              <a:t>of this</a:t>
            </a:r>
            <a:r>
              <a:rPr lang="en-US" altLang="en-US" sz="4200" b="1" i="1" dirty="0">
                <a:solidFill>
                  <a:srgbClr val="FFFF00"/>
                </a:solidFill>
              </a:rPr>
              <a:t> second exodus. </a:t>
            </a:r>
            <a:r>
              <a:rPr lang="en-US" altLang="en-US" sz="4200" dirty="0">
                <a:solidFill>
                  <a:srgbClr val="FFC000"/>
                </a:solidFill>
              </a:rPr>
              <a:t>This time we see a clear </a:t>
            </a:r>
          </a:p>
          <a:p>
            <a:pPr algn="ctr" eaLnBrk="1" hangingPunct="1">
              <a:spcBef>
                <a:spcPct val="0"/>
              </a:spcBef>
              <a:buNone/>
            </a:pPr>
            <a:r>
              <a:rPr lang="en-US" altLang="en-US" sz="4200" dirty="0">
                <a:solidFill>
                  <a:srgbClr val="FFC000"/>
                </a:solidFill>
              </a:rPr>
              <a:t>and unmistakable reference to </a:t>
            </a:r>
            <a:r>
              <a:rPr lang="en-US" altLang="en-US" sz="4200" b="1" i="1" dirty="0">
                <a:solidFill>
                  <a:srgbClr val="FFFF00"/>
                </a:solidFill>
              </a:rPr>
              <a:t>divine intervention</a:t>
            </a:r>
            <a:r>
              <a:rPr lang="en-US" altLang="en-US" sz="4200" dirty="0">
                <a:solidFill>
                  <a:srgbClr val="FFFF00"/>
                </a:solidFill>
              </a:rPr>
              <a:t>. </a:t>
            </a:r>
            <a:r>
              <a:rPr lang="en-US" altLang="en-US" sz="4200" dirty="0">
                <a:solidFill>
                  <a:srgbClr val="FFC000"/>
                </a:solidFill>
              </a:rPr>
              <a:t>Messiah arrives, </a:t>
            </a:r>
            <a:r>
              <a:rPr lang="en-US" altLang="en-US" sz="4200" dirty="0">
                <a:solidFill>
                  <a:srgbClr val="FFFF00"/>
                </a:solidFill>
              </a:rPr>
              <a:t> flying </a:t>
            </a:r>
            <a:r>
              <a:rPr lang="en-US" altLang="en-US" sz="4200" b="1" i="1" dirty="0">
                <a:solidFill>
                  <a:srgbClr val="FFFF00"/>
                </a:solidFill>
              </a:rPr>
              <a:t>as the eagle</a:t>
            </a:r>
            <a:r>
              <a:rPr lang="en-US" altLang="en-US" sz="4200" dirty="0">
                <a:solidFill>
                  <a:srgbClr val="FFFF00"/>
                </a:solidFill>
              </a:rPr>
              <a:t>, </a:t>
            </a:r>
            <a:r>
              <a:rPr lang="en-US" altLang="en-US" sz="4200" dirty="0">
                <a:solidFill>
                  <a:srgbClr val="FFC000"/>
                </a:solidFill>
              </a:rPr>
              <a:t>and </a:t>
            </a:r>
            <a:r>
              <a:rPr lang="en-US" altLang="en-US" sz="4200" b="1" i="1" u="sng" dirty="0">
                <a:solidFill>
                  <a:srgbClr val="FFFF00"/>
                </a:solidFill>
              </a:rPr>
              <a:t>spreading His wings over Bozrah</a:t>
            </a:r>
            <a:r>
              <a:rPr lang="en-US" altLang="en-US" sz="4200" dirty="0">
                <a:solidFill>
                  <a:srgbClr val="FFC000"/>
                </a:solidFill>
              </a:rPr>
              <a:t> and </a:t>
            </a:r>
            <a:r>
              <a:rPr lang="en-US" altLang="en-US" sz="4200" b="1" i="1" dirty="0">
                <a:solidFill>
                  <a:srgbClr val="FFFF00"/>
                </a:solidFill>
              </a:rPr>
              <a:t>over the covenant people of God</a:t>
            </a:r>
            <a:r>
              <a:rPr lang="en-US" altLang="en-US" sz="4200" dirty="0">
                <a:solidFill>
                  <a:srgbClr val="FFC000"/>
                </a:solidFill>
              </a:rPr>
              <a:t>. The epic end-time </a:t>
            </a:r>
            <a:r>
              <a:rPr lang="en-US" altLang="en-US" sz="4200" b="1" i="1" u="sng" dirty="0">
                <a:solidFill>
                  <a:srgbClr val="FFFF00"/>
                </a:solidFill>
              </a:rPr>
              <a:t>deliverance</a:t>
            </a:r>
            <a:r>
              <a:rPr lang="en-US" altLang="en-US" sz="4200" dirty="0">
                <a:solidFill>
                  <a:srgbClr val="FFFF00"/>
                </a:solidFill>
              </a:rPr>
              <a:t> </a:t>
            </a:r>
            <a:r>
              <a:rPr lang="en-US" altLang="en-US" sz="4200" dirty="0">
                <a:solidFill>
                  <a:srgbClr val="FFC000"/>
                </a:solidFill>
              </a:rPr>
              <a:t>of the </a:t>
            </a:r>
            <a:r>
              <a:rPr lang="en-US" altLang="en-US" sz="4200" b="1" i="1" dirty="0">
                <a:solidFill>
                  <a:srgbClr val="FFFF00"/>
                </a:solidFill>
              </a:rPr>
              <a:t>captives of Zion</a:t>
            </a:r>
            <a:r>
              <a:rPr lang="en-US" altLang="en-US" sz="4200" b="1" i="1" dirty="0">
                <a:solidFill>
                  <a:srgbClr val="FFC000"/>
                </a:solidFill>
              </a:rPr>
              <a:t> </a:t>
            </a:r>
            <a:r>
              <a:rPr lang="en-US" altLang="en-US" sz="4200" dirty="0">
                <a:solidFill>
                  <a:srgbClr val="FFC000"/>
                </a:solidFill>
              </a:rPr>
              <a:t>sees them </a:t>
            </a:r>
            <a:r>
              <a:rPr lang="en-US" altLang="en-US" sz="4200" b="1" i="1" u="sng" dirty="0">
                <a:solidFill>
                  <a:srgbClr val="FFFF00"/>
                </a:solidFill>
              </a:rPr>
              <a:t>broken out </a:t>
            </a:r>
            <a:r>
              <a:rPr lang="en-US" altLang="en-US" sz="4200" dirty="0">
                <a:solidFill>
                  <a:srgbClr val="FFC000"/>
                </a:solidFill>
              </a:rPr>
              <a:t>from </a:t>
            </a:r>
            <a:r>
              <a:rPr lang="en-US" altLang="en-US" sz="4200" dirty="0">
                <a:solidFill>
                  <a:srgbClr val="92D050"/>
                </a:solidFill>
              </a:rPr>
              <a:t>Edomite hands </a:t>
            </a:r>
            <a:r>
              <a:rPr lang="en-US" altLang="en-US" sz="4200" dirty="0">
                <a:solidFill>
                  <a:srgbClr val="FFC000"/>
                </a:solidFill>
              </a:rPr>
              <a:t>right there at </a:t>
            </a:r>
            <a:r>
              <a:rPr lang="en-US" altLang="en-US" sz="4200" b="1" i="1" dirty="0">
                <a:solidFill>
                  <a:srgbClr val="FFFF00"/>
                </a:solidFill>
              </a:rPr>
              <a:t>Mystery </a:t>
            </a:r>
            <a:r>
              <a:rPr lang="en-US" altLang="en-US" sz="4200" b="1" i="1" u="sng" dirty="0">
                <a:solidFill>
                  <a:srgbClr val="FFFF00"/>
                </a:solidFill>
              </a:rPr>
              <a:t>Bozrah</a:t>
            </a:r>
            <a:r>
              <a:rPr lang="en-US" altLang="en-US" sz="4200" dirty="0">
                <a:solidFill>
                  <a:srgbClr val="FFC000"/>
                </a:solidFill>
              </a:rPr>
              <a:t>. </a:t>
            </a:r>
            <a:endParaRPr lang="en-US" altLang="en-US" sz="4200" dirty="0">
              <a:solidFill>
                <a:schemeClr val="bg1"/>
              </a:solidFill>
            </a:endParaRPr>
          </a:p>
        </p:txBody>
      </p:sp>
    </p:spTree>
    <p:extLst>
      <p:ext uri="{BB962C8B-B14F-4D97-AF65-F5344CB8AC3E}">
        <p14:creationId xmlns:p14="http://schemas.microsoft.com/office/powerpoint/2010/main" val="2196715090"/>
      </p:ext>
    </p:extLst>
  </p:cSld>
  <p:clrMapOvr>
    <a:masterClrMapping/>
  </p:clrMapOvr>
</p:sld>
</file>

<file path=ppt/slides/slide3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66DA6F1-3A48-4639-8016-09971FF7AD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448450"/>
            <a:ext cx="4204611" cy="5961100"/>
          </a:xfrm>
          <a:prstGeom prst="rect">
            <a:avLst/>
          </a:prstGeom>
        </p:spPr>
      </p:pic>
      <p:sp>
        <p:nvSpPr>
          <p:cNvPr id="8" name="TextBox 7">
            <a:extLst>
              <a:ext uri="{FF2B5EF4-FFF2-40B4-BE49-F238E27FC236}">
                <a16:creationId xmlns:a16="http://schemas.microsoft.com/office/drawing/2014/main" id="{5336954A-EAA6-46CB-8AAA-410C750D2D47}"/>
              </a:ext>
            </a:extLst>
          </p:cNvPr>
          <p:cNvSpPr txBox="1"/>
          <p:nvPr/>
        </p:nvSpPr>
        <p:spPr>
          <a:xfrm>
            <a:off x="4572000" y="448450"/>
            <a:ext cx="7467600" cy="1569660"/>
          </a:xfrm>
          <a:prstGeom prst="rect">
            <a:avLst/>
          </a:prstGeom>
          <a:noFill/>
        </p:spPr>
        <p:txBody>
          <a:bodyPr wrap="square" rtlCol="0">
            <a:spAutoFit/>
          </a:bodyPr>
          <a:lstStyle/>
          <a:p>
            <a:pPr algn="ctr"/>
            <a:r>
              <a:rPr lang="en-US" sz="4800" b="1" dirty="0">
                <a:solidFill>
                  <a:srgbClr val="FFFF00"/>
                </a:solidFill>
              </a:rPr>
              <a:t>The Second Exodus - from (spiritual) Egypt</a:t>
            </a:r>
          </a:p>
        </p:txBody>
      </p:sp>
      <p:sp>
        <p:nvSpPr>
          <p:cNvPr id="5" name="TextBox 4">
            <a:extLst>
              <a:ext uri="{FF2B5EF4-FFF2-40B4-BE49-F238E27FC236}">
                <a16:creationId xmlns:a16="http://schemas.microsoft.com/office/drawing/2014/main" id="{8BF41101-E3C5-46A4-8976-999EBCCD1CF6}"/>
              </a:ext>
            </a:extLst>
          </p:cNvPr>
          <p:cNvSpPr txBox="1"/>
          <p:nvPr/>
        </p:nvSpPr>
        <p:spPr>
          <a:xfrm>
            <a:off x="4572000" y="2221007"/>
            <a:ext cx="7467600" cy="4401205"/>
          </a:xfrm>
          <a:prstGeom prst="rect">
            <a:avLst/>
          </a:prstGeom>
          <a:noFill/>
        </p:spPr>
        <p:txBody>
          <a:bodyPr wrap="square" rtlCol="0">
            <a:spAutoFit/>
          </a:bodyPr>
          <a:lstStyle/>
          <a:p>
            <a:pPr algn="ctr"/>
            <a:r>
              <a:rPr lang="en-US" sz="4000" b="1" dirty="0">
                <a:solidFill>
                  <a:schemeClr val="bg1"/>
                </a:solidFill>
              </a:rPr>
              <a:t>Jeremiah 49:22 </a:t>
            </a:r>
            <a:r>
              <a:rPr lang="en-US" sz="4000" dirty="0">
                <a:solidFill>
                  <a:schemeClr val="bg1"/>
                </a:solidFill>
              </a:rPr>
              <a:t>(KJV)</a:t>
            </a:r>
            <a:br>
              <a:rPr lang="en-US" sz="4000" dirty="0">
                <a:solidFill>
                  <a:schemeClr val="bg1"/>
                </a:solidFill>
              </a:rPr>
            </a:br>
            <a:r>
              <a:rPr lang="en-US" sz="4000" dirty="0">
                <a:solidFill>
                  <a:srgbClr val="FFC000"/>
                </a:solidFill>
              </a:rPr>
              <a:t>Behold, He shall come up and </a:t>
            </a:r>
            <a:r>
              <a:rPr lang="en-US" sz="4000" b="1" i="1" dirty="0">
                <a:solidFill>
                  <a:srgbClr val="FFFF00"/>
                </a:solidFill>
              </a:rPr>
              <a:t>fly as the eagle</a:t>
            </a:r>
            <a:r>
              <a:rPr lang="en-US" sz="4000" dirty="0">
                <a:solidFill>
                  <a:srgbClr val="FFC000"/>
                </a:solidFill>
              </a:rPr>
              <a:t>, and </a:t>
            </a:r>
            <a:r>
              <a:rPr lang="en-US" sz="4000" b="1" i="1" dirty="0">
                <a:solidFill>
                  <a:srgbClr val="FFC000"/>
                </a:solidFill>
              </a:rPr>
              <a:t>spread his wings </a:t>
            </a:r>
            <a:r>
              <a:rPr lang="en-US" sz="4000" b="1" i="1" dirty="0">
                <a:solidFill>
                  <a:srgbClr val="FFFF00"/>
                </a:solidFill>
              </a:rPr>
              <a:t>over Bozrah</a:t>
            </a:r>
            <a:r>
              <a:rPr lang="en-US" sz="4000" dirty="0">
                <a:solidFill>
                  <a:srgbClr val="FFC000"/>
                </a:solidFill>
              </a:rPr>
              <a:t>: and at that day shall the heart of </a:t>
            </a:r>
            <a:r>
              <a:rPr lang="en-US" sz="4000" dirty="0">
                <a:solidFill>
                  <a:srgbClr val="92D050"/>
                </a:solidFill>
              </a:rPr>
              <a:t>the</a:t>
            </a:r>
            <a:r>
              <a:rPr lang="en-US" sz="4000" dirty="0">
                <a:solidFill>
                  <a:srgbClr val="FFC000"/>
                </a:solidFill>
              </a:rPr>
              <a:t> </a:t>
            </a:r>
            <a:r>
              <a:rPr lang="en-US" sz="4000" dirty="0">
                <a:solidFill>
                  <a:srgbClr val="92D050"/>
                </a:solidFill>
              </a:rPr>
              <a:t>mighty men of Edom </a:t>
            </a:r>
            <a:r>
              <a:rPr lang="en-US" sz="4000" dirty="0">
                <a:solidFill>
                  <a:srgbClr val="FFC000"/>
                </a:solidFill>
              </a:rPr>
              <a:t>be as the heart of a woman in her pangs.</a:t>
            </a:r>
          </a:p>
        </p:txBody>
      </p:sp>
    </p:spTree>
    <p:extLst>
      <p:ext uri="{BB962C8B-B14F-4D97-AF65-F5344CB8AC3E}">
        <p14:creationId xmlns:p14="http://schemas.microsoft.com/office/powerpoint/2010/main" val="3756568310"/>
      </p:ext>
    </p:extLst>
  </p:cSld>
  <p:clrMapOvr>
    <a:masterClrMapping/>
  </p:clrMapOvr>
</p:sld>
</file>

<file path=ppt/slides/slide3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381000" y="213351"/>
            <a:ext cx="11430000" cy="643129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6000" dirty="0">
                <a:solidFill>
                  <a:srgbClr val="FFC000"/>
                </a:solidFill>
              </a:rPr>
              <a:t>The drama concludes with </a:t>
            </a:r>
          </a:p>
          <a:p>
            <a:pPr algn="ctr" eaLnBrk="1" hangingPunct="1">
              <a:spcBef>
                <a:spcPct val="0"/>
              </a:spcBef>
              <a:buNone/>
            </a:pPr>
            <a:r>
              <a:rPr lang="en-US" altLang="en-US" sz="6000" dirty="0">
                <a:solidFill>
                  <a:srgbClr val="FFC000"/>
                </a:solidFill>
              </a:rPr>
              <a:t>the coming of Messiah into His sheepfold as </a:t>
            </a:r>
            <a:r>
              <a:rPr lang="en-US" altLang="en-US" sz="6000" b="1" i="1" dirty="0">
                <a:solidFill>
                  <a:srgbClr val="FFFF00"/>
                </a:solidFill>
              </a:rPr>
              <a:t>“the Breaker”</a:t>
            </a:r>
            <a:r>
              <a:rPr lang="en-US" altLang="en-US" sz="6000" dirty="0">
                <a:solidFill>
                  <a:srgbClr val="FFC000"/>
                </a:solidFill>
              </a:rPr>
              <a:t> </a:t>
            </a:r>
          </a:p>
          <a:p>
            <a:pPr algn="ctr" eaLnBrk="1" hangingPunct="1">
              <a:spcBef>
                <a:spcPct val="0"/>
              </a:spcBef>
              <a:buNone/>
            </a:pPr>
            <a:r>
              <a:rPr lang="en-US" altLang="en-US" sz="6000" dirty="0">
                <a:solidFill>
                  <a:srgbClr val="FFC000"/>
                </a:solidFill>
              </a:rPr>
              <a:t>in a glorious deliverance. The prophet Micah picks up the story.</a:t>
            </a:r>
          </a:p>
          <a:p>
            <a:pPr algn="ctr" eaLnBrk="1" hangingPunct="1">
              <a:spcBef>
                <a:spcPct val="0"/>
              </a:spcBef>
              <a:buNone/>
            </a:pPr>
            <a:endParaRPr lang="en-US" altLang="en-US" sz="6000" dirty="0">
              <a:solidFill>
                <a:srgbClr val="FFC000"/>
              </a:solidFill>
            </a:endParaRPr>
          </a:p>
          <a:p>
            <a:pPr algn="ctr" eaLnBrk="1" hangingPunct="1">
              <a:spcBef>
                <a:spcPct val="0"/>
              </a:spcBef>
              <a:buNone/>
            </a:pPr>
            <a:r>
              <a:rPr lang="en-US" altLang="en-US" sz="5100" dirty="0">
                <a:solidFill>
                  <a:srgbClr val="FFC000"/>
                </a:solidFill>
              </a:rPr>
              <a:t>– See </a:t>
            </a:r>
            <a:r>
              <a:rPr lang="en-US" altLang="en-US" sz="5100" dirty="0">
                <a:solidFill>
                  <a:schemeClr val="bg1"/>
                </a:solidFill>
              </a:rPr>
              <a:t>Micah 2:12-13 &amp; Isa. 63</a:t>
            </a:r>
          </a:p>
        </p:txBody>
      </p:sp>
    </p:spTree>
    <p:extLst>
      <p:ext uri="{BB962C8B-B14F-4D97-AF65-F5344CB8AC3E}">
        <p14:creationId xmlns:p14="http://schemas.microsoft.com/office/powerpoint/2010/main" val="58413456"/>
      </p:ext>
    </p:extLst>
  </p:cSld>
  <p:clrMapOvr>
    <a:masterClrMapping/>
  </p:clrMapOvr>
</p:sld>
</file>

<file path=ppt/slides/slide3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Image result for the breaker has come up before them">
            <a:extLst>
              <a:ext uri="{FF2B5EF4-FFF2-40B4-BE49-F238E27FC236}">
                <a16:creationId xmlns:a16="http://schemas.microsoft.com/office/drawing/2014/main" id="{435B48C5-B1EF-44CD-B374-D8FA61785A5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 name="Picture 3">
            <a:extLst>
              <a:ext uri="{FF2B5EF4-FFF2-40B4-BE49-F238E27FC236}">
                <a16:creationId xmlns:a16="http://schemas.microsoft.com/office/drawing/2014/main" id="{91EC7134-731C-4C9A-8FD2-F6FD9C02B5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051884431"/>
      </p:ext>
    </p:extLst>
  </p:cSld>
  <p:clrMapOvr>
    <a:masterClrMapping/>
  </p:clrMapOvr>
</p:sld>
</file>

<file path=ppt/slides/slide3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495300" y="297989"/>
            <a:ext cx="11544300" cy="6262021"/>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4000" dirty="0">
                <a:solidFill>
                  <a:srgbClr val="FFC000"/>
                </a:solidFill>
              </a:rPr>
              <a:t>This same epic </a:t>
            </a:r>
            <a:r>
              <a:rPr lang="en-US" altLang="en-US" sz="4000" b="1" i="1" dirty="0">
                <a:solidFill>
                  <a:srgbClr val="FFFF00"/>
                </a:solidFill>
              </a:rPr>
              <a:t>story of deliverance </a:t>
            </a:r>
            <a:r>
              <a:rPr lang="en-US" altLang="en-US" sz="4000" dirty="0">
                <a:solidFill>
                  <a:srgbClr val="FFC000"/>
                </a:solidFill>
              </a:rPr>
              <a:t>by the returning King is prefigured in the constellations and in the names of the stars. The ancient name for the little dipper is the </a:t>
            </a:r>
            <a:r>
              <a:rPr lang="en-US" altLang="en-US" sz="4000" b="1" i="1" dirty="0">
                <a:solidFill>
                  <a:srgbClr val="FFFF00"/>
                </a:solidFill>
              </a:rPr>
              <a:t>“Lesser Sheepfold”. </a:t>
            </a:r>
            <a:r>
              <a:rPr lang="en-US" altLang="en-US" sz="4000" dirty="0">
                <a:solidFill>
                  <a:srgbClr val="FFC000"/>
                </a:solidFill>
              </a:rPr>
              <a:t>This break-out of the captives of Zion by Messiah at the </a:t>
            </a:r>
            <a:r>
              <a:rPr lang="en-US" altLang="en-US" sz="4000" b="1" i="1" dirty="0">
                <a:solidFill>
                  <a:srgbClr val="FFFF00"/>
                </a:solidFill>
              </a:rPr>
              <a:t>sheepfold of Bozrah </a:t>
            </a:r>
            <a:r>
              <a:rPr lang="en-US" altLang="en-US" sz="4000" dirty="0">
                <a:solidFill>
                  <a:srgbClr val="FFC000"/>
                </a:solidFill>
              </a:rPr>
              <a:t>is an apocalyptic prophecy inscribed in the heavens. It has been seen since time immemorial. It was talked about by the patriarchs of old and by the shepherds </a:t>
            </a:r>
          </a:p>
          <a:p>
            <a:pPr algn="ctr" eaLnBrk="1" hangingPunct="1">
              <a:spcBef>
                <a:spcPct val="0"/>
              </a:spcBef>
              <a:buNone/>
            </a:pPr>
            <a:r>
              <a:rPr lang="en-US" altLang="en-US" sz="4000" dirty="0">
                <a:solidFill>
                  <a:srgbClr val="FFC000"/>
                </a:solidFill>
              </a:rPr>
              <a:t>in the field. This saga of deliverance at </a:t>
            </a:r>
            <a:r>
              <a:rPr lang="en-US" altLang="en-US" sz="4000" b="1" i="1" dirty="0">
                <a:solidFill>
                  <a:srgbClr val="FFFF00"/>
                </a:solidFill>
              </a:rPr>
              <a:t>Mystery </a:t>
            </a:r>
          </a:p>
          <a:p>
            <a:pPr algn="ctr" eaLnBrk="1" hangingPunct="1">
              <a:spcBef>
                <a:spcPct val="0"/>
              </a:spcBef>
              <a:buNone/>
            </a:pPr>
            <a:r>
              <a:rPr lang="en-US" altLang="en-US" sz="4000" b="1" i="1" dirty="0" err="1">
                <a:solidFill>
                  <a:srgbClr val="FFFF00"/>
                </a:solidFill>
              </a:rPr>
              <a:t>Bozrah</a:t>
            </a:r>
            <a:r>
              <a:rPr lang="en-US" altLang="en-US" sz="4000" dirty="0">
                <a:solidFill>
                  <a:srgbClr val="FFC000"/>
                </a:solidFill>
              </a:rPr>
              <a:t> is a magnificent story that is seldom told.</a:t>
            </a:r>
          </a:p>
        </p:txBody>
      </p:sp>
    </p:spTree>
    <p:extLst>
      <p:ext uri="{BB962C8B-B14F-4D97-AF65-F5344CB8AC3E}">
        <p14:creationId xmlns:p14="http://schemas.microsoft.com/office/powerpoint/2010/main" val="10171815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placement Preterists">
            <a:extLst>
              <a:ext uri="{FF2B5EF4-FFF2-40B4-BE49-F238E27FC236}">
                <a16:creationId xmlns:a16="http://schemas.microsoft.com/office/drawing/2014/main" id="{61B5C0CD-1659-4AA1-8B7C-CC50991A95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1384" y="0"/>
            <a:ext cx="7696200"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descr="s the Church really replaced Israel?">
            <a:extLst>
              <a:ext uri="{FF2B5EF4-FFF2-40B4-BE49-F238E27FC236}">
                <a16:creationId xmlns:a16="http://schemas.microsoft.com/office/drawing/2014/main" id="{ABA10368-47E3-41B8-876B-8942F95F4B62}"/>
              </a:ext>
            </a:extLst>
          </p:cNvPr>
          <p:cNvSpPr txBox="1"/>
          <p:nvPr/>
        </p:nvSpPr>
        <p:spPr>
          <a:xfrm>
            <a:off x="685800" y="1074508"/>
            <a:ext cx="3429000" cy="4708981"/>
          </a:xfrm>
          <a:prstGeom prst="rect">
            <a:avLst/>
          </a:prstGeom>
          <a:noFill/>
        </p:spPr>
        <p:txBody>
          <a:bodyPr wrap="square" rtlCol="0">
            <a:spAutoFit/>
          </a:bodyPr>
          <a:lstStyle/>
          <a:p>
            <a:r>
              <a:rPr lang="en-US" sz="6000" b="1" dirty="0">
                <a:solidFill>
                  <a:srgbClr val="FFC000"/>
                </a:solidFill>
              </a:rPr>
              <a:t>Has the Church </a:t>
            </a:r>
          </a:p>
          <a:p>
            <a:r>
              <a:rPr lang="en-US" sz="6000" b="1" dirty="0">
                <a:solidFill>
                  <a:srgbClr val="FFC000"/>
                </a:solidFill>
              </a:rPr>
              <a:t>really replaced </a:t>
            </a:r>
          </a:p>
          <a:p>
            <a:r>
              <a:rPr lang="en-US" sz="6000" b="1" dirty="0">
                <a:solidFill>
                  <a:srgbClr val="FFC000"/>
                </a:solidFill>
              </a:rPr>
              <a:t>Israel?</a:t>
            </a:r>
          </a:p>
        </p:txBody>
      </p:sp>
    </p:spTree>
    <p:extLst>
      <p:ext uri="{BB962C8B-B14F-4D97-AF65-F5344CB8AC3E}">
        <p14:creationId xmlns:p14="http://schemas.microsoft.com/office/powerpoint/2010/main" val="2266482926"/>
      </p:ext>
    </p:extLst>
  </p:cSld>
  <p:clrMapOvr>
    <a:masterClrMapping/>
  </p:clrMapOvr>
</p:sld>
</file>

<file path=ppt/slides/slide3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A736AC2-AB1B-4A9D-8F7B-C515702E8C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413" y="305068"/>
            <a:ext cx="5709987" cy="6247864"/>
          </a:xfrm>
          <a:prstGeom prst="rect">
            <a:avLst/>
          </a:prstGeom>
        </p:spPr>
      </p:pic>
      <p:sp>
        <p:nvSpPr>
          <p:cNvPr id="5" name="TextBox 4">
            <a:extLst>
              <a:ext uri="{FF2B5EF4-FFF2-40B4-BE49-F238E27FC236}">
                <a16:creationId xmlns:a16="http://schemas.microsoft.com/office/drawing/2014/main" id="{8B55479F-EA8C-44F0-8B00-8A00F9E8AC98}"/>
              </a:ext>
            </a:extLst>
          </p:cNvPr>
          <p:cNvSpPr txBox="1"/>
          <p:nvPr/>
        </p:nvSpPr>
        <p:spPr>
          <a:xfrm>
            <a:off x="6095999" y="305067"/>
            <a:ext cx="6019801" cy="6247864"/>
          </a:xfrm>
          <a:prstGeom prst="rect">
            <a:avLst/>
          </a:prstGeom>
          <a:noFill/>
        </p:spPr>
        <p:txBody>
          <a:bodyPr wrap="square" rtlCol="0">
            <a:spAutoFit/>
          </a:bodyPr>
          <a:lstStyle/>
          <a:p>
            <a:r>
              <a:rPr lang="en-US" sz="4000" b="1" dirty="0">
                <a:solidFill>
                  <a:schemeClr val="bg1"/>
                </a:solidFill>
              </a:rPr>
              <a:t>Micah 2</a:t>
            </a:r>
          </a:p>
          <a:p>
            <a:r>
              <a:rPr lang="en-US" sz="4000" dirty="0">
                <a:solidFill>
                  <a:srgbClr val="FFC000"/>
                </a:solidFill>
              </a:rPr>
              <a:t>13 </a:t>
            </a:r>
            <a:r>
              <a:rPr lang="en-US" sz="4000" b="1" dirty="0">
                <a:solidFill>
                  <a:srgbClr val="FFFF00"/>
                </a:solidFill>
              </a:rPr>
              <a:t>The Breaker </a:t>
            </a:r>
            <a:r>
              <a:rPr lang="en-US" sz="4000" dirty="0">
                <a:solidFill>
                  <a:srgbClr val="FFC000"/>
                </a:solidFill>
              </a:rPr>
              <a:t>is </a:t>
            </a:r>
          </a:p>
          <a:p>
            <a:r>
              <a:rPr lang="en-US" sz="4000" dirty="0">
                <a:solidFill>
                  <a:srgbClr val="FFC000"/>
                </a:solidFill>
              </a:rPr>
              <a:t>come up before them: they have broken up, and have passed through the gate, and are gone out by it: and their King shall pass before them, and </a:t>
            </a:r>
            <a:r>
              <a:rPr lang="en-US" sz="4000" dirty="0" err="1">
                <a:solidFill>
                  <a:srgbClr val="FFC000"/>
                </a:solidFill>
              </a:rPr>
              <a:t>Yehovah</a:t>
            </a:r>
            <a:r>
              <a:rPr lang="en-US" sz="4000" dirty="0">
                <a:solidFill>
                  <a:srgbClr val="FFC000"/>
                </a:solidFill>
              </a:rPr>
              <a:t>-their King at </a:t>
            </a:r>
          </a:p>
          <a:p>
            <a:r>
              <a:rPr lang="en-US" sz="4000" dirty="0">
                <a:solidFill>
                  <a:srgbClr val="FFC000"/>
                </a:solidFill>
              </a:rPr>
              <a:t>the head of them.</a:t>
            </a:r>
          </a:p>
        </p:txBody>
      </p:sp>
      <p:sp>
        <p:nvSpPr>
          <p:cNvPr id="2" name="TextBox 1">
            <a:extLst>
              <a:ext uri="{FF2B5EF4-FFF2-40B4-BE49-F238E27FC236}">
                <a16:creationId xmlns:a16="http://schemas.microsoft.com/office/drawing/2014/main" id="{D56BB3A3-F118-4B85-AEC9-CDE91D8D5E36}"/>
              </a:ext>
            </a:extLst>
          </p:cNvPr>
          <p:cNvSpPr txBox="1"/>
          <p:nvPr/>
        </p:nvSpPr>
        <p:spPr>
          <a:xfrm>
            <a:off x="3200400" y="1600200"/>
            <a:ext cx="1620957" cy="369332"/>
          </a:xfrm>
          <a:prstGeom prst="rect">
            <a:avLst/>
          </a:prstGeom>
          <a:noFill/>
        </p:spPr>
        <p:txBody>
          <a:bodyPr wrap="none" rtlCol="0">
            <a:spAutoFit/>
          </a:bodyPr>
          <a:lstStyle/>
          <a:p>
            <a:r>
              <a:rPr lang="en-US" b="1" dirty="0"/>
              <a:t>(The Dragon)</a:t>
            </a:r>
          </a:p>
        </p:txBody>
      </p:sp>
    </p:spTree>
    <p:extLst>
      <p:ext uri="{BB962C8B-B14F-4D97-AF65-F5344CB8AC3E}">
        <p14:creationId xmlns:p14="http://schemas.microsoft.com/office/powerpoint/2010/main" val="307569024"/>
      </p:ext>
    </p:extLst>
  </p:cSld>
  <p:clrMapOvr>
    <a:masterClrMapping/>
  </p:clrMapOvr>
</p:sld>
</file>

<file path=ppt/slides/slide3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1592580" y="609600"/>
            <a:ext cx="9144000" cy="564646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6000" dirty="0">
                <a:solidFill>
                  <a:srgbClr val="FFC000"/>
                </a:solidFill>
              </a:rPr>
              <a:t>We sing the song by Rich Mullins, </a:t>
            </a:r>
            <a:r>
              <a:rPr lang="en-US" altLang="en-US" sz="6000" i="1" dirty="0">
                <a:solidFill>
                  <a:srgbClr val="FFFF00"/>
                </a:solidFill>
              </a:rPr>
              <a:t>“Our God is an awesome God”</a:t>
            </a:r>
            <a:r>
              <a:rPr lang="en-US" altLang="en-US" sz="6000" dirty="0">
                <a:solidFill>
                  <a:srgbClr val="FFFF00"/>
                </a:solidFill>
              </a:rPr>
              <a:t>. </a:t>
            </a:r>
            <a:r>
              <a:rPr lang="en-US" altLang="en-US" sz="6000" dirty="0">
                <a:solidFill>
                  <a:srgbClr val="FFC000"/>
                </a:solidFill>
              </a:rPr>
              <a:t>But the question still remains. Just how awesome are we prepared for Him to be?</a:t>
            </a:r>
          </a:p>
        </p:txBody>
      </p:sp>
    </p:spTree>
    <p:extLst>
      <p:ext uri="{BB962C8B-B14F-4D97-AF65-F5344CB8AC3E}">
        <p14:creationId xmlns:p14="http://schemas.microsoft.com/office/powerpoint/2010/main" val="37908640"/>
      </p:ext>
    </p:extLst>
  </p:cSld>
  <p:clrMapOvr>
    <a:masterClrMapping/>
  </p:clrMapOvr>
</p:sld>
</file>

<file path=ppt/slides/slide3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0"/>
            <a:ext cx="10287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87657367"/>
      </p:ext>
    </p:extLst>
  </p:cSld>
  <p:clrMapOvr>
    <a:masterClrMapping/>
  </p:clrMapOvr>
</p:sld>
</file>

<file path=ppt/slides/slide3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228600" y="451877"/>
            <a:ext cx="11734800" cy="5954245"/>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3800" dirty="0">
                <a:solidFill>
                  <a:srgbClr val="FFC000"/>
                </a:solidFill>
              </a:rPr>
              <a:t>Bible prophecy teachers tell us that America and her Christian people are </a:t>
            </a:r>
            <a:r>
              <a:rPr lang="en-US" altLang="en-US" sz="3800" b="1" i="1" dirty="0">
                <a:solidFill>
                  <a:srgbClr val="FFFF00"/>
                </a:solidFill>
              </a:rPr>
              <a:t>not involved </a:t>
            </a:r>
            <a:r>
              <a:rPr lang="en-US" altLang="en-US" sz="3800" dirty="0">
                <a:solidFill>
                  <a:srgbClr val="FFC000"/>
                </a:solidFill>
              </a:rPr>
              <a:t>in the latter days. Christian believers are in effect told that </a:t>
            </a:r>
            <a:r>
              <a:rPr lang="en-US" altLang="en-US" sz="3800" i="1" dirty="0">
                <a:solidFill>
                  <a:srgbClr val="FFFF00"/>
                </a:solidFill>
              </a:rPr>
              <a:t>their witness is </a:t>
            </a:r>
            <a:r>
              <a:rPr lang="en-US" altLang="en-US" sz="3800" b="1" i="1" u="sng" dirty="0">
                <a:solidFill>
                  <a:srgbClr val="FFFF00"/>
                </a:solidFill>
              </a:rPr>
              <a:t>not important</a:t>
            </a:r>
            <a:r>
              <a:rPr lang="en-US" altLang="en-US" sz="3800" u="sng" dirty="0">
                <a:solidFill>
                  <a:srgbClr val="FFC000"/>
                </a:solidFill>
              </a:rPr>
              <a:t> </a:t>
            </a:r>
            <a:r>
              <a:rPr lang="en-US" altLang="en-US" sz="3800" dirty="0">
                <a:solidFill>
                  <a:srgbClr val="FFC000"/>
                </a:solidFill>
              </a:rPr>
              <a:t>to God and that </a:t>
            </a:r>
            <a:r>
              <a:rPr lang="en-US" altLang="en-US" sz="3800" i="1" dirty="0">
                <a:solidFill>
                  <a:srgbClr val="FFFF00"/>
                </a:solidFill>
              </a:rPr>
              <a:t>they will play no part </a:t>
            </a:r>
            <a:r>
              <a:rPr lang="en-US" altLang="en-US" sz="3800" dirty="0">
                <a:solidFill>
                  <a:srgbClr val="FFC000"/>
                </a:solidFill>
              </a:rPr>
              <a:t>in the </a:t>
            </a:r>
            <a:r>
              <a:rPr lang="en-US" altLang="en-US" sz="3800" i="1" dirty="0">
                <a:solidFill>
                  <a:srgbClr val="FFFF00"/>
                </a:solidFill>
              </a:rPr>
              <a:t>end-time witness</a:t>
            </a:r>
            <a:r>
              <a:rPr lang="en-US" altLang="en-US" sz="3800" dirty="0">
                <a:solidFill>
                  <a:srgbClr val="FFC000"/>
                </a:solidFill>
              </a:rPr>
              <a:t>. But this is a very demoralizing message. </a:t>
            </a:r>
          </a:p>
          <a:p>
            <a:pPr algn="ctr" eaLnBrk="1" hangingPunct="1">
              <a:spcBef>
                <a:spcPct val="0"/>
              </a:spcBef>
              <a:buFontTx/>
              <a:buNone/>
            </a:pPr>
            <a:r>
              <a:rPr lang="en-US" altLang="en-US" sz="3800" dirty="0">
                <a:solidFill>
                  <a:srgbClr val="FFC000"/>
                </a:solidFill>
              </a:rPr>
              <a:t>To </a:t>
            </a:r>
            <a:r>
              <a:rPr lang="en-US" altLang="en-US" sz="3800" i="1" dirty="0">
                <a:solidFill>
                  <a:srgbClr val="FFFF00"/>
                </a:solidFill>
              </a:rPr>
              <a:t>cut the saints off </a:t>
            </a:r>
            <a:r>
              <a:rPr lang="en-US" altLang="en-US" sz="3800" dirty="0">
                <a:solidFill>
                  <a:srgbClr val="FFC000"/>
                </a:solidFill>
              </a:rPr>
              <a:t>from </a:t>
            </a:r>
            <a:r>
              <a:rPr lang="en-US" altLang="en-US" sz="3800" b="1" i="1" dirty="0">
                <a:solidFill>
                  <a:srgbClr val="FFFF00"/>
                </a:solidFill>
              </a:rPr>
              <a:t>blood covenant commitment </a:t>
            </a:r>
          </a:p>
          <a:p>
            <a:pPr algn="ctr" eaLnBrk="1" hangingPunct="1">
              <a:spcBef>
                <a:spcPct val="0"/>
              </a:spcBef>
              <a:buFontTx/>
              <a:buNone/>
            </a:pPr>
            <a:r>
              <a:rPr lang="en-US" altLang="en-US" sz="3800" dirty="0">
                <a:solidFill>
                  <a:srgbClr val="FFC000"/>
                </a:solidFill>
              </a:rPr>
              <a:t>is </a:t>
            </a:r>
            <a:r>
              <a:rPr lang="en-US" altLang="en-US" sz="3800" i="1" dirty="0">
                <a:solidFill>
                  <a:srgbClr val="FFFF00"/>
                </a:solidFill>
              </a:rPr>
              <a:t>a travesty</a:t>
            </a:r>
            <a:r>
              <a:rPr lang="en-US" altLang="en-US" sz="3800" dirty="0">
                <a:solidFill>
                  <a:srgbClr val="FFC000"/>
                </a:solidFill>
              </a:rPr>
              <a:t>. It is like telling a bride that her signature beneath the signature of the Bridegroom is not welcomed on the bridal registry. It takes away the </a:t>
            </a:r>
            <a:r>
              <a:rPr lang="en-US" altLang="en-US" sz="3800" i="1" dirty="0">
                <a:solidFill>
                  <a:srgbClr val="FFFF00"/>
                </a:solidFill>
              </a:rPr>
              <a:t>romance</a:t>
            </a:r>
            <a:r>
              <a:rPr lang="en-US" altLang="en-US" sz="3800" dirty="0">
                <a:solidFill>
                  <a:srgbClr val="FFC000"/>
                </a:solidFill>
              </a:rPr>
              <a:t> and </a:t>
            </a:r>
          </a:p>
          <a:p>
            <a:pPr algn="ctr" eaLnBrk="1" hangingPunct="1">
              <a:spcBef>
                <a:spcPct val="0"/>
              </a:spcBef>
              <a:buFontTx/>
              <a:buNone/>
            </a:pPr>
            <a:r>
              <a:rPr lang="en-US" altLang="en-US" sz="3800" dirty="0">
                <a:solidFill>
                  <a:srgbClr val="FFC000"/>
                </a:solidFill>
              </a:rPr>
              <a:t>the </a:t>
            </a:r>
            <a:r>
              <a:rPr lang="en-US" altLang="en-US" sz="3800" i="1" dirty="0">
                <a:solidFill>
                  <a:srgbClr val="FFFF00"/>
                </a:solidFill>
              </a:rPr>
              <a:t>adventure</a:t>
            </a:r>
            <a:r>
              <a:rPr lang="en-US" altLang="en-US" sz="3800" dirty="0">
                <a:solidFill>
                  <a:srgbClr val="FFC000"/>
                </a:solidFill>
              </a:rPr>
              <a:t> that gives the spark to our life in God. </a:t>
            </a:r>
          </a:p>
        </p:txBody>
      </p:sp>
    </p:spTree>
    <p:extLst>
      <p:ext uri="{BB962C8B-B14F-4D97-AF65-F5344CB8AC3E}">
        <p14:creationId xmlns:p14="http://schemas.microsoft.com/office/powerpoint/2010/main" val="1117908041"/>
      </p:ext>
    </p:extLst>
  </p:cSld>
  <p:clrMapOvr>
    <a:masterClrMapping/>
  </p:clrMapOvr>
</p:sld>
</file>

<file path=ppt/slides/slide3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descr="C:\Users\gwfin_000.Samsung-Laptop\Documents\00 IMAGES for PowerPoint\bridalsign2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1" y="-19278"/>
            <a:ext cx="9176261" cy="68772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2813883"/>
      </p:ext>
    </p:extLst>
  </p:cSld>
  <p:clrMapOvr>
    <a:masterClrMapping/>
  </p:clrMapOvr>
</p:sld>
</file>

<file path=ppt/slides/slide3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66712" y="1529095"/>
            <a:ext cx="11458575" cy="3799809"/>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dirty="0">
                <a:solidFill>
                  <a:srgbClr val="FFC000"/>
                </a:solidFill>
              </a:rPr>
              <a:t>The sleepy reverie of Western Christians will not last forever. A </a:t>
            </a:r>
          </a:p>
          <a:p>
            <a:pPr algn="ctr" eaLnBrk="1" hangingPunct="1">
              <a:spcBef>
                <a:spcPct val="0"/>
              </a:spcBef>
              <a:buFontTx/>
              <a:buNone/>
            </a:pPr>
            <a:r>
              <a:rPr lang="en-US" altLang="en-US" sz="6000" dirty="0">
                <a:solidFill>
                  <a:srgbClr val="FFC000"/>
                </a:solidFill>
              </a:rPr>
              <a:t>big wake up call is slated to come </a:t>
            </a:r>
          </a:p>
          <a:p>
            <a:pPr algn="ctr" eaLnBrk="1" hangingPunct="1">
              <a:spcBef>
                <a:spcPct val="0"/>
              </a:spcBef>
              <a:buFontTx/>
              <a:buNone/>
            </a:pPr>
            <a:r>
              <a:rPr lang="en-US" altLang="en-US" sz="6000" dirty="0">
                <a:solidFill>
                  <a:srgbClr val="FFC000"/>
                </a:solidFill>
              </a:rPr>
              <a:t>on an awesome future </a:t>
            </a:r>
            <a:r>
              <a:rPr lang="en-US" altLang="en-US" sz="6000" b="1" i="1" dirty="0">
                <a:solidFill>
                  <a:srgbClr val="FFFF00"/>
                </a:solidFill>
              </a:rPr>
              <a:t>Holy Day. </a:t>
            </a:r>
            <a:endParaRPr lang="en-US" altLang="en-US" sz="6000" dirty="0">
              <a:solidFill>
                <a:srgbClr val="FFC000"/>
              </a:solidFill>
            </a:endParaRPr>
          </a:p>
        </p:txBody>
      </p:sp>
    </p:spTree>
    <p:extLst>
      <p:ext uri="{BB962C8B-B14F-4D97-AF65-F5344CB8AC3E}">
        <p14:creationId xmlns:p14="http://schemas.microsoft.com/office/powerpoint/2010/main" val="3913991569"/>
      </p:ext>
    </p:extLst>
  </p:cSld>
  <p:clrMapOvr>
    <a:masterClrMapping/>
  </p:clrMapOvr>
</p:sld>
</file>

<file path=ppt/slides/slide3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F2F00BD-2271-44E7-A285-797DD5446F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143" y="428"/>
            <a:ext cx="10285714" cy="6857143"/>
          </a:xfrm>
          <a:prstGeom prst="rect">
            <a:avLst/>
          </a:prstGeom>
        </p:spPr>
      </p:pic>
    </p:spTree>
    <p:extLst>
      <p:ext uri="{BB962C8B-B14F-4D97-AF65-F5344CB8AC3E}">
        <p14:creationId xmlns:p14="http://schemas.microsoft.com/office/powerpoint/2010/main" val="2626481136"/>
      </p:ext>
    </p:extLst>
  </p:cSld>
  <p:clrMapOvr>
    <a:masterClrMapping/>
  </p:clrMapOvr>
</p:sld>
</file>

<file path=ppt/slides/slide3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257175" y="914400"/>
            <a:ext cx="11677650" cy="4846249"/>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400" dirty="0">
                <a:solidFill>
                  <a:srgbClr val="FFC000"/>
                </a:solidFill>
              </a:rPr>
              <a:t>A future </a:t>
            </a:r>
            <a:r>
              <a:rPr lang="en-US" altLang="en-US" sz="4400" b="1" i="1" dirty="0">
                <a:solidFill>
                  <a:srgbClr val="FFFF00"/>
                </a:solidFill>
              </a:rPr>
              <a:t>Feast of Trumpets </a:t>
            </a:r>
            <a:r>
              <a:rPr lang="en-US" altLang="en-US" sz="4400" dirty="0">
                <a:solidFill>
                  <a:srgbClr val="FFC000"/>
                </a:solidFill>
              </a:rPr>
              <a:t>will see this fifth </a:t>
            </a:r>
          </a:p>
          <a:p>
            <a:pPr algn="ctr" eaLnBrk="1" hangingPunct="1">
              <a:spcBef>
                <a:spcPct val="0"/>
              </a:spcBef>
              <a:buFontTx/>
              <a:buNone/>
            </a:pPr>
            <a:r>
              <a:rPr lang="en-US" altLang="en-US" sz="4400" dirty="0" err="1">
                <a:solidFill>
                  <a:srgbClr val="FFC000"/>
                </a:solidFill>
              </a:rPr>
              <a:t>moed</a:t>
            </a:r>
            <a:r>
              <a:rPr lang="en-US" altLang="en-US" sz="4400" dirty="0">
                <a:solidFill>
                  <a:srgbClr val="FFC000"/>
                </a:solidFill>
              </a:rPr>
              <a:t> or holy day come into its epic prophesied fulfillment. The staccato blasts of the </a:t>
            </a:r>
            <a:r>
              <a:rPr lang="en-US" altLang="en-US" sz="4400" i="1" dirty="0" err="1">
                <a:solidFill>
                  <a:srgbClr val="FFFF00"/>
                </a:solidFill>
              </a:rPr>
              <a:t>T</a:t>
            </a:r>
            <a:r>
              <a:rPr lang="en-US" altLang="en-US" sz="4400" b="1" i="1" dirty="0" err="1">
                <a:solidFill>
                  <a:srgbClr val="FFFF00"/>
                </a:solidFill>
              </a:rPr>
              <a:t>eruah</a:t>
            </a:r>
            <a:r>
              <a:rPr lang="en-US" altLang="en-US" sz="4400" i="1" dirty="0">
                <a:solidFill>
                  <a:srgbClr val="FFFF00"/>
                </a:solidFill>
              </a:rPr>
              <a:t>,</a:t>
            </a:r>
            <a:r>
              <a:rPr lang="en-US" altLang="en-US" sz="4400" dirty="0">
                <a:solidFill>
                  <a:srgbClr val="FFC000"/>
                </a:solidFill>
              </a:rPr>
              <a:t> will mark the occasion. In the </a:t>
            </a:r>
            <a:r>
              <a:rPr lang="en-US" altLang="en-US" sz="4400" b="1" i="1" dirty="0">
                <a:solidFill>
                  <a:srgbClr val="FFFF00"/>
                </a:solidFill>
              </a:rPr>
              <a:t>blowing of trumpets </a:t>
            </a:r>
            <a:r>
              <a:rPr lang="en-US" altLang="en-US" sz="4400" dirty="0">
                <a:solidFill>
                  <a:srgbClr val="FFC000"/>
                </a:solidFill>
              </a:rPr>
              <a:t>will come </a:t>
            </a:r>
            <a:r>
              <a:rPr lang="en-US" altLang="en-US" sz="4400" b="1" i="1" dirty="0">
                <a:solidFill>
                  <a:srgbClr val="FFFF00"/>
                </a:solidFill>
              </a:rPr>
              <a:t>the </a:t>
            </a:r>
            <a:r>
              <a:rPr lang="en-US" altLang="en-US" sz="4400" b="1" i="1" dirty="0" err="1">
                <a:solidFill>
                  <a:srgbClr val="FFFF00"/>
                </a:solidFill>
              </a:rPr>
              <a:t>Teruah</a:t>
            </a:r>
            <a:r>
              <a:rPr lang="en-US" altLang="en-US" sz="4400" dirty="0">
                <a:solidFill>
                  <a:srgbClr val="FFC000"/>
                </a:solidFill>
              </a:rPr>
              <a:t>, which is the </a:t>
            </a:r>
            <a:r>
              <a:rPr lang="en-US" altLang="en-US" sz="4400" b="1" i="1" dirty="0">
                <a:solidFill>
                  <a:srgbClr val="FFFF00"/>
                </a:solidFill>
              </a:rPr>
              <a:t>alarm</a:t>
            </a:r>
            <a:r>
              <a:rPr lang="en-US" altLang="en-US" sz="4400" dirty="0">
                <a:solidFill>
                  <a:srgbClr val="FFC000"/>
                </a:solidFill>
              </a:rPr>
              <a:t>, the </a:t>
            </a:r>
            <a:r>
              <a:rPr lang="en-US" altLang="en-US" sz="4400" b="1" i="1" dirty="0">
                <a:solidFill>
                  <a:srgbClr val="FFFF00"/>
                </a:solidFill>
              </a:rPr>
              <a:t>shout</a:t>
            </a:r>
            <a:r>
              <a:rPr lang="en-US" altLang="en-US" sz="4400" dirty="0">
                <a:solidFill>
                  <a:srgbClr val="FFC000"/>
                </a:solidFill>
              </a:rPr>
              <a:t>, the </a:t>
            </a:r>
            <a:r>
              <a:rPr lang="en-US" altLang="en-US" sz="4400" b="1" i="1" dirty="0">
                <a:solidFill>
                  <a:srgbClr val="FFFF00"/>
                </a:solidFill>
              </a:rPr>
              <a:t>call to assembly</a:t>
            </a:r>
            <a:r>
              <a:rPr lang="en-US" altLang="en-US" sz="4400" dirty="0">
                <a:solidFill>
                  <a:srgbClr val="FFC000"/>
                </a:solidFill>
              </a:rPr>
              <a:t>, the </a:t>
            </a:r>
            <a:r>
              <a:rPr lang="en-US" altLang="en-US" sz="4400" b="1" i="1" dirty="0">
                <a:solidFill>
                  <a:srgbClr val="FFFF00"/>
                </a:solidFill>
              </a:rPr>
              <a:t>remembrance</a:t>
            </a:r>
            <a:r>
              <a:rPr lang="en-US" altLang="en-US" sz="4400" dirty="0">
                <a:solidFill>
                  <a:srgbClr val="FFC000"/>
                </a:solidFill>
              </a:rPr>
              <a:t>,  the </a:t>
            </a:r>
            <a:r>
              <a:rPr lang="en-US" altLang="en-US" sz="4400" b="1" i="1" dirty="0">
                <a:solidFill>
                  <a:srgbClr val="FFFF00"/>
                </a:solidFill>
              </a:rPr>
              <a:t>awakening, </a:t>
            </a:r>
            <a:r>
              <a:rPr lang="en-US" altLang="en-US" sz="4400" dirty="0">
                <a:solidFill>
                  <a:srgbClr val="FFC000"/>
                </a:solidFill>
              </a:rPr>
              <a:t>and</a:t>
            </a:r>
            <a:r>
              <a:rPr lang="en-US" altLang="en-US" sz="4400" b="1" i="1" dirty="0">
                <a:solidFill>
                  <a:srgbClr val="FFFF00"/>
                </a:solidFill>
              </a:rPr>
              <a:t> </a:t>
            </a:r>
            <a:r>
              <a:rPr lang="en-US" altLang="en-US" sz="4400" dirty="0">
                <a:solidFill>
                  <a:srgbClr val="FFC000"/>
                </a:solidFill>
              </a:rPr>
              <a:t>the</a:t>
            </a:r>
            <a:r>
              <a:rPr lang="en-US" altLang="en-US" sz="4400" b="1" i="1" dirty="0">
                <a:solidFill>
                  <a:srgbClr val="FFFF00"/>
                </a:solidFill>
              </a:rPr>
              <a:t> joyful sound.</a:t>
            </a:r>
            <a:r>
              <a:rPr lang="en-US" altLang="en-US" sz="4400" dirty="0">
                <a:solidFill>
                  <a:srgbClr val="FFC000"/>
                </a:solidFill>
              </a:rPr>
              <a:t> </a:t>
            </a:r>
          </a:p>
        </p:txBody>
      </p:sp>
    </p:spTree>
    <p:extLst>
      <p:ext uri="{BB962C8B-B14F-4D97-AF65-F5344CB8AC3E}">
        <p14:creationId xmlns:p14="http://schemas.microsoft.com/office/powerpoint/2010/main" val="3116889817"/>
      </p:ext>
    </p:extLst>
  </p:cSld>
  <p:clrMapOvr>
    <a:masterClrMapping/>
  </p:clrMapOvr>
</p:sld>
</file>

<file path=ppt/slides/slide3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CC78BDA-0658-402B-82B2-0490147EB1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2574" y="-21567"/>
            <a:ext cx="9115426" cy="6879567"/>
          </a:xfrm>
          <a:prstGeom prst="rect">
            <a:avLst/>
          </a:prstGeom>
        </p:spPr>
      </p:pic>
    </p:spTree>
    <p:extLst>
      <p:ext uri="{BB962C8B-B14F-4D97-AF65-F5344CB8AC3E}">
        <p14:creationId xmlns:p14="http://schemas.microsoft.com/office/powerpoint/2010/main" val="873817807"/>
      </p:ext>
    </p:extLst>
  </p:cSld>
  <p:clrMapOvr>
    <a:masterClrMapping/>
  </p:clrMapOvr>
</p:sld>
</file>

<file path=ppt/slides/slide3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1"/>
          <p:cNvSpPr>
            <a:spLocks noChangeArrowheads="1"/>
          </p:cNvSpPr>
          <p:nvPr/>
        </p:nvSpPr>
        <p:spPr bwMode="auto">
          <a:xfrm>
            <a:off x="266700" y="421097"/>
            <a:ext cx="11658600" cy="6015806"/>
          </a:xfrm>
          <a:prstGeom prst="rect">
            <a:avLst/>
          </a:prstGeom>
          <a:solidFill>
            <a:schemeClr val="tx2">
              <a:lumMod val="50000"/>
            </a:schemeClr>
          </a:solidFill>
          <a:ln>
            <a:noFill/>
          </a:ln>
        </p:spPr>
        <p:txBody>
          <a:bodyPr wrap="square" lIns="105467" tIns="52733" rIns="105467" bIns="52733">
            <a:spAutoFit/>
          </a:bodyPr>
          <a:lstStyle/>
          <a:p>
            <a:pPr algn="ctr"/>
            <a:r>
              <a:rPr lang="en-US" altLang="en-US" sz="4800" dirty="0">
                <a:solidFill>
                  <a:srgbClr val="FFC000"/>
                </a:solidFill>
                <a:latin typeface="Calibri" pitchFamily="34" charset="0"/>
              </a:rPr>
              <a:t>This </a:t>
            </a:r>
            <a:r>
              <a:rPr lang="en-US" altLang="en-US" sz="4800" b="1" i="1" dirty="0">
                <a:solidFill>
                  <a:srgbClr val="FFFF00"/>
                </a:solidFill>
                <a:latin typeface="Calibri" pitchFamily="34" charset="0"/>
              </a:rPr>
              <a:t>wake-up call </a:t>
            </a:r>
            <a:r>
              <a:rPr lang="en-US" altLang="en-US" sz="4800" dirty="0">
                <a:solidFill>
                  <a:srgbClr val="FFC000"/>
                </a:solidFill>
                <a:latin typeface="Calibri" pitchFamily="34" charset="0"/>
              </a:rPr>
              <a:t>will be a very necessary one. The future fulfillment of </a:t>
            </a:r>
            <a:r>
              <a:rPr lang="en-US" altLang="en-US" sz="4800" b="1" i="1" dirty="0">
                <a:solidFill>
                  <a:srgbClr val="FFFF00"/>
                </a:solidFill>
                <a:latin typeface="Calibri" pitchFamily="34" charset="0"/>
              </a:rPr>
              <a:t>Yom </a:t>
            </a:r>
            <a:r>
              <a:rPr lang="en-US" altLang="en-US" sz="4800" b="1" i="1" dirty="0" err="1">
                <a:solidFill>
                  <a:srgbClr val="FFFF00"/>
                </a:solidFill>
                <a:latin typeface="Calibri" pitchFamily="34" charset="0"/>
              </a:rPr>
              <a:t>Teruah</a:t>
            </a:r>
            <a:r>
              <a:rPr lang="en-US" altLang="en-US" sz="4800" dirty="0">
                <a:solidFill>
                  <a:srgbClr val="FFC000"/>
                </a:solidFill>
                <a:latin typeface="Calibri" pitchFamily="34" charset="0"/>
              </a:rPr>
              <a:t>, the </a:t>
            </a:r>
            <a:r>
              <a:rPr lang="en-US" altLang="en-US" sz="4800" b="1" i="1" dirty="0">
                <a:solidFill>
                  <a:srgbClr val="FFFF00"/>
                </a:solidFill>
                <a:latin typeface="Calibri" pitchFamily="34" charset="0"/>
              </a:rPr>
              <a:t>Feast of Trumpets </a:t>
            </a:r>
            <a:r>
              <a:rPr lang="en-US" altLang="en-US" sz="4800" dirty="0">
                <a:solidFill>
                  <a:srgbClr val="FFC000"/>
                </a:solidFill>
                <a:latin typeface="Calibri" pitchFamily="34" charset="0"/>
              </a:rPr>
              <a:t>will herald the beginning of the </a:t>
            </a:r>
            <a:r>
              <a:rPr lang="en-US" altLang="en-US" sz="4800" b="1" i="1" dirty="0">
                <a:solidFill>
                  <a:srgbClr val="FFFF00"/>
                </a:solidFill>
                <a:latin typeface="Calibri" pitchFamily="34" charset="0"/>
              </a:rPr>
              <a:t>final seven years of this present evil age</a:t>
            </a:r>
            <a:r>
              <a:rPr lang="en-US" altLang="en-US" sz="4800" dirty="0">
                <a:solidFill>
                  <a:srgbClr val="FFC000"/>
                </a:solidFill>
                <a:latin typeface="Calibri" pitchFamily="34" charset="0"/>
              </a:rPr>
              <a:t>. Seven years later on the ultimate fulfillment of the </a:t>
            </a:r>
            <a:r>
              <a:rPr lang="en-US" altLang="en-US" sz="4800" b="1" i="1" dirty="0">
                <a:solidFill>
                  <a:srgbClr val="FFFF00"/>
                </a:solidFill>
                <a:latin typeface="Calibri" pitchFamily="34" charset="0"/>
              </a:rPr>
              <a:t>Day of Atonement</a:t>
            </a:r>
            <a:r>
              <a:rPr lang="en-US" altLang="en-US" sz="4800" dirty="0">
                <a:solidFill>
                  <a:srgbClr val="FFC000"/>
                </a:solidFill>
                <a:latin typeface="Calibri" pitchFamily="34" charset="0"/>
              </a:rPr>
              <a:t> will come </a:t>
            </a:r>
            <a:r>
              <a:rPr lang="en-US" altLang="en-US" sz="4800" b="1" i="1" dirty="0">
                <a:solidFill>
                  <a:srgbClr val="FFFF00"/>
                </a:solidFill>
                <a:latin typeface="Calibri" pitchFamily="34" charset="0"/>
              </a:rPr>
              <a:t>the Judgment</a:t>
            </a:r>
            <a:r>
              <a:rPr lang="en-US" altLang="en-US" sz="4800" b="1" i="1" dirty="0">
                <a:solidFill>
                  <a:srgbClr val="FFC000"/>
                </a:solidFill>
                <a:latin typeface="Calibri" pitchFamily="34" charset="0"/>
              </a:rPr>
              <a:t> </a:t>
            </a:r>
            <a:r>
              <a:rPr lang="en-US" altLang="en-US" sz="4800" dirty="0">
                <a:solidFill>
                  <a:srgbClr val="FFC000"/>
                </a:solidFill>
                <a:latin typeface="Calibri" pitchFamily="34" charset="0"/>
              </a:rPr>
              <a:t>with the </a:t>
            </a:r>
            <a:r>
              <a:rPr lang="en-US" altLang="en-US" sz="4800" b="1" i="1" dirty="0">
                <a:solidFill>
                  <a:srgbClr val="FFFF00"/>
                </a:solidFill>
                <a:latin typeface="Calibri" pitchFamily="34" charset="0"/>
              </a:rPr>
              <a:t>Apocalypse,</a:t>
            </a:r>
            <a:r>
              <a:rPr lang="en-US" altLang="en-US" sz="4800" dirty="0">
                <a:solidFill>
                  <a:srgbClr val="FFC000"/>
                </a:solidFill>
                <a:latin typeface="Calibri" pitchFamily="34" charset="0"/>
              </a:rPr>
              <a:t> the </a:t>
            </a:r>
            <a:r>
              <a:rPr lang="en-US" altLang="en-US" sz="4800" b="1" i="1" dirty="0">
                <a:solidFill>
                  <a:srgbClr val="FFFF00"/>
                </a:solidFill>
                <a:latin typeface="Calibri" pitchFamily="34" charset="0"/>
              </a:rPr>
              <a:t>unveiling of Messiah </a:t>
            </a:r>
            <a:r>
              <a:rPr lang="en-US" altLang="en-US" sz="4800" dirty="0">
                <a:solidFill>
                  <a:srgbClr val="FFC000"/>
                </a:solidFill>
                <a:latin typeface="Calibri" pitchFamily="34" charset="0"/>
              </a:rPr>
              <a:t>in</a:t>
            </a:r>
            <a:r>
              <a:rPr lang="en-US" altLang="en-US" sz="4800" b="1" i="1" dirty="0">
                <a:solidFill>
                  <a:srgbClr val="FFFF00"/>
                </a:solidFill>
                <a:latin typeface="Calibri" pitchFamily="34" charset="0"/>
              </a:rPr>
              <a:t> </a:t>
            </a:r>
            <a:r>
              <a:rPr lang="en-US" altLang="en-US" sz="4800" dirty="0">
                <a:solidFill>
                  <a:srgbClr val="FFC000"/>
                </a:solidFill>
                <a:latin typeface="Calibri" pitchFamily="34" charset="0"/>
              </a:rPr>
              <a:t>the </a:t>
            </a:r>
            <a:r>
              <a:rPr lang="en-US" altLang="en-US" sz="4800" b="1" i="1" dirty="0">
                <a:solidFill>
                  <a:srgbClr val="FFFF00"/>
                </a:solidFill>
                <a:latin typeface="Calibri" pitchFamily="34" charset="0"/>
              </a:rPr>
              <a:t>Day of the Lord</a:t>
            </a:r>
            <a:r>
              <a:rPr lang="en-US" altLang="en-US" sz="4800" dirty="0">
                <a:solidFill>
                  <a:srgbClr val="FFC000"/>
                </a:solidFill>
                <a:latin typeface="Calibri" pitchFamily="34" charset="0"/>
              </a:rPr>
              <a:t>. </a:t>
            </a:r>
            <a:endParaRPr lang="en-US" altLang="en-US" sz="4800" b="1" dirty="0">
              <a:solidFill>
                <a:srgbClr val="FFFF00"/>
              </a:solidFill>
              <a:latin typeface="Calibri" pitchFamily="34" charset="0"/>
            </a:endParaRPr>
          </a:p>
        </p:txBody>
      </p:sp>
    </p:spTree>
    <p:extLst>
      <p:ext uri="{BB962C8B-B14F-4D97-AF65-F5344CB8AC3E}">
        <p14:creationId xmlns:p14="http://schemas.microsoft.com/office/powerpoint/2010/main" val="7937462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504825" y="605766"/>
            <a:ext cx="11182350" cy="564646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sz="4000" dirty="0">
                <a:solidFill>
                  <a:srgbClr val="FFC000"/>
                </a:solidFill>
              </a:rPr>
              <a:t>Those in the </a:t>
            </a:r>
            <a:r>
              <a:rPr lang="en-US" sz="4000" b="1" i="1" dirty="0">
                <a:solidFill>
                  <a:srgbClr val="FFFF00"/>
                </a:solidFill>
              </a:rPr>
              <a:t>New Apostolic Reformation </a:t>
            </a:r>
            <a:r>
              <a:rPr lang="en-US" sz="4000" dirty="0">
                <a:solidFill>
                  <a:srgbClr val="FFC000"/>
                </a:solidFill>
              </a:rPr>
              <a:t>and those striving for </a:t>
            </a:r>
            <a:r>
              <a:rPr lang="en-US" sz="4000" b="1" i="1" dirty="0">
                <a:solidFill>
                  <a:srgbClr val="FFFF00"/>
                </a:solidFill>
              </a:rPr>
              <a:t>Kingdom Now </a:t>
            </a:r>
            <a:r>
              <a:rPr lang="en-US" sz="4000" dirty="0">
                <a:solidFill>
                  <a:srgbClr val="FFC000"/>
                </a:solidFill>
              </a:rPr>
              <a:t>see no great latter day mysteries left to be revealed. They believe that their </a:t>
            </a:r>
            <a:r>
              <a:rPr lang="en-US" sz="4000" b="1" i="1" dirty="0">
                <a:solidFill>
                  <a:srgbClr val="FFFF00"/>
                </a:solidFill>
              </a:rPr>
              <a:t>“five-fold apostolic leadership” “has it covered”</a:t>
            </a:r>
            <a:r>
              <a:rPr lang="en-US" sz="4000" dirty="0">
                <a:solidFill>
                  <a:srgbClr val="FFC000"/>
                </a:solidFill>
              </a:rPr>
              <a:t>. As they see it there are no big end-of-age issues left to resolve, nor any end of age dramas left to worry about. This is another doctrine not only offering false comfort but also dumbing down Christian believers in the authoritarian religious hierarchies of men.</a:t>
            </a:r>
          </a:p>
        </p:txBody>
      </p:sp>
    </p:spTree>
    <p:extLst>
      <p:ext uri="{BB962C8B-B14F-4D97-AF65-F5344CB8AC3E}">
        <p14:creationId xmlns:p14="http://schemas.microsoft.com/office/powerpoint/2010/main" val="3573163927"/>
      </p:ext>
    </p:extLst>
  </p:cSld>
  <p:clrMapOvr>
    <a:masterClrMapping/>
  </p:clrMapOvr>
</p:sld>
</file>

<file path=ppt/slides/slide3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4" name="Straight Connector 53"/>
          <p:cNvCxnSpPr/>
          <p:nvPr/>
        </p:nvCxnSpPr>
        <p:spPr>
          <a:xfrm rot="5400000" flipH="1" flipV="1">
            <a:off x="5638800" y="3238500"/>
            <a:ext cx="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100912" y="303032"/>
            <a:ext cx="26988" cy="6370638"/>
          </a:xfrm>
          <a:prstGeom prst="line">
            <a:avLst/>
          </a:prstGeom>
          <a:ln w="889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flipV="1">
            <a:off x="10368754" y="303032"/>
            <a:ext cx="11113" cy="6370638"/>
          </a:xfrm>
          <a:prstGeom prst="line">
            <a:avLst/>
          </a:prstGeom>
          <a:ln w="889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a:xfrm>
            <a:off x="114406" y="1993900"/>
            <a:ext cx="2332037" cy="790575"/>
          </a:xfrm>
          <a:prstGeom prst="roundRect">
            <a:avLst/>
          </a:prstGeom>
          <a:solidFill>
            <a:srgbClr val="7030A0"/>
          </a:solidFill>
          <a:ln w="571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b="1" i="1" dirty="0">
                <a:solidFill>
                  <a:srgbClr val="FFC000"/>
                </a:solidFill>
              </a:rPr>
              <a:t>Yom </a:t>
            </a:r>
            <a:r>
              <a:rPr lang="en-US" sz="3200" b="1" i="1" dirty="0" err="1">
                <a:solidFill>
                  <a:srgbClr val="FFC000"/>
                </a:solidFill>
              </a:rPr>
              <a:t>Teruah</a:t>
            </a:r>
            <a:endParaRPr lang="en-US" sz="3200" b="1" i="1" dirty="0">
              <a:solidFill>
                <a:srgbClr val="FFC000"/>
              </a:solidFill>
            </a:endParaRPr>
          </a:p>
        </p:txBody>
      </p:sp>
      <p:sp>
        <p:nvSpPr>
          <p:cNvPr id="17" name="Rounded Rectangle 16"/>
          <p:cNvSpPr/>
          <p:nvPr/>
        </p:nvSpPr>
        <p:spPr>
          <a:xfrm>
            <a:off x="8132063" y="1938337"/>
            <a:ext cx="2208155" cy="901700"/>
          </a:xfrm>
          <a:prstGeom prst="roundRect">
            <a:avLst/>
          </a:prstGeom>
          <a:solidFill>
            <a:srgbClr val="7030A0"/>
          </a:solidFill>
          <a:ln w="571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b="1" i="1" dirty="0">
                <a:solidFill>
                  <a:srgbClr val="FFC000"/>
                </a:solidFill>
              </a:rPr>
              <a:t>Day of Atonement</a:t>
            </a:r>
          </a:p>
        </p:txBody>
      </p:sp>
      <p:sp>
        <p:nvSpPr>
          <p:cNvPr id="10" name="Rectangle 9"/>
          <p:cNvSpPr/>
          <p:nvPr/>
        </p:nvSpPr>
        <p:spPr>
          <a:xfrm>
            <a:off x="166000" y="5665249"/>
            <a:ext cx="10170208" cy="993775"/>
          </a:xfrm>
          <a:prstGeom prst="rect">
            <a:avLst/>
          </a:prstGeom>
          <a:solidFill>
            <a:schemeClr val="tx1">
              <a:lumMod val="75000"/>
              <a:lumOff val="25000"/>
            </a:schemeClr>
          </a:solidFill>
          <a:ln w="508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400" b="1" i="1" dirty="0">
                <a:solidFill>
                  <a:srgbClr val="FFC000"/>
                </a:solidFill>
              </a:rPr>
              <a:t>The Final 7 Years of This Age</a:t>
            </a:r>
            <a:r>
              <a:rPr lang="en-US" sz="5400" b="1" i="1" dirty="0">
                <a:solidFill>
                  <a:srgbClr val="FFFF00"/>
                </a:solidFill>
              </a:rPr>
              <a:t> </a:t>
            </a:r>
          </a:p>
        </p:txBody>
      </p:sp>
      <p:sp>
        <p:nvSpPr>
          <p:cNvPr id="4" name="Rounded Rectangle 3"/>
          <p:cNvSpPr/>
          <p:nvPr/>
        </p:nvSpPr>
        <p:spPr>
          <a:xfrm>
            <a:off x="166000" y="285750"/>
            <a:ext cx="2303462" cy="1539875"/>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b="1" dirty="0">
                <a:solidFill>
                  <a:srgbClr val="FFFF00"/>
                </a:solidFill>
              </a:rPr>
              <a:t> 7 year</a:t>
            </a:r>
          </a:p>
          <a:p>
            <a:pPr algn="ctr">
              <a:defRPr/>
            </a:pPr>
            <a:r>
              <a:rPr lang="en-US" sz="3200" b="1" dirty="0">
                <a:solidFill>
                  <a:srgbClr val="FFFF00"/>
                </a:solidFill>
              </a:rPr>
              <a:t>Covenant!</a:t>
            </a:r>
          </a:p>
          <a:p>
            <a:pPr algn="ctr">
              <a:defRPr/>
            </a:pPr>
            <a:r>
              <a:rPr lang="en-US" sz="3200" b="1" dirty="0">
                <a:solidFill>
                  <a:schemeClr val="bg1"/>
                </a:solidFill>
              </a:rPr>
              <a:t>Dan. 9:27</a:t>
            </a:r>
          </a:p>
        </p:txBody>
      </p:sp>
      <p:sp>
        <p:nvSpPr>
          <p:cNvPr id="18" name="Rounded Rectangle 17"/>
          <p:cNvSpPr/>
          <p:nvPr/>
        </p:nvSpPr>
        <p:spPr>
          <a:xfrm>
            <a:off x="7611072" y="285750"/>
            <a:ext cx="2749546" cy="1539875"/>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b="1" dirty="0">
                <a:solidFill>
                  <a:srgbClr val="FFC000"/>
                </a:solidFill>
              </a:rPr>
              <a:t>The Last Day</a:t>
            </a:r>
          </a:p>
          <a:p>
            <a:pPr algn="ctr">
              <a:defRPr/>
            </a:pPr>
            <a:r>
              <a:rPr lang="en-US" sz="3200" b="1" dirty="0">
                <a:solidFill>
                  <a:srgbClr val="FFC000"/>
                </a:solidFill>
              </a:rPr>
              <a:t>Yom Kippur</a:t>
            </a:r>
          </a:p>
          <a:p>
            <a:pPr algn="ctr">
              <a:defRPr/>
            </a:pPr>
            <a:r>
              <a:rPr lang="en-US" sz="3200" b="1" dirty="0">
                <a:solidFill>
                  <a:srgbClr val="FFC000"/>
                </a:solidFill>
              </a:rPr>
              <a:t>Judgment Day</a:t>
            </a:r>
          </a:p>
        </p:txBody>
      </p:sp>
      <p:sp>
        <p:nvSpPr>
          <p:cNvPr id="6" name="Rectangle 5"/>
          <p:cNvSpPr/>
          <p:nvPr/>
        </p:nvSpPr>
        <p:spPr>
          <a:xfrm>
            <a:off x="10412413" y="324795"/>
            <a:ext cx="1779587" cy="6367463"/>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b="1" dirty="0">
                <a:solidFill>
                  <a:srgbClr val="FFFF00"/>
                </a:solidFill>
              </a:rPr>
              <a:t>Day</a:t>
            </a:r>
          </a:p>
          <a:p>
            <a:pPr algn="ctr">
              <a:defRPr/>
            </a:pPr>
            <a:endParaRPr lang="en-US" sz="4000" b="1" dirty="0">
              <a:solidFill>
                <a:srgbClr val="FFFF00"/>
              </a:solidFill>
            </a:endParaRPr>
          </a:p>
          <a:p>
            <a:pPr algn="ctr">
              <a:defRPr/>
            </a:pPr>
            <a:r>
              <a:rPr lang="en-US" sz="4000" b="1" dirty="0">
                <a:solidFill>
                  <a:srgbClr val="FFFF00"/>
                </a:solidFill>
              </a:rPr>
              <a:t>Of</a:t>
            </a:r>
          </a:p>
          <a:p>
            <a:pPr algn="ctr">
              <a:defRPr/>
            </a:pPr>
            <a:endParaRPr lang="en-US" sz="4000" b="1" dirty="0">
              <a:solidFill>
                <a:srgbClr val="FFFF00"/>
              </a:solidFill>
            </a:endParaRPr>
          </a:p>
          <a:p>
            <a:pPr algn="ctr">
              <a:defRPr/>
            </a:pPr>
            <a:r>
              <a:rPr lang="en-US" sz="4000" b="1" dirty="0">
                <a:solidFill>
                  <a:srgbClr val="FFFF00"/>
                </a:solidFill>
              </a:rPr>
              <a:t>The</a:t>
            </a:r>
          </a:p>
          <a:p>
            <a:pPr algn="ctr">
              <a:defRPr/>
            </a:pPr>
            <a:endParaRPr lang="en-US" sz="4000" b="1" dirty="0">
              <a:solidFill>
                <a:srgbClr val="FFFF00"/>
              </a:solidFill>
            </a:endParaRPr>
          </a:p>
          <a:p>
            <a:pPr algn="ctr">
              <a:defRPr/>
            </a:pPr>
            <a:r>
              <a:rPr lang="en-US" sz="4000" b="1" dirty="0">
                <a:solidFill>
                  <a:srgbClr val="FFFF00"/>
                </a:solidFill>
              </a:rPr>
              <a:t>Lord</a:t>
            </a:r>
          </a:p>
        </p:txBody>
      </p:sp>
      <p:pic>
        <p:nvPicPr>
          <p:cNvPr id="243723" name="Picture 2" descr="C:\Users\Gavin-As\Pictures\0-IMAGES for PowerPoint\trumpetse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645" y="2922588"/>
            <a:ext cx="1828800" cy="268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3724" name="Picture 14" descr="D:\00 IMAGES for PowerPoint\koking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66544" y="3094039"/>
            <a:ext cx="1785937" cy="250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3725" name="Picture 14" descr="https://encrypted-tbn1.gstatic.com/images?q=tbn:ANd9GcTs9RaiGCkd1oivjHdz--904LBZHJsRqSwpW3atWr_NIYC5_zLHGjfX3mxu"/>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91295" y="2931573"/>
            <a:ext cx="2019300" cy="267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3726" name="TextBox 1"/>
          <p:cNvSpPr txBox="1">
            <a:spLocks noChangeArrowheads="1"/>
          </p:cNvSpPr>
          <p:nvPr/>
        </p:nvSpPr>
        <p:spPr bwMode="auto">
          <a:xfrm rot="-2727108">
            <a:off x="2336589" y="1446312"/>
            <a:ext cx="24257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4000" b="1" i="1" dirty="0">
                <a:solidFill>
                  <a:srgbClr val="C00000"/>
                </a:solidFill>
              </a:rPr>
              <a:t>Wake up </a:t>
            </a:r>
          </a:p>
          <a:p>
            <a:r>
              <a:rPr lang="en-US" altLang="en-US" sz="4000" b="1" i="1" dirty="0">
                <a:solidFill>
                  <a:srgbClr val="C00000"/>
                </a:solidFill>
              </a:rPr>
              <a:t>      time!</a:t>
            </a:r>
            <a:endParaRPr lang="en-US" altLang="en-US" dirty="0">
              <a:solidFill>
                <a:srgbClr val="C00000"/>
              </a:solidFill>
            </a:endParaRPr>
          </a:p>
        </p:txBody>
      </p:sp>
      <p:cxnSp>
        <p:nvCxnSpPr>
          <p:cNvPr id="3" name="Straight Arrow Connector 2">
            <a:extLst>
              <a:ext uri="{FF2B5EF4-FFF2-40B4-BE49-F238E27FC236}">
                <a16:creationId xmlns:a16="http://schemas.microsoft.com/office/drawing/2014/main" id="{BFF20342-DC62-43EB-9615-165A9BD9CF54}"/>
              </a:ext>
            </a:extLst>
          </p:cNvPr>
          <p:cNvCxnSpPr>
            <a:cxnSpLocks/>
          </p:cNvCxnSpPr>
          <p:nvPr/>
        </p:nvCxnSpPr>
        <p:spPr>
          <a:xfrm flipH="1">
            <a:off x="114406" y="6226304"/>
            <a:ext cx="1701606" cy="0"/>
          </a:xfrm>
          <a:prstGeom prst="straightConnector1">
            <a:avLst/>
          </a:prstGeom>
          <a:ln w="85725">
            <a:solidFill>
              <a:srgbClr val="C00000"/>
            </a:solidFill>
            <a:tailEnd type="triangle"/>
          </a:ln>
        </p:spPr>
        <p:style>
          <a:lnRef idx="3">
            <a:schemeClr val="accent2"/>
          </a:lnRef>
          <a:fillRef idx="0">
            <a:schemeClr val="accent2"/>
          </a:fillRef>
          <a:effectRef idx="2">
            <a:schemeClr val="accent2"/>
          </a:effectRef>
          <a:fontRef idx="minor">
            <a:schemeClr val="tx1"/>
          </a:fontRef>
        </p:style>
      </p:cxnSp>
      <p:cxnSp>
        <p:nvCxnSpPr>
          <p:cNvPr id="19" name="Straight Arrow Connector 18">
            <a:extLst>
              <a:ext uri="{FF2B5EF4-FFF2-40B4-BE49-F238E27FC236}">
                <a16:creationId xmlns:a16="http://schemas.microsoft.com/office/drawing/2014/main" id="{16847074-0C78-4540-B28E-18ADAA1A735F}"/>
              </a:ext>
            </a:extLst>
          </p:cNvPr>
          <p:cNvCxnSpPr>
            <a:cxnSpLocks/>
          </p:cNvCxnSpPr>
          <p:nvPr/>
        </p:nvCxnSpPr>
        <p:spPr>
          <a:xfrm>
            <a:off x="8779273" y="6248400"/>
            <a:ext cx="1573208" cy="0"/>
          </a:xfrm>
          <a:prstGeom prst="straightConnector1">
            <a:avLst/>
          </a:prstGeom>
          <a:ln w="85725">
            <a:solidFill>
              <a:srgbClr val="C00000"/>
            </a:solidFill>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673818546"/>
      </p:ext>
    </p:extLst>
  </p:cSld>
  <p:clrMapOvr>
    <a:masterClrMapping/>
  </p:clrMapOvr>
  <p:transition/>
</p:sld>
</file>

<file path=ppt/slides/slide3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1"/>
          <p:cNvSpPr>
            <a:spLocks noChangeArrowheads="1"/>
          </p:cNvSpPr>
          <p:nvPr/>
        </p:nvSpPr>
        <p:spPr bwMode="auto">
          <a:xfrm>
            <a:off x="228600" y="605763"/>
            <a:ext cx="11734800" cy="5646474"/>
          </a:xfrm>
          <a:prstGeom prst="rect">
            <a:avLst/>
          </a:prstGeom>
          <a:solidFill>
            <a:schemeClr val="tx2">
              <a:lumMod val="50000"/>
            </a:schemeClr>
          </a:solidFill>
          <a:ln>
            <a:noFill/>
          </a:ln>
        </p:spPr>
        <p:txBody>
          <a:bodyPr wrap="square" lIns="105467" tIns="52733" rIns="105467" bIns="52733">
            <a:spAutoFit/>
          </a:bodyPr>
          <a:lstStyle/>
          <a:p>
            <a:pPr algn="ctr"/>
            <a:r>
              <a:rPr lang="en-US" altLang="en-US" sz="4500" dirty="0">
                <a:solidFill>
                  <a:srgbClr val="FFC000"/>
                </a:solidFill>
                <a:latin typeface="Calibri" pitchFamily="34" charset="0"/>
              </a:rPr>
              <a:t>The execution of that Judgment must of necessity follow that last day Judgment. This will loose the angels of the </a:t>
            </a:r>
            <a:r>
              <a:rPr lang="en-US" altLang="en-US" sz="4500" b="1" i="1" dirty="0">
                <a:solidFill>
                  <a:srgbClr val="FFFF00"/>
                </a:solidFill>
                <a:latin typeface="Calibri" pitchFamily="34" charset="0"/>
              </a:rPr>
              <a:t>harvest</a:t>
            </a:r>
            <a:r>
              <a:rPr lang="en-US" altLang="en-US" sz="4500" dirty="0">
                <a:solidFill>
                  <a:srgbClr val="FFC000"/>
                </a:solidFill>
                <a:latin typeface="Calibri" pitchFamily="34" charset="0"/>
              </a:rPr>
              <a:t>. Jesus in </a:t>
            </a:r>
            <a:r>
              <a:rPr lang="en-US" altLang="en-US" sz="4500" dirty="0">
                <a:solidFill>
                  <a:schemeClr val="bg1"/>
                </a:solidFill>
                <a:latin typeface="Calibri" pitchFamily="34" charset="0"/>
              </a:rPr>
              <a:t>Matthew 13:30 </a:t>
            </a:r>
            <a:r>
              <a:rPr lang="en-US" altLang="en-US" sz="4500" dirty="0">
                <a:solidFill>
                  <a:srgbClr val="FFC000"/>
                </a:solidFill>
                <a:latin typeface="Calibri" pitchFamily="34" charset="0"/>
              </a:rPr>
              <a:t>tells us that the </a:t>
            </a:r>
            <a:r>
              <a:rPr lang="en-US" altLang="en-US" sz="4500" b="1" i="1" dirty="0">
                <a:solidFill>
                  <a:srgbClr val="FFFF00"/>
                </a:solidFill>
                <a:latin typeface="Calibri" pitchFamily="34" charset="0"/>
              </a:rPr>
              <a:t>wicked</a:t>
            </a:r>
            <a:r>
              <a:rPr lang="en-US" altLang="en-US" sz="4500" dirty="0">
                <a:solidFill>
                  <a:srgbClr val="FFC000"/>
                </a:solidFill>
                <a:latin typeface="Calibri" pitchFamily="34" charset="0"/>
              </a:rPr>
              <a:t> as </a:t>
            </a:r>
            <a:r>
              <a:rPr lang="en-US" altLang="en-US" sz="4500" b="1" i="1" dirty="0">
                <a:solidFill>
                  <a:srgbClr val="FFFF00"/>
                </a:solidFill>
                <a:latin typeface="Calibri" pitchFamily="34" charset="0"/>
              </a:rPr>
              <a:t>tares</a:t>
            </a:r>
            <a:r>
              <a:rPr lang="en-US" altLang="en-US" sz="4500" dirty="0">
                <a:solidFill>
                  <a:srgbClr val="FFC000"/>
                </a:solidFill>
                <a:latin typeface="Calibri" pitchFamily="34" charset="0"/>
              </a:rPr>
              <a:t> will be </a:t>
            </a:r>
            <a:r>
              <a:rPr lang="en-US" altLang="en-US" sz="4500" dirty="0">
                <a:solidFill>
                  <a:srgbClr val="FFFF00"/>
                </a:solidFill>
                <a:latin typeface="Calibri" pitchFamily="34" charset="0"/>
              </a:rPr>
              <a:t>plucked up </a:t>
            </a:r>
            <a:r>
              <a:rPr lang="en-US" altLang="en-US" sz="4500" b="1" i="1" dirty="0">
                <a:solidFill>
                  <a:srgbClr val="FFFF00"/>
                </a:solidFill>
                <a:latin typeface="Calibri" pitchFamily="34" charset="0"/>
              </a:rPr>
              <a:t>first</a:t>
            </a:r>
            <a:r>
              <a:rPr lang="en-US" altLang="en-US" sz="4500" dirty="0">
                <a:solidFill>
                  <a:srgbClr val="FFC000"/>
                </a:solidFill>
                <a:latin typeface="Calibri" pitchFamily="34" charset="0"/>
              </a:rPr>
              <a:t>. Two men will be working in the field. One will be taken, the other left. The wicked will be snatched up by their evil angels as the </a:t>
            </a:r>
            <a:r>
              <a:rPr lang="en-US" altLang="en-US" sz="4500" b="1" i="1" dirty="0">
                <a:solidFill>
                  <a:srgbClr val="FFFF00"/>
                </a:solidFill>
                <a:latin typeface="Calibri" pitchFamily="34" charset="0"/>
              </a:rPr>
              <a:t>wrath of God </a:t>
            </a:r>
            <a:r>
              <a:rPr lang="en-US" altLang="en-US" sz="4500" dirty="0">
                <a:solidFill>
                  <a:srgbClr val="FFC000"/>
                </a:solidFill>
                <a:latin typeface="Calibri" pitchFamily="34" charset="0"/>
              </a:rPr>
              <a:t>falls very personally upon them. </a:t>
            </a:r>
            <a:endParaRPr lang="en-US" altLang="en-US" sz="4500" b="1" dirty="0">
              <a:solidFill>
                <a:srgbClr val="FFFF00"/>
              </a:solidFill>
              <a:latin typeface="Calibri" pitchFamily="34" charset="0"/>
            </a:endParaRPr>
          </a:p>
        </p:txBody>
      </p:sp>
    </p:spTree>
    <p:extLst>
      <p:ext uri="{BB962C8B-B14F-4D97-AF65-F5344CB8AC3E}">
        <p14:creationId xmlns:p14="http://schemas.microsoft.com/office/powerpoint/2010/main" val="294729505"/>
      </p:ext>
    </p:extLst>
  </p:cSld>
  <p:clrMapOvr>
    <a:masterClrMapping/>
  </p:clrMapOvr>
</p:sld>
</file>

<file path=ppt/slides/slide3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CD95A56-DE6F-49AA-8B78-B575F9EB3F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99" y="148590"/>
            <a:ext cx="4683579" cy="6557010"/>
          </a:xfrm>
          <a:prstGeom prst="rect">
            <a:avLst/>
          </a:prstGeom>
        </p:spPr>
      </p:pic>
      <p:pic>
        <p:nvPicPr>
          <p:cNvPr id="5" name="Picture 4">
            <a:extLst>
              <a:ext uri="{FF2B5EF4-FFF2-40B4-BE49-F238E27FC236}">
                <a16:creationId xmlns:a16="http://schemas.microsoft.com/office/drawing/2014/main" id="{6350C7F8-F576-4F32-AABE-5C10CA12FF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874394"/>
            <a:ext cx="7086601" cy="5105401"/>
          </a:xfrm>
          <a:prstGeom prst="rect">
            <a:avLst/>
          </a:prstGeom>
        </p:spPr>
      </p:pic>
    </p:spTree>
    <p:extLst>
      <p:ext uri="{BB962C8B-B14F-4D97-AF65-F5344CB8AC3E}">
        <p14:creationId xmlns:p14="http://schemas.microsoft.com/office/powerpoint/2010/main" val="3869576983"/>
      </p:ext>
    </p:extLst>
  </p:cSld>
  <p:clrMapOvr>
    <a:masterClrMapping/>
  </p:clrMapOvr>
</p:sld>
</file>

<file path=ppt/slides/slide3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1"/>
          <p:cNvSpPr>
            <a:spLocks noChangeArrowheads="1"/>
          </p:cNvSpPr>
          <p:nvPr/>
        </p:nvSpPr>
        <p:spPr bwMode="auto">
          <a:xfrm>
            <a:off x="857250" y="467263"/>
            <a:ext cx="10477500" cy="5923473"/>
          </a:xfrm>
          <a:prstGeom prst="rect">
            <a:avLst/>
          </a:prstGeom>
          <a:solidFill>
            <a:schemeClr val="tx2">
              <a:lumMod val="50000"/>
            </a:schemeClr>
          </a:solidFill>
          <a:ln>
            <a:noFill/>
          </a:ln>
        </p:spPr>
        <p:txBody>
          <a:bodyPr wrap="square" lIns="105467" tIns="52733" rIns="105467" bIns="52733">
            <a:spAutoFit/>
          </a:bodyPr>
          <a:lstStyle/>
          <a:p>
            <a:pPr algn="ctr"/>
            <a:r>
              <a:rPr lang="en-US" altLang="en-US" sz="5400" dirty="0">
                <a:solidFill>
                  <a:srgbClr val="FFC000"/>
                </a:solidFill>
                <a:latin typeface="Calibri" pitchFamily="34" charset="0"/>
              </a:rPr>
              <a:t>After that will come the </a:t>
            </a:r>
            <a:r>
              <a:rPr lang="en-US" altLang="en-US" sz="5400" b="1" i="1" dirty="0">
                <a:solidFill>
                  <a:srgbClr val="FFFF00"/>
                </a:solidFill>
                <a:latin typeface="Calibri" pitchFamily="34" charset="0"/>
              </a:rPr>
              <a:t>Resurrection-Rapture</a:t>
            </a:r>
            <a:r>
              <a:rPr lang="en-US" altLang="en-US" sz="5400" dirty="0">
                <a:solidFill>
                  <a:srgbClr val="FFC000"/>
                </a:solidFill>
                <a:latin typeface="Calibri" pitchFamily="34" charset="0"/>
              </a:rPr>
              <a:t> of all the saints. </a:t>
            </a:r>
            <a:r>
              <a:rPr lang="en-US" altLang="en-US" sz="5400" i="1" dirty="0">
                <a:solidFill>
                  <a:srgbClr val="FFFF00"/>
                </a:solidFill>
                <a:latin typeface="Calibri" pitchFamily="34" charset="0"/>
              </a:rPr>
              <a:t>The Elect</a:t>
            </a:r>
            <a:r>
              <a:rPr lang="en-US" altLang="en-US" sz="5400" dirty="0">
                <a:solidFill>
                  <a:srgbClr val="FFC000"/>
                </a:solidFill>
                <a:latin typeface="Calibri" pitchFamily="34" charset="0"/>
              </a:rPr>
              <a:t>, people from every nation, race and tribe, saints </a:t>
            </a:r>
            <a:r>
              <a:rPr lang="en-US" altLang="en-US" sz="5400" i="1" dirty="0">
                <a:solidFill>
                  <a:srgbClr val="FFFF00"/>
                </a:solidFill>
                <a:latin typeface="Calibri" pitchFamily="34" charset="0"/>
              </a:rPr>
              <a:t>both sides of Calvary</a:t>
            </a:r>
            <a:r>
              <a:rPr lang="en-US" altLang="en-US" sz="5400" dirty="0">
                <a:solidFill>
                  <a:srgbClr val="FFC000"/>
                </a:solidFill>
                <a:latin typeface="Calibri" pitchFamily="34" charset="0"/>
              </a:rPr>
              <a:t>, the </a:t>
            </a:r>
            <a:r>
              <a:rPr lang="en-US" altLang="en-US" sz="5400" i="1" dirty="0">
                <a:solidFill>
                  <a:srgbClr val="FFFF00"/>
                </a:solidFill>
                <a:latin typeface="Calibri" pitchFamily="34" charset="0"/>
              </a:rPr>
              <a:t>living and the dead</a:t>
            </a:r>
            <a:r>
              <a:rPr lang="en-US" altLang="en-US" sz="5400" dirty="0">
                <a:solidFill>
                  <a:srgbClr val="FFC000"/>
                </a:solidFill>
                <a:latin typeface="Calibri" pitchFamily="34" charset="0"/>
              </a:rPr>
              <a:t>, will be </a:t>
            </a:r>
            <a:r>
              <a:rPr lang="en-US" altLang="en-US" sz="5400" i="1" dirty="0">
                <a:solidFill>
                  <a:srgbClr val="FFFF00"/>
                </a:solidFill>
                <a:latin typeface="Calibri" pitchFamily="34" charset="0"/>
              </a:rPr>
              <a:t>gathered up to Messiah </a:t>
            </a:r>
            <a:r>
              <a:rPr lang="en-US" altLang="en-US" sz="5400" dirty="0">
                <a:solidFill>
                  <a:srgbClr val="FFC000"/>
                </a:solidFill>
                <a:latin typeface="Calibri" pitchFamily="34" charset="0"/>
              </a:rPr>
              <a:t>by their </a:t>
            </a:r>
            <a:r>
              <a:rPr lang="en-US" altLang="en-US" sz="5400" i="1" dirty="0">
                <a:solidFill>
                  <a:srgbClr val="FFFF00"/>
                </a:solidFill>
                <a:latin typeface="Calibri" pitchFamily="34" charset="0"/>
              </a:rPr>
              <a:t>holy angels</a:t>
            </a:r>
            <a:r>
              <a:rPr lang="en-US" altLang="en-US" sz="5400" dirty="0">
                <a:solidFill>
                  <a:srgbClr val="FFC000"/>
                </a:solidFill>
                <a:latin typeface="Calibri" pitchFamily="34" charset="0"/>
              </a:rPr>
              <a:t>. </a:t>
            </a:r>
            <a:endParaRPr lang="en-US" altLang="en-US" sz="5400" b="1" dirty="0">
              <a:solidFill>
                <a:srgbClr val="FFFF00"/>
              </a:solidFill>
              <a:latin typeface="Calibri" pitchFamily="34" charset="0"/>
            </a:endParaRPr>
          </a:p>
        </p:txBody>
      </p:sp>
    </p:spTree>
    <p:extLst>
      <p:ext uri="{BB962C8B-B14F-4D97-AF65-F5344CB8AC3E}">
        <p14:creationId xmlns:p14="http://schemas.microsoft.com/office/powerpoint/2010/main" val="1307636216"/>
      </p:ext>
    </p:extLst>
  </p:cSld>
  <p:clrMapOvr>
    <a:masterClrMapping/>
  </p:clrMapOvr>
</p:sld>
</file>

<file path=ppt/slides/slide38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4BB75BA-F731-43FA-B318-3CFEAF1546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3698728607"/>
      </p:ext>
    </p:extLst>
  </p:cSld>
  <p:clrMapOvr>
    <a:masterClrMapping/>
  </p:clrMapOvr>
</p:sld>
</file>

<file path=ppt/slides/slide3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685800" y="328767"/>
            <a:ext cx="10820400" cy="6200466"/>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400" dirty="0">
                <a:solidFill>
                  <a:srgbClr val="FFC000"/>
                </a:solidFill>
              </a:rPr>
              <a:t>God is not willing that any should perish. </a:t>
            </a:r>
          </a:p>
          <a:p>
            <a:pPr algn="ctr" eaLnBrk="1" hangingPunct="1">
              <a:spcBef>
                <a:spcPct val="0"/>
              </a:spcBef>
              <a:buFontTx/>
              <a:buNone/>
            </a:pPr>
            <a:r>
              <a:rPr lang="en-US" altLang="en-US" sz="4400" dirty="0">
                <a:solidFill>
                  <a:srgbClr val="FFC000"/>
                </a:solidFill>
              </a:rPr>
              <a:t>He is calling all men to come into His </a:t>
            </a:r>
            <a:r>
              <a:rPr lang="en-US" altLang="en-US" sz="4400" i="1" dirty="0">
                <a:solidFill>
                  <a:srgbClr val="FFFF00"/>
                </a:solidFill>
              </a:rPr>
              <a:t>great salvation</a:t>
            </a:r>
            <a:r>
              <a:rPr lang="en-US" altLang="en-US" sz="4400" dirty="0">
                <a:solidFill>
                  <a:srgbClr val="FFC000"/>
                </a:solidFill>
              </a:rPr>
              <a:t>, into the faith of Abraham manifest by the </a:t>
            </a:r>
            <a:r>
              <a:rPr lang="en-US" altLang="en-US" sz="4400" b="1" i="1" dirty="0">
                <a:solidFill>
                  <a:srgbClr val="FFFF00"/>
                </a:solidFill>
              </a:rPr>
              <a:t>atoning blood of Jesus Christ </a:t>
            </a:r>
            <a:r>
              <a:rPr lang="en-US" altLang="en-US" sz="4400" dirty="0">
                <a:solidFill>
                  <a:srgbClr val="FFC000"/>
                </a:solidFill>
              </a:rPr>
              <a:t>at the cross. Those who </a:t>
            </a:r>
            <a:r>
              <a:rPr lang="en-US" altLang="en-US" sz="4400" i="1" dirty="0">
                <a:solidFill>
                  <a:srgbClr val="FFFF00"/>
                </a:solidFill>
              </a:rPr>
              <a:t>repent</a:t>
            </a:r>
            <a:r>
              <a:rPr lang="en-US" altLang="en-US" sz="4400" dirty="0">
                <a:solidFill>
                  <a:srgbClr val="FFC000"/>
                </a:solidFill>
              </a:rPr>
              <a:t> and </a:t>
            </a:r>
            <a:r>
              <a:rPr lang="en-US" altLang="en-US" sz="4400" b="1" i="1" dirty="0">
                <a:solidFill>
                  <a:srgbClr val="FFFF00"/>
                </a:solidFill>
              </a:rPr>
              <a:t>invite the Savior into their lives</a:t>
            </a:r>
            <a:r>
              <a:rPr lang="en-US" altLang="en-US" sz="4400" dirty="0">
                <a:solidFill>
                  <a:srgbClr val="FFC000"/>
                </a:solidFill>
              </a:rPr>
              <a:t> come into the adoption of the God of Abraham. The </a:t>
            </a:r>
            <a:r>
              <a:rPr lang="en-US" altLang="en-US" sz="4400" b="1" i="1" dirty="0">
                <a:solidFill>
                  <a:srgbClr val="FFFF00"/>
                </a:solidFill>
              </a:rPr>
              <a:t>saved in Christ </a:t>
            </a:r>
            <a:r>
              <a:rPr lang="en-US" altLang="en-US" sz="4400" dirty="0">
                <a:solidFill>
                  <a:srgbClr val="FFC000"/>
                </a:solidFill>
              </a:rPr>
              <a:t>are the </a:t>
            </a:r>
            <a:r>
              <a:rPr lang="en-US" altLang="en-US" sz="4400" b="1" i="1" dirty="0">
                <a:solidFill>
                  <a:srgbClr val="FFFF00"/>
                </a:solidFill>
              </a:rPr>
              <a:t>chosen people</a:t>
            </a:r>
            <a:r>
              <a:rPr lang="en-US" altLang="en-US" sz="4400" dirty="0">
                <a:solidFill>
                  <a:srgbClr val="FFC000"/>
                </a:solidFill>
              </a:rPr>
              <a:t>, </a:t>
            </a:r>
            <a:r>
              <a:rPr lang="en-US" altLang="en-US" sz="4400" b="1" i="1" dirty="0">
                <a:solidFill>
                  <a:srgbClr val="FFFF00"/>
                </a:solidFill>
              </a:rPr>
              <a:t>the Elect</a:t>
            </a:r>
            <a:r>
              <a:rPr lang="en-US" altLang="en-US" sz="4400" dirty="0">
                <a:solidFill>
                  <a:srgbClr val="FFC000"/>
                </a:solidFill>
              </a:rPr>
              <a:t>, the people in whose hearts </a:t>
            </a:r>
            <a:r>
              <a:rPr lang="en-US" altLang="en-US" sz="4400" b="1" i="1" dirty="0">
                <a:solidFill>
                  <a:srgbClr val="FFFF00"/>
                </a:solidFill>
              </a:rPr>
              <a:t>Christ</a:t>
            </a:r>
            <a:r>
              <a:rPr lang="en-US" altLang="en-US" sz="4400" dirty="0">
                <a:solidFill>
                  <a:srgbClr val="FFC000"/>
                </a:solidFill>
              </a:rPr>
              <a:t>, the </a:t>
            </a:r>
            <a:r>
              <a:rPr lang="en-US" altLang="en-US" sz="4400" b="1" i="1" dirty="0">
                <a:solidFill>
                  <a:srgbClr val="FFFF00"/>
                </a:solidFill>
              </a:rPr>
              <a:t>Seed of Abraham </a:t>
            </a:r>
            <a:r>
              <a:rPr lang="en-US" altLang="en-US" sz="4400" dirty="0">
                <a:solidFill>
                  <a:srgbClr val="FFC000"/>
                </a:solidFill>
              </a:rPr>
              <a:t>dwells. </a:t>
            </a:r>
          </a:p>
        </p:txBody>
      </p:sp>
    </p:spTree>
    <p:extLst>
      <p:ext uri="{BB962C8B-B14F-4D97-AF65-F5344CB8AC3E}">
        <p14:creationId xmlns:p14="http://schemas.microsoft.com/office/powerpoint/2010/main" val="3575798471"/>
      </p:ext>
    </p:extLst>
  </p:cSld>
  <p:clrMapOvr>
    <a:masterClrMapping/>
  </p:clrMapOvr>
</p:sld>
</file>

<file path=ppt/slides/slide3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25CA9D-0B4F-4267-82A0-D0C6BDE3C9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30"/>
            <a:ext cx="12192000" cy="6864429"/>
          </a:xfrm>
          <a:prstGeom prst="rect">
            <a:avLst/>
          </a:prstGeom>
        </p:spPr>
      </p:pic>
    </p:spTree>
    <p:extLst>
      <p:ext uri="{BB962C8B-B14F-4D97-AF65-F5344CB8AC3E}">
        <p14:creationId xmlns:p14="http://schemas.microsoft.com/office/powerpoint/2010/main" val="2472254956"/>
      </p:ext>
    </p:extLst>
  </p:cSld>
  <p:clrMapOvr>
    <a:masterClrMapping/>
  </p:clrMapOvr>
</p:sld>
</file>

<file path=ppt/slides/slide3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228600" y="628849"/>
            <a:ext cx="11734800" cy="549258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000" dirty="0">
                <a:solidFill>
                  <a:srgbClr val="FFC000"/>
                </a:solidFill>
              </a:rPr>
              <a:t>Crucial covenant matters are now coming to the fore as we approach the end of the age. Christian believers may not know it right now. But </a:t>
            </a:r>
            <a:r>
              <a:rPr lang="en-US" altLang="en-US" sz="5000" b="1" i="1" dirty="0">
                <a:solidFill>
                  <a:srgbClr val="FFFF00"/>
                </a:solidFill>
              </a:rPr>
              <a:t>they are vitally involved!</a:t>
            </a:r>
            <a:r>
              <a:rPr lang="en-US" altLang="en-US" sz="5000" dirty="0">
                <a:solidFill>
                  <a:srgbClr val="FFC000"/>
                </a:solidFill>
              </a:rPr>
              <a:t> They are called to bring in the </a:t>
            </a:r>
            <a:r>
              <a:rPr lang="en-US" altLang="en-US" sz="5000" b="1" i="1" dirty="0">
                <a:solidFill>
                  <a:srgbClr val="FFFF00"/>
                </a:solidFill>
              </a:rPr>
              <a:t>final witness </a:t>
            </a:r>
            <a:r>
              <a:rPr lang="en-US" altLang="en-US" sz="5000" dirty="0">
                <a:solidFill>
                  <a:srgbClr val="FFC000"/>
                </a:solidFill>
              </a:rPr>
              <a:t>spoken of by Jesus in the </a:t>
            </a:r>
            <a:r>
              <a:rPr lang="en-US" altLang="en-US" sz="5000" i="1" dirty="0">
                <a:solidFill>
                  <a:srgbClr val="FFFF00"/>
                </a:solidFill>
              </a:rPr>
              <a:t>Olivet Discourse </a:t>
            </a:r>
            <a:r>
              <a:rPr lang="en-US" altLang="en-US" sz="5000" dirty="0">
                <a:solidFill>
                  <a:srgbClr val="FFC000"/>
                </a:solidFill>
              </a:rPr>
              <a:t>and charged to us personally in the </a:t>
            </a:r>
            <a:r>
              <a:rPr lang="en-US" altLang="en-US" sz="5000" i="1" dirty="0">
                <a:solidFill>
                  <a:srgbClr val="FFFF00"/>
                </a:solidFill>
              </a:rPr>
              <a:t>Great Commission</a:t>
            </a:r>
            <a:r>
              <a:rPr lang="en-US" altLang="en-US" sz="5000" dirty="0">
                <a:solidFill>
                  <a:srgbClr val="FFC000"/>
                </a:solidFill>
              </a:rPr>
              <a:t>. </a:t>
            </a:r>
          </a:p>
        </p:txBody>
      </p:sp>
    </p:spTree>
    <p:extLst>
      <p:ext uri="{BB962C8B-B14F-4D97-AF65-F5344CB8AC3E}">
        <p14:creationId xmlns:p14="http://schemas.microsoft.com/office/powerpoint/2010/main" val="3972441972"/>
      </p:ext>
    </p:extLst>
  </p:cSld>
  <p:clrMapOvr>
    <a:masterClrMapping/>
  </p:clrMapOvr>
</p:sld>
</file>

<file path=ppt/slides/slide3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CEAC754-BD2A-4530-878F-FC62401BF5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57765" cy="6858000"/>
          </a:xfrm>
          <a:prstGeom prst="rect">
            <a:avLst/>
          </a:prstGeom>
        </p:spPr>
      </p:pic>
    </p:spTree>
    <p:extLst>
      <p:ext uri="{BB962C8B-B14F-4D97-AF65-F5344CB8AC3E}">
        <p14:creationId xmlns:p14="http://schemas.microsoft.com/office/powerpoint/2010/main" val="22715439"/>
      </p:ext>
    </p:extLst>
  </p:cSld>
  <p:clrMapOvr>
    <a:masterClrMapping/>
  </p:clrMapOvr>
</p:sld>
</file>

<file path=ppt/slides/slide3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342900" y="467266"/>
            <a:ext cx="1150620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400" dirty="0">
                <a:solidFill>
                  <a:srgbClr val="FFC000"/>
                </a:solidFill>
              </a:rPr>
              <a:t>They will be His witnesses, </a:t>
            </a:r>
          </a:p>
          <a:p>
            <a:pPr algn="ctr" eaLnBrk="1" hangingPunct="1">
              <a:spcBef>
                <a:spcPct val="0"/>
              </a:spcBef>
              <a:buFontTx/>
              <a:buNone/>
            </a:pPr>
            <a:r>
              <a:rPr lang="en-US" altLang="en-US" sz="5400" dirty="0">
                <a:solidFill>
                  <a:srgbClr val="FFC000"/>
                </a:solidFill>
              </a:rPr>
              <a:t> </a:t>
            </a:r>
            <a:r>
              <a:rPr lang="en-US" altLang="en-US" sz="5400" dirty="0">
                <a:solidFill>
                  <a:srgbClr val="FFFF00"/>
                </a:solidFill>
              </a:rPr>
              <a:t>“to the </a:t>
            </a:r>
            <a:r>
              <a:rPr lang="en-US" altLang="en-US" sz="5400" b="1" i="1" dirty="0">
                <a:solidFill>
                  <a:srgbClr val="FFFF00"/>
                </a:solidFill>
              </a:rPr>
              <a:t>ends of the earth</a:t>
            </a:r>
            <a:r>
              <a:rPr lang="en-US" altLang="en-US" sz="5400" dirty="0">
                <a:solidFill>
                  <a:srgbClr val="FFFF00"/>
                </a:solidFill>
              </a:rPr>
              <a:t>,” </a:t>
            </a:r>
            <a:r>
              <a:rPr lang="en-US" altLang="en-US" sz="5400" dirty="0">
                <a:solidFill>
                  <a:srgbClr val="FFC000"/>
                </a:solidFill>
              </a:rPr>
              <a:t>even </a:t>
            </a:r>
          </a:p>
          <a:p>
            <a:pPr algn="ctr" eaLnBrk="1" hangingPunct="1">
              <a:spcBef>
                <a:spcPct val="0"/>
              </a:spcBef>
              <a:buFontTx/>
              <a:buNone/>
            </a:pPr>
            <a:r>
              <a:rPr lang="en-US" altLang="en-US" sz="5400" dirty="0">
                <a:solidFill>
                  <a:srgbClr val="FFC000"/>
                </a:solidFill>
              </a:rPr>
              <a:t>To the point when their commission, </a:t>
            </a:r>
          </a:p>
          <a:p>
            <a:pPr algn="ctr" eaLnBrk="1" hangingPunct="1">
              <a:spcBef>
                <a:spcPct val="0"/>
              </a:spcBef>
              <a:buFontTx/>
              <a:buNone/>
            </a:pPr>
            <a:r>
              <a:rPr lang="en-US" altLang="en-US" sz="5400" dirty="0">
                <a:solidFill>
                  <a:srgbClr val="FFFF00"/>
                </a:solidFill>
              </a:rPr>
              <a:t>(the </a:t>
            </a:r>
            <a:r>
              <a:rPr lang="en-US" altLang="en-US" sz="5400" b="1" i="1" dirty="0">
                <a:solidFill>
                  <a:srgbClr val="FFFF00"/>
                </a:solidFill>
              </a:rPr>
              <a:t>Great Commission</a:t>
            </a:r>
            <a:r>
              <a:rPr lang="en-US" altLang="en-US" sz="5400" dirty="0">
                <a:solidFill>
                  <a:srgbClr val="FFFF00"/>
                </a:solidFill>
              </a:rPr>
              <a:t>), </a:t>
            </a:r>
          </a:p>
          <a:p>
            <a:pPr algn="ctr" eaLnBrk="1" hangingPunct="1">
              <a:spcBef>
                <a:spcPct val="0"/>
              </a:spcBef>
              <a:buFontTx/>
              <a:buNone/>
            </a:pPr>
            <a:r>
              <a:rPr lang="en-US" altLang="en-US" sz="5400" dirty="0">
                <a:solidFill>
                  <a:srgbClr val="FFC000"/>
                </a:solidFill>
              </a:rPr>
              <a:t>expires, at the consummation </a:t>
            </a:r>
          </a:p>
          <a:p>
            <a:pPr algn="ctr" eaLnBrk="1" hangingPunct="1">
              <a:spcBef>
                <a:spcPct val="0"/>
              </a:spcBef>
              <a:buFontTx/>
              <a:buNone/>
            </a:pPr>
            <a:r>
              <a:rPr lang="en-US" altLang="en-US" sz="5400" dirty="0">
                <a:solidFill>
                  <a:srgbClr val="FFC000"/>
                </a:solidFill>
              </a:rPr>
              <a:t>of all things, at the </a:t>
            </a:r>
            <a:r>
              <a:rPr lang="en-US" altLang="en-US" sz="5400" b="1" i="1" dirty="0">
                <a:solidFill>
                  <a:srgbClr val="FFFF00"/>
                </a:solidFill>
              </a:rPr>
              <a:t>end of the age</a:t>
            </a:r>
            <a:r>
              <a:rPr lang="en-US" altLang="en-US" sz="5400" dirty="0">
                <a:solidFill>
                  <a:srgbClr val="FFC000"/>
                </a:solidFill>
              </a:rPr>
              <a:t>.</a:t>
            </a:r>
          </a:p>
          <a:p>
            <a:pPr algn="ctr" eaLnBrk="1" hangingPunct="1">
              <a:spcBef>
                <a:spcPct val="0"/>
              </a:spcBef>
              <a:buFontTx/>
              <a:buNone/>
            </a:pPr>
            <a:r>
              <a:rPr lang="en-US" altLang="en-US" sz="5400" dirty="0">
                <a:solidFill>
                  <a:schemeClr val="accent5">
                    <a:lumMod val="40000"/>
                    <a:lumOff val="60000"/>
                  </a:schemeClr>
                </a:solidFill>
              </a:rPr>
              <a:t>(See our Commissioning Papers below)</a:t>
            </a:r>
          </a:p>
        </p:txBody>
      </p:sp>
    </p:spTree>
    <p:extLst>
      <p:ext uri="{BB962C8B-B14F-4D97-AF65-F5344CB8AC3E}">
        <p14:creationId xmlns:p14="http://schemas.microsoft.com/office/powerpoint/2010/main" val="35316647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ydesign">
            <a:extLst>
              <a:ext uri="{FF2B5EF4-FFF2-40B4-BE49-F238E27FC236}">
                <a16:creationId xmlns:a16="http://schemas.microsoft.com/office/drawing/2014/main" id="{4FFE6C9F-790E-437D-A804-681F5F0537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0"/>
            <a:ext cx="115824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2153195"/>
      </p:ext>
    </p:extLst>
  </p:cSld>
  <p:clrMapOvr>
    <a:masterClrMapping/>
  </p:clrMapOvr>
</p:sld>
</file>

<file path=ppt/slides/slide39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51F6E08-6A06-473C-95AB-39801EAE68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0F209967-DFB2-4317-BE4D-B0FB5FB7E9A6}"/>
              </a:ext>
            </a:extLst>
          </p:cNvPr>
          <p:cNvSpPr txBox="1"/>
          <p:nvPr/>
        </p:nvSpPr>
        <p:spPr>
          <a:xfrm>
            <a:off x="2630949" y="122977"/>
            <a:ext cx="6930102" cy="830997"/>
          </a:xfrm>
          <a:prstGeom prst="rect">
            <a:avLst/>
          </a:prstGeom>
          <a:noFill/>
        </p:spPr>
        <p:txBody>
          <a:bodyPr wrap="none" rtlCol="0">
            <a:spAutoFit/>
          </a:bodyPr>
          <a:lstStyle/>
          <a:p>
            <a:r>
              <a:rPr lang="en-US" sz="4800" b="1" i="1" dirty="0">
                <a:solidFill>
                  <a:srgbClr val="002060"/>
                </a:solidFill>
              </a:rPr>
              <a:t>The Great Commission</a:t>
            </a:r>
          </a:p>
        </p:txBody>
      </p:sp>
      <p:pic>
        <p:nvPicPr>
          <p:cNvPr id="8" name="Picture 7">
            <a:extLst>
              <a:ext uri="{FF2B5EF4-FFF2-40B4-BE49-F238E27FC236}">
                <a16:creationId xmlns:a16="http://schemas.microsoft.com/office/drawing/2014/main" id="{A609829C-DDE2-48B4-8F4F-0313779B2F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249" y="983397"/>
            <a:ext cx="4886404" cy="3664803"/>
          </a:xfrm>
          <a:prstGeom prst="rect">
            <a:avLst/>
          </a:prstGeom>
        </p:spPr>
      </p:pic>
      <p:sp>
        <p:nvSpPr>
          <p:cNvPr id="9" name="TextBox 8">
            <a:extLst>
              <a:ext uri="{FF2B5EF4-FFF2-40B4-BE49-F238E27FC236}">
                <a16:creationId xmlns:a16="http://schemas.microsoft.com/office/drawing/2014/main" id="{C319815B-F25D-4E4C-970B-E51B61F00EEE}"/>
              </a:ext>
            </a:extLst>
          </p:cNvPr>
          <p:cNvSpPr txBox="1"/>
          <p:nvPr/>
        </p:nvSpPr>
        <p:spPr>
          <a:xfrm>
            <a:off x="5152400" y="889843"/>
            <a:ext cx="6811000" cy="5078313"/>
          </a:xfrm>
          <a:prstGeom prst="rect">
            <a:avLst/>
          </a:prstGeom>
          <a:noFill/>
        </p:spPr>
        <p:txBody>
          <a:bodyPr wrap="square" rtlCol="0">
            <a:spAutoFit/>
          </a:bodyPr>
          <a:lstStyle/>
          <a:p>
            <a:r>
              <a:rPr lang="en-US" sz="3600" dirty="0">
                <a:solidFill>
                  <a:srgbClr val="C00000"/>
                </a:solidFill>
              </a:rPr>
              <a:t>18 “I have been given complete authority in heaven and on earth.</a:t>
            </a:r>
            <a:r>
              <a:rPr lang="en-US" sz="3600" b="1" dirty="0">
                <a:solidFill>
                  <a:srgbClr val="C00000"/>
                </a:solidFill>
              </a:rPr>
              <a:t> </a:t>
            </a:r>
            <a:r>
              <a:rPr lang="en-US" sz="3600" dirty="0">
                <a:solidFill>
                  <a:srgbClr val="C00000"/>
                </a:solidFill>
              </a:rPr>
              <a:t>19Therefore, go and make disciples of all the nations,</a:t>
            </a:r>
            <a:r>
              <a:rPr lang="en-US" sz="3600" b="1" i="1" baseline="30000" dirty="0">
                <a:solidFill>
                  <a:srgbClr val="C00000"/>
                </a:solidFill>
              </a:rPr>
              <a:t> </a:t>
            </a:r>
            <a:r>
              <a:rPr lang="en-US" sz="3600" dirty="0">
                <a:solidFill>
                  <a:srgbClr val="C00000"/>
                </a:solidFill>
              </a:rPr>
              <a:t>baptizing them in the name of the Father and the Son and the Holy Spirit. 20 Teaching them to observe all that I have commanded you.”</a:t>
            </a:r>
          </a:p>
        </p:txBody>
      </p:sp>
      <p:sp>
        <p:nvSpPr>
          <p:cNvPr id="10" name="TextBox 9">
            <a:extLst>
              <a:ext uri="{FF2B5EF4-FFF2-40B4-BE49-F238E27FC236}">
                <a16:creationId xmlns:a16="http://schemas.microsoft.com/office/drawing/2014/main" id="{48F6D60C-321C-4180-A92B-890F982EE58A}"/>
              </a:ext>
            </a:extLst>
          </p:cNvPr>
          <p:cNvSpPr txBox="1"/>
          <p:nvPr/>
        </p:nvSpPr>
        <p:spPr>
          <a:xfrm>
            <a:off x="228600" y="4941749"/>
            <a:ext cx="6811000" cy="1815882"/>
          </a:xfrm>
          <a:prstGeom prst="rect">
            <a:avLst/>
          </a:prstGeom>
          <a:noFill/>
        </p:spPr>
        <p:txBody>
          <a:bodyPr wrap="square" rtlCol="0">
            <a:spAutoFit/>
          </a:bodyPr>
          <a:lstStyle/>
          <a:p>
            <a:r>
              <a:rPr lang="en-US" sz="3600" dirty="0">
                <a:solidFill>
                  <a:srgbClr val="C00000"/>
                </a:solidFill>
              </a:rPr>
              <a:t>. . And be sure of this: </a:t>
            </a:r>
          </a:p>
          <a:p>
            <a:r>
              <a:rPr lang="en-US" sz="3600" i="1" dirty="0">
                <a:solidFill>
                  <a:srgbClr val="C00000"/>
                </a:solidFill>
              </a:rPr>
              <a:t>I am with you always, </a:t>
            </a:r>
          </a:p>
          <a:p>
            <a:r>
              <a:rPr lang="en-US" sz="4000" i="1" dirty="0">
                <a:solidFill>
                  <a:srgbClr val="C00000"/>
                </a:solidFill>
              </a:rPr>
              <a:t>even to </a:t>
            </a:r>
            <a:r>
              <a:rPr lang="en-US" sz="4000" b="1" i="1" dirty="0">
                <a:solidFill>
                  <a:srgbClr val="C00000"/>
                </a:solidFill>
              </a:rPr>
              <a:t>the end of the age</a:t>
            </a:r>
            <a:r>
              <a:rPr lang="en-US" sz="4000" dirty="0">
                <a:solidFill>
                  <a:srgbClr val="C00000"/>
                </a:solidFill>
              </a:rPr>
              <a:t>”</a:t>
            </a:r>
          </a:p>
        </p:txBody>
      </p:sp>
      <p:sp>
        <p:nvSpPr>
          <p:cNvPr id="11" name="TextBox 10">
            <a:extLst>
              <a:ext uri="{FF2B5EF4-FFF2-40B4-BE49-F238E27FC236}">
                <a16:creationId xmlns:a16="http://schemas.microsoft.com/office/drawing/2014/main" id="{4C7F5DCB-BF4A-4549-B54B-272FB6D660AD}"/>
              </a:ext>
            </a:extLst>
          </p:cNvPr>
          <p:cNvSpPr txBox="1"/>
          <p:nvPr/>
        </p:nvSpPr>
        <p:spPr>
          <a:xfrm>
            <a:off x="7803287" y="6100449"/>
            <a:ext cx="4160113" cy="646331"/>
          </a:xfrm>
          <a:prstGeom prst="rect">
            <a:avLst/>
          </a:prstGeom>
          <a:noFill/>
        </p:spPr>
        <p:txBody>
          <a:bodyPr wrap="none" rtlCol="0">
            <a:spAutoFit/>
          </a:bodyPr>
          <a:lstStyle/>
          <a:p>
            <a:r>
              <a:rPr lang="en-US" sz="3600" dirty="0"/>
              <a:t>- Matthew 28:18-20</a:t>
            </a:r>
          </a:p>
        </p:txBody>
      </p:sp>
    </p:spTree>
    <p:extLst>
      <p:ext uri="{BB962C8B-B14F-4D97-AF65-F5344CB8AC3E}">
        <p14:creationId xmlns:p14="http://schemas.microsoft.com/office/powerpoint/2010/main" val="2446744696"/>
      </p:ext>
    </p:extLst>
  </p:cSld>
  <p:clrMapOvr>
    <a:masterClrMapping/>
  </p:clrMapOvr>
</p:sld>
</file>

<file path=ppt/slides/slide3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1"/>
          <p:cNvSpPr>
            <a:spLocks noChangeArrowheads="1"/>
          </p:cNvSpPr>
          <p:nvPr/>
        </p:nvSpPr>
        <p:spPr bwMode="auto">
          <a:xfrm>
            <a:off x="533400" y="420486"/>
            <a:ext cx="11125200" cy="6017028"/>
          </a:xfrm>
          <a:prstGeom prst="rect">
            <a:avLst/>
          </a:prstGeom>
          <a:solidFill>
            <a:schemeClr val="tx2">
              <a:lumMod val="50000"/>
            </a:schemeClr>
          </a:solidFill>
          <a:ln>
            <a:noFill/>
          </a:ln>
        </p:spPr>
        <p:txBody>
          <a:bodyPr wrap="square" lIns="91436" tIns="45718" rIns="91436" bIns="45718">
            <a:spAutoFit/>
          </a:bodyPr>
          <a:lstStyle/>
          <a:p>
            <a:pPr algn="ctr">
              <a:defRPr/>
            </a:pPr>
            <a:r>
              <a:rPr lang="en-US" altLang="en-US" sz="3500" dirty="0">
                <a:solidFill>
                  <a:srgbClr val="FFC000"/>
                </a:solidFill>
                <a:latin typeface="Calibri" panose="020F0502020204030204" pitchFamily="34" charset="0"/>
                <a:cs typeface="Calibri" panose="020F0502020204030204" pitchFamily="34" charset="0"/>
              </a:rPr>
              <a:t>Some may ask, </a:t>
            </a:r>
            <a:r>
              <a:rPr lang="en-US" altLang="en-US" sz="3500" dirty="0">
                <a:solidFill>
                  <a:srgbClr val="92D050"/>
                </a:solidFill>
                <a:latin typeface="Calibri" panose="020F0502020204030204" pitchFamily="34" charset="0"/>
                <a:cs typeface="Calibri" panose="020F0502020204030204" pitchFamily="34" charset="0"/>
              </a:rPr>
              <a:t>“How will that even be possible?” </a:t>
            </a:r>
            <a:r>
              <a:rPr lang="en-US" altLang="en-US" sz="3500" dirty="0">
                <a:solidFill>
                  <a:srgbClr val="FFC000"/>
                </a:solidFill>
                <a:latin typeface="Calibri" panose="020F0502020204030204" pitchFamily="34" charset="0"/>
                <a:cs typeface="Calibri" panose="020F0502020204030204" pitchFamily="34" charset="0"/>
              </a:rPr>
              <a:t>Fortunately we serve a God who loves His covenant people dearly. He will provide abundantly for them, especially as they come into the </a:t>
            </a:r>
            <a:r>
              <a:rPr lang="en-US" altLang="en-US" sz="3500" i="1" dirty="0">
                <a:solidFill>
                  <a:srgbClr val="FFFF00"/>
                </a:solidFill>
                <a:latin typeface="Calibri" panose="020F0502020204030204" pitchFamily="34" charset="0"/>
                <a:cs typeface="Calibri" panose="020F0502020204030204" pitchFamily="34" charset="0"/>
              </a:rPr>
              <a:t>latter days</a:t>
            </a:r>
            <a:r>
              <a:rPr lang="en-US" altLang="en-US" sz="3500" dirty="0">
                <a:solidFill>
                  <a:srgbClr val="FFC000"/>
                </a:solidFill>
                <a:latin typeface="Calibri" panose="020F0502020204030204" pitchFamily="34" charset="0"/>
                <a:cs typeface="Calibri" panose="020F0502020204030204" pitchFamily="34" charset="0"/>
              </a:rPr>
              <a:t>. The saints will remember their God and </a:t>
            </a:r>
            <a:r>
              <a:rPr lang="en-US" altLang="en-US" sz="3500" i="1" dirty="0">
                <a:solidFill>
                  <a:srgbClr val="FFFF00"/>
                </a:solidFill>
                <a:latin typeface="Calibri" panose="020F0502020204030204" pitchFamily="34" charset="0"/>
                <a:cs typeface="Calibri" panose="020F0502020204030204" pitchFamily="34" charset="0"/>
              </a:rPr>
              <a:t>cry out to Him</a:t>
            </a:r>
            <a:r>
              <a:rPr lang="en-US" altLang="en-US" sz="3500" dirty="0">
                <a:solidFill>
                  <a:srgbClr val="FFC000"/>
                </a:solidFill>
                <a:latin typeface="Calibri" panose="020F0502020204030204" pitchFamily="34" charset="0"/>
                <a:cs typeface="Calibri" panose="020F0502020204030204" pitchFamily="34" charset="0"/>
              </a:rPr>
              <a:t>. The true and genuine </a:t>
            </a:r>
            <a:r>
              <a:rPr lang="en-US" altLang="en-US" sz="3500" dirty="0">
                <a:solidFill>
                  <a:srgbClr val="FFFF00"/>
                </a:solidFill>
                <a:latin typeface="Calibri" panose="020F0502020204030204" pitchFamily="34" charset="0"/>
                <a:cs typeface="Calibri" panose="020F0502020204030204" pitchFamily="34" charset="0"/>
              </a:rPr>
              <a:t>Latter Rain Outpouring </a:t>
            </a:r>
            <a:r>
              <a:rPr lang="en-US" altLang="en-US" sz="3500" dirty="0">
                <a:solidFill>
                  <a:srgbClr val="FFC000"/>
                </a:solidFill>
                <a:latin typeface="Calibri" panose="020F0502020204030204" pitchFamily="34" charset="0"/>
                <a:cs typeface="Calibri" panose="020F0502020204030204" pitchFamily="34" charset="0"/>
              </a:rPr>
              <a:t>will surely come. The Holy Spirit will fall as a covering of glory to </a:t>
            </a:r>
            <a:r>
              <a:rPr lang="en-US" altLang="en-US" sz="3500" i="1" dirty="0">
                <a:solidFill>
                  <a:srgbClr val="FFFF00"/>
                </a:solidFill>
                <a:latin typeface="Calibri" panose="020F0502020204030204" pitchFamily="34" charset="0"/>
                <a:cs typeface="Calibri" panose="020F0502020204030204" pitchFamily="34" charset="0"/>
              </a:rPr>
              <a:t>empower the saints </a:t>
            </a:r>
            <a:r>
              <a:rPr lang="en-US" altLang="en-US" sz="3500" dirty="0">
                <a:solidFill>
                  <a:srgbClr val="FFC000"/>
                </a:solidFill>
                <a:latin typeface="Calibri" panose="020F0502020204030204" pitchFamily="34" charset="0"/>
                <a:cs typeface="Calibri" panose="020F0502020204030204" pitchFamily="34" charset="0"/>
              </a:rPr>
              <a:t>even in their </a:t>
            </a:r>
            <a:r>
              <a:rPr lang="en-US" altLang="en-US" sz="3500" b="1" i="1" dirty="0">
                <a:solidFill>
                  <a:srgbClr val="FFFF00"/>
                </a:solidFill>
                <a:latin typeface="Calibri" panose="020F0502020204030204" pitchFamily="34" charset="0"/>
                <a:cs typeface="Calibri" panose="020F0502020204030204" pitchFamily="34" charset="0"/>
              </a:rPr>
              <a:t>hour of trial</a:t>
            </a:r>
            <a:r>
              <a:rPr lang="en-US" altLang="en-US" sz="3500" dirty="0">
                <a:solidFill>
                  <a:srgbClr val="FFC000"/>
                </a:solidFill>
                <a:latin typeface="Calibri" panose="020F0502020204030204" pitchFamily="34" charset="0"/>
                <a:cs typeface="Calibri" panose="020F0502020204030204" pitchFamily="34" charset="0"/>
              </a:rPr>
              <a:t>. </a:t>
            </a:r>
            <a:r>
              <a:rPr lang="en-US" altLang="en-US" sz="3500" i="1" dirty="0">
                <a:solidFill>
                  <a:srgbClr val="FFFF00"/>
                </a:solidFill>
                <a:latin typeface="Calibri" panose="020F0502020204030204" pitchFamily="34" charset="0"/>
                <a:cs typeface="Calibri" panose="020F0502020204030204" pitchFamily="34" charset="0"/>
              </a:rPr>
              <a:t>The Holy Spirit is </a:t>
            </a:r>
            <a:r>
              <a:rPr lang="en-US" altLang="en-US" sz="3500" b="1" i="1" u="sng" dirty="0">
                <a:solidFill>
                  <a:srgbClr val="FFFF00"/>
                </a:solidFill>
                <a:latin typeface="Calibri" panose="020F0502020204030204" pitchFamily="34" charset="0"/>
                <a:cs typeface="Calibri" panose="020F0502020204030204" pitchFamily="34" charset="0"/>
              </a:rPr>
              <a:t>not the restrainer</a:t>
            </a:r>
            <a:r>
              <a:rPr lang="en-US" altLang="en-US" sz="3500" b="1" i="1" dirty="0">
                <a:solidFill>
                  <a:srgbClr val="FFFF00"/>
                </a:solidFill>
                <a:latin typeface="Calibri" panose="020F0502020204030204" pitchFamily="34" charset="0"/>
                <a:cs typeface="Calibri" panose="020F0502020204030204" pitchFamily="34" charset="0"/>
              </a:rPr>
              <a:t> </a:t>
            </a:r>
            <a:r>
              <a:rPr lang="en-US" altLang="en-US" sz="3500" b="1" i="1" dirty="0">
                <a:solidFill>
                  <a:srgbClr val="FFC000"/>
                </a:solidFill>
                <a:latin typeface="Calibri" panose="020F0502020204030204" pitchFamily="34" charset="0"/>
                <a:cs typeface="Calibri" panose="020F0502020204030204" pitchFamily="34" charset="0"/>
              </a:rPr>
              <a:t> </a:t>
            </a:r>
            <a:r>
              <a:rPr lang="en-US" altLang="en-US" sz="3500" dirty="0">
                <a:solidFill>
                  <a:srgbClr val="FFC000"/>
                </a:solidFill>
                <a:latin typeface="Calibri" panose="020F0502020204030204" pitchFamily="34" charset="0"/>
                <a:cs typeface="Calibri" panose="020F0502020204030204" pitchFamily="34" charset="0"/>
              </a:rPr>
              <a:t>of </a:t>
            </a:r>
            <a:r>
              <a:rPr lang="en-US" altLang="en-US" sz="3500" dirty="0">
                <a:solidFill>
                  <a:schemeClr val="bg1"/>
                </a:solidFill>
                <a:latin typeface="Calibri" panose="020F0502020204030204" pitchFamily="34" charset="0"/>
                <a:cs typeface="Calibri" panose="020F0502020204030204" pitchFamily="34" charset="0"/>
              </a:rPr>
              <a:t>2Thes. 2</a:t>
            </a:r>
            <a:r>
              <a:rPr lang="en-US" altLang="en-US" sz="3500" dirty="0">
                <a:solidFill>
                  <a:srgbClr val="FFC000"/>
                </a:solidFill>
                <a:latin typeface="Calibri" panose="020F0502020204030204" pitchFamily="34" charset="0"/>
                <a:cs typeface="Calibri" panose="020F0502020204030204" pitchFamily="34" charset="0"/>
              </a:rPr>
              <a:t>. </a:t>
            </a:r>
            <a:r>
              <a:rPr lang="en-US" altLang="en-US" sz="3500" i="1" dirty="0">
                <a:solidFill>
                  <a:srgbClr val="FFC000"/>
                </a:solidFill>
                <a:latin typeface="Calibri" panose="020F0502020204030204" pitchFamily="34" charset="0"/>
                <a:cs typeface="Calibri" panose="020F0502020204030204" pitchFamily="34" charset="0"/>
              </a:rPr>
              <a:t>He is omnipresent and can </a:t>
            </a:r>
            <a:r>
              <a:rPr lang="en-US" altLang="en-US" sz="3500" b="1" i="1" dirty="0">
                <a:solidFill>
                  <a:srgbClr val="FFFF00"/>
                </a:solidFill>
                <a:latin typeface="Calibri" panose="020F0502020204030204" pitchFamily="34" charset="0"/>
                <a:cs typeface="Calibri" panose="020F0502020204030204" pitchFamily="34" charset="0"/>
              </a:rPr>
              <a:t>NEVER</a:t>
            </a:r>
            <a:r>
              <a:rPr lang="en-US" altLang="en-US" sz="3500" dirty="0">
                <a:solidFill>
                  <a:srgbClr val="FFC000"/>
                </a:solidFill>
                <a:latin typeface="Calibri" panose="020F0502020204030204" pitchFamily="34" charset="0"/>
                <a:cs typeface="Calibri" panose="020F0502020204030204" pitchFamily="34" charset="0"/>
              </a:rPr>
              <a:t> be  </a:t>
            </a:r>
            <a:r>
              <a:rPr lang="en-US" altLang="en-US" sz="3500" b="1" i="1" u="sng" dirty="0">
                <a:solidFill>
                  <a:srgbClr val="FFFF00"/>
                </a:solidFill>
                <a:latin typeface="Calibri" panose="020F0502020204030204" pitchFamily="34" charset="0"/>
                <a:cs typeface="Calibri" panose="020F0502020204030204" pitchFamily="34" charset="0"/>
              </a:rPr>
              <a:t>taken out of the way! </a:t>
            </a:r>
            <a:r>
              <a:rPr lang="en-US" altLang="en-US" sz="3500" dirty="0">
                <a:solidFill>
                  <a:srgbClr val="FFC000"/>
                </a:solidFill>
                <a:latin typeface="Calibri" panose="020F0502020204030204" pitchFamily="34" charset="0"/>
                <a:cs typeface="Calibri" panose="020F0502020204030204" pitchFamily="34" charset="0"/>
              </a:rPr>
              <a:t>The prophet Joel saw the very peak, the </a:t>
            </a:r>
            <a:r>
              <a:rPr lang="en-US" altLang="en-US" sz="3500" dirty="0">
                <a:solidFill>
                  <a:srgbClr val="FFFF00"/>
                </a:solidFill>
                <a:latin typeface="Calibri" panose="020F0502020204030204" pitchFamily="34" charset="0"/>
                <a:cs typeface="Calibri" panose="020F0502020204030204" pitchFamily="34" charset="0"/>
              </a:rPr>
              <a:t>blow-out climax </a:t>
            </a:r>
            <a:r>
              <a:rPr lang="en-US" altLang="en-US" sz="3500" dirty="0">
                <a:solidFill>
                  <a:srgbClr val="FFC000"/>
                </a:solidFill>
                <a:latin typeface="Calibri" panose="020F0502020204030204" pitchFamily="34" charset="0"/>
                <a:cs typeface="Calibri" panose="020F0502020204030204" pitchFamily="34" charset="0"/>
              </a:rPr>
              <a:t>of the </a:t>
            </a:r>
            <a:r>
              <a:rPr lang="en-US" altLang="en-US" sz="3500" dirty="0">
                <a:solidFill>
                  <a:srgbClr val="FFFF00"/>
                </a:solidFill>
                <a:latin typeface="Calibri" panose="020F0502020204030204" pitchFamily="34" charset="0"/>
                <a:cs typeface="Calibri" panose="020F0502020204030204" pitchFamily="34" charset="0"/>
              </a:rPr>
              <a:t>Holy Spirit outpouring </a:t>
            </a:r>
            <a:r>
              <a:rPr lang="en-US" altLang="en-US" sz="3500" dirty="0">
                <a:solidFill>
                  <a:srgbClr val="FFC000"/>
                </a:solidFill>
                <a:latin typeface="Calibri" panose="020F0502020204030204" pitchFamily="34" charset="0"/>
                <a:cs typeface="Calibri" panose="020F0502020204030204" pitchFamily="34" charset="0"/>
              </a:rPr>
              <a:t>right at the very </a:t>
            </a:r>
            <a:r>
              <a:rPr lang="en-US" altLang="en-US" sz="3500" dirty="0">
                <a:solidFill>
                  <a:srgbClr val="FFFF00"/>
                </a:solidFill>
                <a:latin typeface="Calibri" panose="020F0502020204030204" pitchFamily="34" charset="0"/>
                <a:cs typeface="Calibri" panose="020F0502020204030204" pitchFamily="34" charset="0"/>
              </a:rPr>
              <a:t>end of the age</a:t>
            </a:r>
            <a:r>
              <a:rPr lang="en-US" altLang="en-US" sz="3500" dirty="0">
                <a:solidFill>
                  <a:srgbClr val="FFC000"/>
                </a:solidFill>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4117201688"/>
      </p:ext>
    </p:extLst>
  </p:cSld>
  <p:clrMapOvr>
    <a:masterClrMapping/>
  </p:clrMapOvr>
</p:sld>
</file>

<file path=ppt/slides/slide3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609597" y="2"/>
            <a:ext cx="10972802"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9428481" y="0"/>
            <a:ext cx="215392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95090" tIns="47545" rIns="95090" bIns="47545" anchor="ctr"/>
          <a:lstStyle/>
          <a:p>
            <a:pPr algn="ctr">
              <a:defRPr/>
            </a:pPr>
            <a:r>
              <a:rPr lang="en-US" sz="4200" b="1" dirty="0">
                <a:solidFill>
                  <a:srgbClr val="FFFF00"/>
                </a:solidFill>
              </a:rPr>
              <a:t>Day</a:t>
            </a:r>
          </a:p>
          <a:p>
            <a:pPr algn="ctr">
              <a:defRPr/>
            </a:pPr>
            <a:endParaRPr lang="en-US" sz="4200" b="1" dirty="0">
              <a:solidFill>
                <a:srgbClr val="FFFF00"/>
              </a:solidFill>
            </a:endParaRPr>
          </a:p>
          <a:p>
            <a:pPr algn="ctr">
              <a:defRPr/>
            </a:pPr>
            <a:r>
              <a:rPr lang="en-US" sz="4200" b="1" dirty="0">
                <a:solidFill>
                  <a:srgbClr val="FFFF00"/>
                </a:solidFill>
              </a:rPr>
              <a:t>Of</a:t>
            </a:r>
          </a:p>
          <a:p>
            <a:pPr algn="ctr">
              <a:defRPr/>
            </a:pPr>
            <a:endParaRPr lang="en-US" sz="4200" b="1" dirty="0">
              <a:solidFill>
                <a:srgbClr val="FFFF00"/>
              </a:solidFill>
            </a:endParaRPr>
          </a:p>
          <a:p>
            <a:pPr algn="ctr">
              <a:defRPr/>
            </a:pPr>
            <a:r>
              <a:rPr lang="en-US" sz="4200" b="1" dirty="0">
                <a:solidFill>
                  <a:srgbClr val="FFFF00"/>
                </a:solidFill>
              </a:rPr>
              <a:t>The</a:t>
            </a:r>
          </a:p>
          <a:p>
            <a:pPr algn="ctr">
              <a:defRPr/>
            </a:pPr>
            <a:endParaRPr lang="en-US" sz="4200" b="1" dirty="0">
              <a:solidFill>
                <a:srgbClr val="FFFF00"/>
              </a:solidFill>
            </a:endParaRPr>
          </a:p>
          <a:p>
            <a:pPr algn="ctr">
              <a:defRPr/>
            </a:pPr>
            <a:r>
              <a:rPr lang="en-US" sz="4200" b="1" dirty="0">
                <a:solidFill>
                  <a:srgbClr val="FFFF00"/>
                </a:solidFill>
              </a:rPr>
              <a:t>LORD</a:t>
            </a: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120" y="228600"/>
            <a:ext cx="4553374"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2"/>
          <p:cNvSpPr txBox="1">
            <a:spLocks noChangeArrowheads="1"/>
          </p:cNvSpPr>
          <p:nvPr/>
        </p:nvSpPr>
        <p:spPr bwMode="auto">
          <a:xfrm>
            <a:off x="778933" y="4038600"/>
            <a:ext cx="8649547" cy="277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090" tIns="47545" rIns="95090" bIns="47545">
            <a:spAutoFit/>
          </a:bodyPr>
          <a:lstStyle>
            <a:lvl1pPr eaLnBrk="0" hangingPunct="0">
              <a:spcBef>
                <a:spcPct val="20000"/>
              </a:spcBef>
              <a:buFont typeface="Arial" charset="0"/>
              <a:buChar char="•"/>
              <a:defRPr sz="3700">
                <a:solidFill>
                  <a:schemeClr val="tx1"/>
                </a:solidFill>
                <a:latin typeface="Calibri" pitchFamily="34" charset="0"/>
              </a:defRPr>
            </a:lvl1pPr>
            <a:lvl2pPr marL="742950" indent="-285750" eaLnBrk="0" hangingPunct="0">
              <a:spcBef>
                <a:spcPct val="20000"/>
              </a:spcBef>
              <a:buFont typeface="Arial" charset="0"/>
              <a:buChar char="–"/>
              <a:defRPr sz="3200">
                <a:solidFill>
                  <a:schemeClr val="tx1"/>
                </a:solidFill>
                <a:latin typeface="Calibri" pitchFamily="34" charset="0"/>
              </a:defRPr>
            </a:lvl2pPr>
            <a:lvl3pPr marL="1143000" indent="-228600" eaLnBrk="0" hangingPunct="0">
              <a:spcBef>
                <a:spcPct val="20000"/>
              </a:spcBef>
              <a:buFont typeface="Arial" charset="0"/>
              <a:buChar char="•"/>
              <a:defRPr sz="2800">
                <a:solidFill>
                  <a:schemeClr val="tx1"/>
                </a:solidFill>
                <a:latin typeface="Calibri" pitchFamily="34" charset="0"/>
              </a:defRPr>
            </a:lvl3pPr>
            <a:lvl4pPr marL="1600200" indent="-228600" eaLnBrk="0" hangingPunct="0">
              <a:spcBef>
                <a:spcPct val="20000"/>
              </a:spcBef>
              <a:buFont typeface="Arial" charset="0"/>
              <a:buChar char="–"/>
              <a:defRPr sz="2300">
                <a:solidFill>
                  <a:schemeClr val="tx1"/>
                </a:solidFill>
                <a:latin typeface="Calibri" pitchFamily="34" charset="0"/>
              </a:defRPr>
            </a:lvl4pPr>
            <a:lvl5pPr marL="2057400" indent="-228600" eaLnBrk="0" hangingPunct="0">
              <a:spcBef>
                <a:spcPct val="20000"/>
              </a:spcBef>
              <a:buFont typeface="Arial" charset="0"/>
              <a:buChar char="»"/>
              <a:defRPr sz="23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3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3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3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300">
                <a:solidFill>
                  <a:schemeClr val="tx1"/>
                </a:solidFill>
                <a:latin typeface="Calibri" pitchFamily="34" charset="0"/>
              </a:defRPr>
            </a:lvl9pPr>
          </a:lstStyle>
          <a:p>
            <a:pPr algn="ctr">
              <a:buNone/>
              <a:defRPr/>
            </a:pPr>
            <a:r>
              <a:rPr lang="en-US" sz="3480" dirty="0">
                <a:solidFill>
                  <a:schemeClr val="bg1"/>
                </a:solidFill>
              </a:rPr>
              <a:t>Joel 2:28 </a:t>
            </a:r>
            <a:r>
              <a:rPr lang="en-US" sz="3480" dirty="0">
                <a:solidFill>
                  <a:srgbClr val="FFC000"/>
                </a:solidFill>
              </a:rPr>
              <a:t>And it shall come to pass afterward, </a:t>
            </a:r>
            <a:r>
              <a:rPr lang="en-US" sz="3480" i="1" dirty="0">
                <a:solidFill>
                  <a:srgbClr val="FFC000"/>
                </a:solidFill>
              </a:rPr>
              <a:t>that</a:t>
            </a:r>
            <a:r>
              <a:rPr lang="en-US" sz="3480" dirty="0">
                <a:solidFill>
                  <a:srgbClr val="FFC000"/>
                </a:solidFill>
              </a:rPr>
              <a:t> </a:t>
            </a:r>
            <a:r>
              <a:rPr lang="en-US" sz="3480" b="1" dirty="0">
                <a:solidFill>
                  <a:srgbClr val="FFFF00"/>
                </a:solidFill>
              </a:rPr>
              <a:t>I will pour out my spirit upon all flesh; </a:t>
            </a:r>
            <a:r>
              <a:rPr lang="en-US" sz="3480" dirty="0">
                <a:solidFill>
                  <a:srgbClr val="FFC000"/>
                </a:solidFill>
              </a:rPr>
              <a:t>and your sons and your daughters shall prophesy, your old men shall dream dreams, your young men shall see visions:</a:t>
            </a:r>
            <a:endParaRPr lang="en-US" altLang="en-US" sz="3480" dirty="0">
              <a:solidFill>
                <a:srgbClr val="FFC000"/>
              </a:solidFill>
              <a:latin typeface="Arial" charset="0"/>
            </a:endParaRPr>
          </a:p>
        </p:txBody>
      </p:sp>
    </p:spTree>
    <p:extLst>
      <p:ext uri="{BB962C8B-B14F-4D97-AF65-F5344CB8AC3E}">
        <p14:creationId xmlns:p14="http://schemas.microsoft.com/office/powerpoint/2010/main" val="3832822980"/>
      </p:ext>
    </p:extLst>
  </p:cSld>
  <p:clrMapOvr>
    <a:masterClrMapping/>
  </p:clrMapOvr>
</p:sld>
</file>

<file path=ppt/slides/slide3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1"/>
          <p:cNvSpPr>
            <a:spLocks noChangeArrowheads="1"/>
          </p:cNvSpPr>
          <p:nvPr/>
        </p:nvSpPr>
        <p:spPr bwMode="auto">
          <a:xfrm>
            <a:off x="466725" y="474347"/>
            <a:ext cx="11258550" cy="5909306"/>
          </a:xfrm>
          <a:prstGeom prst="rect">
            <a:avLst/>
          </a:prstGeom>
          <a:solidFill>
            <a:schemeClr val="tx2">
              <a:lumMod val="50000"/>
            </a:schemeClr>
          </a:solidFill>
          <a:ln>
            <a:noFill/>
          </a:ln>
        </p:spPr>
        <p:txBody>
          <a:bodyPr wrap="square" lIns="91436" tIns="45718" rIns="91436" bIns="45718">
            <a:spAutoFit/>
          </a:bodyPr>
          <a:lstStyle/>
          <a:p>
            <a:pPr algn="ctr">
              <a:defRPr/>
            </a:pPr>
            <a:r>
              <a:rPr lang="en-US" altLang="en-US" sz="4200" dirty="0">
                <a:solidFill>
                  <a:srgbClr val="FFC000"/>
                </a:solidFill>
                <a:latin typeface="Calibri" panose="020F0502020204030204" pitchFamily="34" charset="0"/>
                <a:cs typeface="Calibri" panose="020F0502020204030204" pitchFamily="34" charset="0"/>
              </a:rPr>
              <a:t>This outpouring of the Holy Spirit will come to its peak precisely when Jesus said it will come, </a:t>
            </a:r>
            <a:r>
              <a:rPr lang="en-US" altLang="en-US" sz="4200" b="1" i="1" dirty="0">
                <a:solidFill>
                  <a:srgbClr val="FFFF00"/>
                </a:solidFill>
                <a:latin typeface="Calibri" panose="020F0502020204030204" pitchFamily="34" charset="0"/>
                <a:cs typeface="Calibri" panose="020F0502020204030204" pitchFamily="34" charset="0"/>
              </a:rPr>
              <a:t>“after the tribulation”</a:t>
            </a:r>
            <a:r>
              <a:rPr lang="en-US" altLang="en-US" sz="4200" b="1" i="1" dirty="0">
                <a:solidFill>
                  <a:srgbClr val="FFC000"/>
                </a:solidFill>
                <a:latin typeface="Calibri" panose="020F0502020204030204" pitchFamily="34" charset="0"/>
                <a:cs typeface="Calibri" panose="020F0502020204030204" pitchFamily="34" charset="0"/>
              </a:rPr>
              <a:t> </a:t>
            </a:r>
            <a:r>
              <a:rPr lang="en-US" altLang="en-US" sz="4200" dirty="0">
                <a:solidFill>
                  <a:srgbClr val="FFC000"/>
                </a:solidFill>
                <a:latin typeface="Calibri" panose="020F0502020204030204" pitchFamily="34" charset="0"/>
                <a:cs typeface="Calibri" panose="020F0502020204030204" pitchFamily="34" charset="0"/>
              </a:rPr>
              <a:t>and precisely as Joel said, </a:t>
            </a:r>
            <a:r>
              <a:rPr lang="en-US" altLang="en-US" sz="4200" b="1" i="1" dirty="0">
                <a:solidFill>
                  <a:srgbClr val="FFFF00"/>
                </a:solidFill>
                <a:latin typeface="Calibri" panose="020F0502020204030204" pitchFamily="34" charset="0"/>
                <a:cs typeface="Calibri" panose="020F0502020204030204" pitchFamily="34" charset="0"/>
              </a:rPr>
              <a:t>“before the great and terrible Day of the Lord”. </a:t>
            </a:r>
            <a:r>
              <a:rPr lang="en-US" altLang="en-US" sz="4200" dirty="0">
                <a:solidFill>
                  <a:srgbClr val="FFC000"/>
                </a:solidFill>
                <a:latin typeface="Calibri" panose="020F0502020204030204" pitchFamily="34" charset="0"/>
                <a:cs typeface="Calibri" panose="020F0502020204030204" pitchFamily="34" charset="0"/>
              </a:rPr>
              <a:t>The climax will come in the </a:t>
            </a:r>
            <a:r>
              <a:rPr lang="en-US" altLang="en-US" sz="4200" dirty="0">
                <a:solidFill>
                  <a:srgbClr val="FFFF00"/>
                </a:solidFill>
                <a:latin typeface="Calibri" panose="020F0502020204030204" pitchFamily="34" charset="0"/>
                <a:cs typeface="Calibri" panose="020F0502020204030204" pitchFamily="34" charset="0"/>
              </a:rPr>
              <a:t>30 day post-tribulation</a:t>
            </a:r>
            <a:r>
              <a:rPr lang="en-US" altLang="en-US" sz="4200" dirty="0">
                <a:solidFill>
                  <a:srgbClr val="FFC000"/>
                </a:solidFill>
                <a:latin typeface="Calibri" panose="020F0502020204030204" pitchFamily="34" charset="0"/>
                <a:cs typeface="Calibri" panose="020F0502020204030204" pitchFamily="34" charset="0"/>
              </a:rPr>
              <a:t> (day 1260 to day 1290) time window of the </a:t>
            </a:r>
            <a:r>
              <a:rPr lang="en-US" altLang="en-US" sz="4200" dirty="0">
                <a:solidFill>
                  <a:srgbClr val="FFFF00"/>
                </a:solidFill>
                <a:latin typeface="Calibri" panose="020F0502020204030204" pitchFamily="34" charset="0"/>
                <a:cs typeface="Calibri" panose="020F0502020204030204" pitchFamily="34" charset="0"/>
              </a:rPr>
              <a:t>cosmic signs</a:t>
            </a:r>
            <a:r>
              <a:rPr lang="en-US" altLang="en-US" sz="4200" dirty="0">
                <a:solidFill>
                  <a:srgbClr val="FFC000"/>
                </a:solidFill>
                <a:latin typeface="Calibri" panose="020F0502020204030204" pitchFamily="34" charset="0"/>
                <a:cs typeface="Calibri" panose="020F0502020204030204" pitchFamily="34" charset="0"/>
              </a:rPr>
              <a:t>, those being the true </a:t>
            </a:r>
            <a:r>
              <a:rPr lang="en-US" altLang="en-US" sz="4200" dirty="0">
                <a:solidFill>
                  <a:srgbClr val="FFFF00"/>
                </a:solidFill>
                <a:latin typeface="Calibri" panose="020F0502020204030204" pitchFamily="34" charset="0"/>
                <a:cs typeface="Calibri" panose="020F0502020204030204" pitchFamily="34" charset="0"/>
              </a:rPr>
              <a:t>blood moon</a:t>
            </a:r>
            <a:r>
              <a:rPr lang="en-US" altLang="en-US" sz="4200" dirty="0">
                <a:solidFill>
                  <a:srgbClr val="FFC000"/>
                </a:solidFill>
                <a:latin typeface="Calibri" panose="020F0502020204030204" pitchFamily="34" charset="0"/>
                <a:cs typeface="Calibri" panose="020F0502020204030204" pitchFamily="34" charset="0"/>
              </a:rPr>
              <a:t>, the </a:t>
            </a:r>
            <a:r>
              <a:rPr lang="en-US" altLang="en-US" sz="4200" dirty="0">
                <a:solidFill>
                  <a:srgbClr val="FFFF00"/>
                </a:solidFill>
                <a:latin typeface="Calibri" panose="020F0502020204030204" pitchFamily="34" charset="0"/>
                <a:cs typeface="Calibri" panose="020F0502020204030204" pitchFamily="34" charset="0"/>
              </a:rPr>
              <a:t>darkened sun</a:t>
            </a:r>
            <a:r>
              <a:rPr lang="en-US" altLang="en-US" sz="4200" dirty="0">
                <a:solidFill>
                  <a:srgbClr val="FFC000"/>
                </a:solidFill>
                <a:latin typeface="Calibri" panose="020F0502020204030204" pitchFamily="34" charset="0"/>
                <a:cs typeface="Calibri" panose="020F0502020204030204" pitchFamily="34" charset="0"/>
              </a:rPr>
              <a:t>, and the </a:t>
            </a:r>
            <a:r>
              <a:rPr lang="en-US" altLang="en-US" sz="4200" dirty="0">
                <a:solidFill>
                  <a:srgbClr val="FFFF00"/>
                </a:solidFill>
                <a:latin typeface="Calibri" panose="020F0502020204030204" pitchFamily="34" charset="0"/>
                <a:cs typeface="Calibri" panose="020F0502020204030204" pitchFamily="34" charset="0"/>
              </a:rPr>
              <a:t>stars falling</a:t>
            </a:r>
            <a:r>
              <a:rPr lang="en-US" altLang="en-US" sz="4200" dirty="0">
                <a:solidFill>
                  <a:srgbClr val="FFC000"/>
                </a:solidFill>
                <a:latin typeface="Calibri" panose="020F0502020204030204" pitchFamily="34" charset="0"/>
                <a:cs typeface="Calibri" panose="020F0502020204030204" pitchFamily="34" charset="0"/>
              </a:rPr>
              <a:t>, even as the angels of </a:t>
            </a:r>
          </a:p>
          <a:p>
            <a:pPr algn="ctr">
              <a:defRPr/>
            </a:pPr>
            <a:r>
              <a:rPr lang="en-US" altLang="en-US" sz="4200" dirty="0">
                <a:solidFill>
                  <a:srgbClr val="FFC000"/>
                </a:solidFill>
                <a:latin typeface="Calibri" panose="020F0502020204030204" pitchFamily="34" charset="0"/>
                <a:cs typeface="Calibri" panose="020F0502020204030204" pitchFamily="34" charset="0"/>
              </a:rPr>
              <a:t>the rebellion are cast out of the second heaven. </a:t>
            </a:r>
          </a:p>
        </p:txBody>
      </p:sp>
    </p:spTree>
    <p:extLst>
      <p:ext uri="{BB962C8B-B14F-4D97-AF65-F5344CB8AC3E}">
        <p14:creationId xmlns:p14="http://schemas.microsoft.com/office/powerpoint/2010/main" val="2090181521"/>
      </p:ext>
    </p:extLst>
  </p:cSld>
  <p:clrMapOvr>
    <a:masterClrMapping/>
  </p:clrMapOvr>
</p:sld>
</file>

<file path=ppt/slides/slide3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1"/>
            <a:ext cx="1331621" cy="6151274"/>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lIns="95090" tIns="47545" rIns="95090" bIns="47545" anchor="ctr"/>
          <a:lstStyle/>
          <a:p>
            <a:pPr>
              <a:defRPr/>
            </a:pPr>
            <a:r>
              <a:rPr lang="en-US" sz="4200" b="1" dirty="0">
                <a:solidFill>
                  <a:schemeClr val="tx1"/>
                </a:solidFill>
              </a:rPr>
              <a:t> </a:t>
            </a:r>
          </a:p>
        </p:txBody>
      </p:sp>
      <p:sp>
        <p:nvSpPr>
          <p:cNvPr id="122883" name="TextBox 15"/>
          <p:cNvSpPr txBox="1">
            <a:spLocks noChangeArrowheads="1"/>
          </p:cNvSpPr>
          <p:nvPr/>
        </p:nvSpPr>
        <p:spPr bwMode="auto">
          <a:xfrm rot="-5400000">
            <a:off x="-2083921" y="2683548"/>
            <a:ext cx="5560430" cy="1056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5090" tIns="47545" rIns="95090" bIns="47545">
            <a:spAutoFit/>
          </a:bodyPr>
          <a:lstStyle>
            <a:lvl1pPr eaLnBrk="0" hangingPunct="0">
              <a:spcBef>
                <a:spcPct val="20000"/>
              </a:spcBef>
              <a:buFont typeface="Arial" charset="0"/>
              <a:buChar char="•"/>
              <a:defRPr sz="3700">
                <a:solidFill>
                  <a:schemeClr val="tx1"/>
                </a:solidFill>
                <a:latin typeface="Calibri" pitchFamily="34" charset="0"/>
              </a:defRPr>
            </a:lvl1pPr>
            <a:lvl2pPr marL="742950" indent="-285750" eaLnBrk="0" hangingPunct="0">
              <a:spcBef>
                <a:spcPct val="20000"/>
              </a:spcBef>
              <a:buFont typeface="Arial" charset="0"/>
              <a:buChar char="–"/>
              <a:defRPr sz="3200">
                <a:solidFill>
                  <a:schemeClr val="tx1"/>
                </a:solidFill>
                <a:latin typeface="Calibri" pitchFamily="34" charset="0"/>
              </a:defRPr>
            </a:lvl2pPr>
            <a:lvl3pPr marL="1143000" indent="-228600" eaLnBrk="0" hangingPunct="0">
              <a:spcBef>
                <a:spcPct val="20000"/>
              </a:spcBef>
              <a:buFont typeface="Arial" charset="0"/>
              <a:buChar char="•"/>
              <a:defRPr sz="2800">
                <a:solidFill>
                  <a:schemeClr val="tx1"/>
                </a:solidFill>
                <a:latin typeface="Calibri" pitchFamily="34" charset="0"/>
              </a:defRPr>
            </a:lvl3pPr>
            <a:lvl4pPr marL="1600200" indent="-228600" eaLnBrk="0" hangingPunct="0">
              <a:spcBef>
                <a:spcPct val="20000"/>
              </a:spcBef>
              <a:buFont typeface="Arial" charset="0"/>
              <a:buChar char="–"/>
              <a:defRPr sz="2300">
                <a:solidFill>
                  <a:schemeClr val="tx1"/>
                </a:solidFill>
                <a:latin typeface="Calibri" pitchFamily="34" charset="0"/>
              </a:defRPr>
            </a:lvl4pPr>
            <a:lvl5pPr marL="2057400" indent="-228600" eaLnBrk="0" hangingPunct="0">
              <a:spcBef>
                <a:spcPct val="20000"/>
              </a:spcBef>
              <a:buFont typeface="Arial" charset="0"/>
              <a:buChar char="»"/>
              <a:defRPr sz="23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3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3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3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300">
                <a:solidFill>
                  <a:schemeClr val="tx1"/>
                </a:solidFill>
                <a:latin typeface="Calibri" pitchFamily="34" charset="0"/>
              </a:defRPr>
            </a:lvl9pPr>
          </a:lstStyle>
          <a:p>
            <a:pPr eaLnBrk="1" hangingPunct="1">
              <a:spcBef>
                <a:spcPct val="0"/>
              </a:spcBef>
              <a:buFontTx/>
              <a:buNone/>
            </a:pPr>
            <a:r>
              <a:rPr lang="en-US" altLang="en-US" sz="6240" b="1" i="1" dirty="0">
                <a:latin typeface="Arial" charset="0"/>
              </a:rPr>
              <a:t>TRIBULATION</a:t>
            </a:r>
          </a:p>
        </p:txBody>
      </p:sp>
      <p:sp>
        <p:nvSpPr>
          <p:cNvPr id="18" name="Rectangle 17"/>
          <p:cNvSpPr/>
          <p:nvPr/>
        </p:nvSpPr>
        <p:spPr>
          <a:xfrm rot="5400000">
            <a:off x="8523729" y="2485361"/>
            <a:ext cx="6151275" cy="117584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95090" tIns="47545" rIns="95090" bIns="47545" anchor="ctr"/>
          <a:lstStyle/>
          <a:p>
            <a:pPr algn="ctr">
              <a:defRPr/>
            </a:pPr>
            <a:r>
              <a:rPr lang="en-US" sz="5640" b="1" i="1" dirty="0">
                <a:solidFill>
                  <a:srgbClr val="FF0000"/>
                </a:solidFill>
              </a:rPr>
              <a:t>DAY OF THE LORD</a:t>
            </a:r>
          </a:p>
        </p:txBody>
      </p:sp>
      <p:pic>
        <p:nvPicPr>
          <p:cNvPr id="12288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21" y="0"/>
            <a:ext cx="96798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886" name="Picture 2" descr="C:\Users\Gavin-As\Pictures\0-IMAGES for PowerPoint\jesu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7457" y="809527"/>
            <a:ext cx="3542453"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1388147" y="3463937"/>
            <a:ext cx="4610077" cy="3198406"/>
          </a:xfrm>
          <a:prstGeom prst="rect">
            <a:avLst/>
          </a:prstGeom>
        </p:spPr>
        <p:txBody>
          <a:bodyPr wrap="square" lIns="95090" tIns="47545" rIns="95090" bIns="47545">
            <a:spAutoFit/>
          </a:bodyPr>
          <a:lstStyle/>
          <a:p>
            <a:pPr>
              <a:defRPr/>
            </a:pPr>
            <a:r>
              <a:rPr lang="en-US" altLang="en-US" sz="2520" dirty="0">
                <a:solidFill>
                  <a:schemeClr val="bg2"/>
                </a:solidFill>
              </a:rPr>
              <a:t>“</a:t>
            </a:r>
            <a:r>
              <a:rPr lang="en-US" altLang="en-US" sz="2520" b="1" i="1" dirty="0">
                <a:solidFill>
                  <a:srgbClr val="FFFF00"/>
                </a:solidFill>
              </a:rPr>
              <a:t>IMMEDIATELY</a:t>
            </a:r>
            <a:r>
              <a:rPr lang="en-US" altLang="en-US" sz="2520" dirty="0">
                <a:solidFill>
                  <a:schemeClr val="bg2"/>
                </a:solidFill>
              </a:rPr>
              <a:t> </a:t>
            </a:r>
            <a:r>
              <a:rPr lang="en-US" altLang="en-US" sz="2520" b="1" i="1" dirty="0">
                <a:solidFill>
                  <a:srgbClr val="FFFF00"/>
                </a:solidFill>
              </a:rPr>
              <a:t>AFTER</a:t>
            </a:r>
            <a:r>
              <a:rPr lang="en-US" altLang="en-US" sz="2520" dirty="0">
                <a:solidFill>
                  <a:schemeClr val="bg2"/>
                </a:solidFill>
              </a:rPr>
              <a:t> </a:t>
            </a:r>
            <a:r>
              <a:rPr lang="en-US" altLang="en-US" sz="2520" b="1" i="1" dirty="0">
                <a:solidFill>
                  <a:srgbClr val="FFFF00"/>
                </a:solidFill>
              </a:rPr>
              <a:t>THE TRIBULATION </a:t>
            </a:r>
            <a:r>
              <a:rPr lang="en-US" altLang="en-US" sz="2520" dirty="0">
                <a:solidFill>
                  <a:schemeClr val="accent3">
                    <a:lumMod val="60000"/>
                    <a:lumOff val="40000"/>
                  </a:schemeClr>
                </a:solidFill>
              </a:rPr>
              <a:t>of those days shall </a:t>
            </a:r>
            <a:r>
              <a:rPr lang="en-US" altLang="en-US" sz="2520" dirty="0">
                <a:solidFill>
                  <a:srgbClr val="FFC000"/>
                </a:solidFill>
              </a:rPr>
              <a:t>the sun be darkened, and the moon shall not give her light, and the stars shall fall from heaven,</a:t>
            </a:r>
            <a:r>
              <a:rPr lang="en-US" altLang="en-US" sz="2520" dirty="0">
                <a:solidFill>
                  <a:schemeClr val="accent3">
                    <a:lumMod val="60000"/>
                    <a:lumOff val="40000"/>
                  </a:schemeClr>
                </a:solidFill>
              </a:rPr>
              <a:t> and the powers of the heavens shall be shaken.” </a:t>
            </a:r>
            <a:r>
              <a:rPr lang="en-US" altLang="en-US" sz="2520" dirty="0">
                <a:solidFill>
                  <a:schemeClr val="bg1"/>
                </a:solidFill>
              </a:rPr>
              <a:t>Matthew 24:29</a:t>
            </a:r>
          </a:p>
        </p:txBody>
      </p:sp>
      <p:pic>
        <p:nvPicPr>
          <p:cNvPr id="12288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86522" y="2102107"/>
            <a:ext cx="3562774" cy="2317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2"/>
          <p:cNvSpPr txBox="1">
            <a:spLocks noChangeArrowheads="1"/>
          </p:cNvSpPr>
          <p:nvPr/>
        </p:nvSpPr>
        <p:spPr bwMode="auto">
          <a:xfrm>
            <a:off x="6220541" y="4476650"/>
            <a:ext cx="4728755" cy="2250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090" tIns="47545" rIns="95090" bIns="47545">
            <a:spAutoFit/>
          </a:bodyPr>
          <a:lstStyle>
            <a:lvl1pPr eaLnBrk="0" hangingPunct="0">
              <a:spcBef>
                <a:spcPct val="20000"/>
              </a:spcBef>
              <a:buFont typeface="Arial" charset="0"/>
              <a:buChar char="•"/>
              <a:defRPr sz="3700">
                <a:solidFill>
                  <a:schemeClr val="tx1"/>
                </a:solidFill>
                <a:latin typeface="Calibri" pitchFamily="34" charset="0"/>
              </a:defRPr>
            </a:lvl1pPr>
            <a:lvl2pPr marL="742950" indent="-285750" eaLnBrk="0" hangingPunct="0">
              <a:spcBef>
                <a:spcPct val="20000"/>
              </a:spcBef>
              <a:buFont typeface="Arial" charset="0"/>
              <a:buChar char="–"/>
              <a:defRPr sz="3200">
                <a:solidFill>
                  <a:schemeClr val="tx1"/>
                </a:solidFill>
                <a:latin typeface="Calibri" pitchFamily="34" charset="0"/>
              </a:defRPr>
            </a:lvl2pPr>
            <a:lvl3pPr marL="1143000" indent="-228600" eaLnBrk="0" hangingPunct="0">
              <a:spcBef>
                <a:spcPct val="20000"/>
              </a:spcBef>
              <a:buFont typeface="Arial" charset="0"/>
              <a:buChar char="•"/>
              <a:defRPr sz="2800">
                <a:solidFill>
                  <a:schemeClr val="tx1"/>
                </a:solidFill>
                <a:latin typeface="Calibri" pitchFamily="34" charset="0"/>
              </a:defRPr>
            </a:lvl3pPr>
            <a:lvl4pPr marL="1600200" indent="-228600" eaLnBrk="0" hangingPunct="0">
              <a:spcBef>
                <a:spcPct val="20000"/>
              </a:spcBef>
              <a:buFont typeface="Arial" charset="0"/>
              <a:buChar char="–"/>
              <a:defRPr sz="2300">
                <a:solidFill>
                  <a:schemeClr val="tx1"/>
                </a:solidFill>
                <a:latin typeface="Calibri" pitchFamily="34" charset="0"/>
              </a:defRPr>
            </a:lvl4pPr>
            <a:lvl5pPr marL="2057400" indent="-228600" eaLnBrk="0" hangingPunct="0">
              <a:spcBef>
                <a:spcPct val="20000"/>
              </a:spcBef>
              <a:buFont typeface="Arial" charset="0"/>
              <a:buChar char="»"/>
              <a:defRPr sz="23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3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3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3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300">
                <a:solidFill>
                  <a:schemeClr val="tx1"/>
                </a:solidFill>
                <a:latin typeface="Calibri" pitchFamily="34" charset="0"/>
              </a:defRPr>
            </a:lvl9pPr>
          </a:lstStyle>
          <a:p>
            <a:pPr algn="r">
              <a:buFont typeface="Arial" charset="0"/>
              <a:buNone/>
              <a:defRPr/>
            </a:pPr>
            <a:r>
              <a:rPr lang="en-US" sz="2800" baseline="30000" dirty="0">
                <a:solidFill>
                  <a:srgbClr val="FFC000"/>
                </a:solidFill>
                <a:latin typeface="+mn-lt"/>
              </a:rPr>
              <a:t>31</a:t>
            </a:r>
            <a:r>
              <a:rPr lang="en-US" sz="2800" dirty="0">
                <a:solidFill>
                  <a:srgbClr val="FFC000"/>
                </a:solidFill>
                <a:latin typeface="+mn-lt"/>
              </a:rPr>
              <a:t>The sun shall be turned into darkness, and the moon into blood, </a:t>
            </a:r>
            <a:r>
              <a:rPr lang="en-US" sz="2800" b="1" i="1" dirty="0">
                <a:solidFill>
                  <a:srgbClr val="FFFF00"/>
                </a:solidFill>
                <a:latin typeface="+mn-lt"/>
              </a:rPr>
              <a:t>BEFORE</a:t>
            </a:r>
            <a:r>
              <a:rPr lang="en-US" sz="2800" dirty="0">
                <a:solidFill>
                  <a:srgbClr val="FFFF00"/>
                </a:solidFill>
                <a:latin typeface="+mn-lt"/>
              </a:rPr>
              <a:t> the great and terrible </a:t>
            </a:r>
            <a:r>
              <a:rPr lang="en-US" sz="2800" b="1" i="1" dirty="0">
                <a:solidFill>
                  <a:srgbClr val="FFFF00"/>
                </a:solidFill>
                <a:latin typeface="+mn-lt"/>
              </a:rPr>
              <a:t>Day of the </a:t>
            </a:r>
            <a:r>
              <a:rPr lang="en-US" sz="2800" b="1" i="1" cap="small" dirty="0">
                <a:solidFill>
                  <a:srgbClr val="FFFF00"/>
                </a:solidFill>
                <a:latin typeface="+mn-lt"/>
              </a:rPr>
              <a:t>Lord</a:t>
            </a:r>
            <a:r>
              <a:rPr lang="en-US" sz="2800" b="1" i="1" dirty="0">
                <a:solidFill>
                  <a:srgbClr val="FFFF00"/>
                </a:solidFill>
                <a:latin typeface="+mn-lt"/>
              </a:rPr>
              <a:t> </a:t>
            </a:r>
            <a:r>
              <a:rPr lang="en-US" sz="2800" dirty="0">
                <a:solidFill>
                  <a:schemeClr val="accent3">
                    <a:lumMod val="60000"/>
                    <a:lumOff val="40000"/>
                  </a:schemeClr>
                </a:solidFill>
                <a:latin typeface="+mn-lt"/>
              </a:rPr>
              <a:t>come.  - </a:t>
            </a:r>
            <a:r>
              <a:rPr lang="en-US" altLang="en-US" sz="2800" dirty="0">
                <a:solidFill>
                  <a:schemeClr val="bg1"/>
                </a:solidFill>
                <a:latin typeface="+mn-lt"/>
              </a:rPr>
              <a:t>Joel 2:31</a:t>
            </a:r>
          </a:p>
        </p:txBody>
      </p:sp>
      <p:sp>
        <p:nvSpPr>
          <p:cNvPr id="2" name="TextBox 1"/>
          <p:cNvSpPr txBox="1"/>
          <p:nvPr/>
        </p:nvSpPr>
        <p:spPr>
          <a:xfrm>
            <a:off x="1649109" y="20592"/>
            <a:ext cx="8893781" cy="757130"/>
          </a:xfrm>
          <a:prstGeom prst="rect">
            <a:avLst/>
          </a:prstGeom>
          <a:noFill/>
        </p:spPr>
        <p:txBody>
          <a:bodyPr wrap="none" rtlCol="0">
            <a:spAutoFit/>
          </a:bodyPr>
          <a:lstStyle/>
          <a:p>
            <a:r>
              <a:rPr lang="en-US" sz="4320" b="1" dirty="0">
                <a:solidFill>
                  <a:srgbClr val="FFFF00"/>
                </a:solidFill>
              </a:rPr>
              <a:t>The 30 Days of the Cosmic Signs</a:t>
            </a:r>
          </a:p>
        </p:txBody>
      </p:sp>
      <p:sp>
        <p:nvSpPr>
          <p:cNvPr id="5" name="TextBox 4">
            <a:extLst>
              <a:ext uri="{FF2B5EF4-FFF2-40B4-BE49-F238E27FC236}">
                <a16:creationId xmlns:a16="http://schemas.microsoft.com/office/drawing/2014/main" id="{C8AD7701-3D01-4A65-B9AA-D4A8E062721D}"/>
              </a:ext>
            </a:extLst>
          </p:cNvPr>
          <p:cNvSpPr txBox="1"/>
          <p:nvPr/>
        </p:nvSpPr>
        <p:spPr>
          <a:xfrm>
            <a:off x="696294" y="6101174"/>
            <a:ext cx="755335" cy="707886"/>
          </a:xfrm>
          <a:prstGeom prst="rect">
            <a:avLst/>
          </a:prstGeom>
          <a:noFill/>
        </p:spPr>
        <p:txBody>
          <a:bodyPr wrap="none" rtlCol="0">
            <a:spAutoFit/>
          </a:bodyPr>
          <a:lstStyle/>
          <a:p>
            <a:r>
              <a:rPr lang="en-US" sz="2000" b="1" dirty="0">
                <a:solidFill>
                  <a:srgbClr val="FFC000"/>
                </a:solidFill>
              </a:rPr>
              <a:t>Day</a:t>
            </a:r>
          </a:p>
          <a:p>
            <a:r>
              <a:rPr lang="en-US" sz="2000" b="1" dirty="0">
                <a:solidFill>
                  <a:srgbClr val="FFC000"/>
                </a:solidFill>
              </a:rPr>
              <a:t>1260</a:t>
            </a:r>
          </a:p>
        </p:txBody>
      </p:sp>
      <p:sp>
        <p:nvSpPr>
          <p:cNvPr id="14" name="TextBox 13">
            <a:extLst>
              <a:ext uri="{FF2B5EF4-FFF2-40B4-BE49-F238E27FC236}">
                <a16:creationId xmlns:a16="http://schemas.microsoft.com/office/drawing/2014/main" id="{79E78DEC-60EB-4782-98BB-92DD4931B6A0}"/>
              </a:ext>
            </a:extLst>
          </p:cNvPr>
          <p:cNvSpPr txBox="1"/>
          <p:nvPr/>
        </p:nvSpPr>
        <p:spPr>
          <a:xfrm>
            <a:off x="10979237" y="6080774"/>
            <a:ext cx="755335" cy="707886"/>
          </a:xfrm>
          <a:prstGeom prst="rect">
            <a:avLst/>
          </a:prstGeom>
          <a:noFill/>
        </p:spPr>
        <p:txBody>
          <a:bodyPr wrap="none" rtlCol="0">
            <a:spAutoFit/>
          </a:bodyPr>
          <a:lstStyle/>
          <a:p>
            <a:r>
              <a:rPr lang="en-US" sz="2000" b="1" dirty="0">
                <a:solidFill>
                  <a:srgbClr val="FFC000"/>
                </a:solidFill>
              </a:rPr>
              <a:t>Day</a:t>
            </a:r>
          </a:p>
          <a:p>
            <a:r>
              <a:rPr lang="en-US" sz="2000" b="1" dirty="0">
                <a:solidFill>
                  <a:srgbClr val="FFC000"/>
                </a:solidFill>
              </a:rPr>
              <a:t>1290</a:t>
            </a:r>
          </a:p>
        </p:txBody>
      </p:sp>
    </p:spTree>
    <p:extLst>
      <p:ext uri="{BB962C8B-B14F-4D97-AF65-F5344CB8AC3E}">
        <p14:creationId xmlns:p14="http://schemas.microsoft.com/office/powerpoint/2010/main" val="1261605318"/>
      </p:ext>
    </p:extLst>
  </p:cSld>
  <p:clrMapOvr>
    <a:masterClrMapping/>
  </p:clrMapOvr>
</p:sld>
</file>

<file path=ppt/slides/slide3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1"/>
          <p:cNvSpPr>
            <a:spLocks noChangeArrowheads="1"/>
          </p:cNvSpPr>
          <p:nvPr/>
        </p:nvSpPr>
        <p:spPr bwMode="auto">
          <a:xfrm>
            <a:off x="1052512" y="612846"/>
            <a:ext cx="10086975" cy="5632307"/>
          </a:xfrm>
          <a:prstGeom prst="rect">
            <a:avLst/>
          </a:prstGeom>
          <a:solidFill>
            <a:schemeClr val="tx2">
              <a:lumMod val="50000"/>
            </a:schemeClr>
          </a:solidFill>
          <a:ln>
            <a:noFill/>
          </a:ln>
        </p:spPr>
        <p:txBody>
          <a:bodyPr wrap="square" lIns="91436" tIns="45718" rIns="91436" bIns="45718">
            <a:spAutoFit/>
          </a:bodyPr>
          <a:lstStyle/>
          <a:p>
            <a:pPr algn="ctr">
              <a:defRPr/>
            </a:pPr>
            <a:r>
              <a:rPr lang="en-US" altLang="en-US" sz="6000" dirty="0">
                <a:solidFill>
                  <a:srgbClr val="FFC000"/>
                </a:solidFill>
                <a:latin typeface="Calibri" panose="020F0502020204030204" pitchFamily="34" charset="0"/>
                <a:cs typeface="Calibri" panose="020F0502020204030204" pitchFamily="34" charset="0"/>
              </a:rPr>
              <a:t>Yes, in the days of the true blood moon the genuine </a:t>
            </a:r>
            <a:r>
              <a:rPr lang="en-US" altLang="en-US" sz="6000" dirty="0">
                <a:solidFill>
                  <a:srgbClr val="FFFF00"/>
                </a:solidFill>
                <a:latin typeface="Calibri" panose="020F0502020204030204" pitchFamily="34" charset="0"/>
                <a:cs typeface="Calibri" panose="020F0502020204030204" pitchFamily="34" charset="0"/>
              </a:rPr>
              <a:t>Latter Rain outpouring </a:t>
            </a:r>
            <a:r>
              <a:rPr lang="en-US" altLang="en-US" sz="6000" dirty="0">
                <a:solidFill>
                  <a:srgbClr val="FFC000"/>
                </a:solidFill>
                <a:latin typeface="Calibri" panose="020F0502020204030204" pitchFamily="34" charset="0"/>
                <a:cs typeface="Calibri" panose="020F0502020204030204" pitchFamily="34" charset="0"/>
              </a:rPr>
              <a:t>will surely be coming down, </a:t>
            </a:r>
            <a:r>
              <a:rPr lang="en-US" altLang="en-US" sz="6000" i="1" u="sng" dirty="0">
                <a:solidFill>
                  <a:srgbClr val="FFFF00"/>
                </a:solidFill>
                <a:latin typeface="Calibri" panose="020F0502020204030204" pitchFamily="34" charset="0"/>
                <a:cs typeface="Calibri" panose="020F0502020204030204" pitchFamily="34" charset="0"/>
              </a:rPr>
              <a:t>and in buckets! </a:t>
            </a:r>
          </a:p>
          <a:p>
            <a:pPr algn="ctr">
              <a:defRPr/>
            </a:pPr>
            <a:r>
              <a:rPr lang="en-US" altLang="en-US" sz="6000" dirty="0">
                <a:solidFill>
                  <a:srgbClr val="FFC000"/>
                </a:solidFill>
                <a:latin typeface="Calibri" panose="020F0502020204030204" pitchFamily="34" charset="0"/>
                <a:cs typeface="Calibri" panose="020F0502020204030204" pitchFamily="34" charset="0"/>
              </a:rPr>
              <a:t>We </a:t>
            </a:r>
            <a:r>
              <a:rPr lang="en-US" altLang="en-US" sz="6000" b="1" i="1" dirty="0">
                <a:solidFill>
                  <a:srgbClr val="FFFF00"/>
                </a:solidFill>
                <a:latin typeface="Calibri" panose="020F0502020204030204" pitchFamily="34" charset="0"/>
                <a:cs typeface="Calibri" panose="020F0502020204030204" pitchFamily="34" charset="0"/>
              </a:rPr>
              <a:t>NEED TO HEAR</a:t>
            </a:r>
            <a:r>
              <a:rPr lang="en-US" altLang="en-US" sz="6000" dirty="0">
                <a:solidFill>
                  <a:srgbClr val="FFC000"/>
                </a:solidFill>
                <a:latin typeface="Calibri" panose="020F0502020204030204" pitchFamily="34" charset="0"/>
                <a:cs typeface="Calibri" panose="020F0502020204030204" pitchFamily="34" charset="0"/>
              </a:rPr>
              <a:t> this </a:t>
            </a:r>
          </a:p>
          <a:p>
            <a:pPr algn="ctr">
              <a:defRPr/>
            </a:pPr>
            <a:r>
              <a:rPr lang="en-US" altLang="en-US" sz="6000" dirty="0">
                <a:solidFill>
                  <a:srgbClr val="FFC000"/>
                </a:solidFill>
                <a:latin typeface="Calibri" panose="020F0502020204030204" pitchFamily="34" charset="0"/>
                <a:cs typeface="Calibri" panose="020F0502020204030204" pitchFamily="34" charset="0"/>
              </a:rPr>
              <a:t>hopeful news.</a:t>
            </a:r>
          </a:p>
        </p:txBody>
      </p:sp>
    </p:spTree>
    <p:extLst>
      <p:ext uri="{BB962C8B-B14F-4D97-AF65-F5344CB8AC3E}">
        <p14:creationId xmlns:p14="http://schemas.microsoft.com/office/powerpoint/2010/main" val="1983413644"/>
      </p:ext>
    </p:extLst>
  </p:cSld>
  <p:clrMapOvr>
    <a:masterClrMapping/>
  </p:clrMapOvr>
</p:sld>
</file>

<file path=ppt/slides/slide3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1"/>
            <a:ext cx="1331621" cy="6151274"/>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lIns="95090" tIns="47545" rIns="95090" bIns="47545" anchor="ctr"/>
          <a:lstStyle/>
          <a:p>
            <a:pPr>
              <a:defRPr/>
            </a:pPr>
            <a:r>
              <a:rPr lang="en-US" sz="4200" b="1" dirty="0">
                <a:solidFill>
                  <a:schemeClr val="tx1"/>
                </a:solidFill>
              </a:rPr>
              <a:t> </a:t>
            </a:r>
          </a:p>
        </p:txBody>
      </p:sp>
      <p:sp>
        <p:nvSpPr>
          <p:cNvPr id="122883" name="TextBox 15"/>
          <p:cNvSpPr txBox="1">
            <a:spLocks noChangeArrowheads="1"/>
          </p:cNvSpPr>
          <p:nvPr/>
        </p:nvSpPr>
        <p:spPr bwMode="auto">
          <a:xfrm rot="-5400000">
            <a:off x="-2083921" y="2683548"/>
            <a:ext cx="5560430" cy="1056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5090" tIns="47545" rIns="95090" bIns="47545">
            <a:spAutoFit/>
          </a:bodyPr>
          <a:lstStyle>
            <a:lvl1pPr eaLnBrk="0" hangingPunct="0">
              <a:spcBef>
                <a:spcPct val="20000"/>
              </a:spcBef>
              <a:buFont typeface="Arial" charset="0"/>
              <a:buChar char="•"/>
              <a:defRPr sz="3700">
                <a:solidFill>
                  <a:schemeClr val="tx1"/>
                </a:solidFill>
                <a:latin typeface="Calibri" pitchFamily="34" charset="0"/>
              </a:defRPr>
            </a:lvl1pPr>
            <a:lvl2pPr marL="742950" indent="-285750" eaLnBrk="0" hangingPunct="0">
              <a:spcBef>
                <a:spcPct val="20000"/>
              </a:spcBef>
              <a:buFont typeface="Arial" charset="0"/>
              <a:buChar char="–"/>
              <a:defRPr sz="3200">
                <a:solidFill>
                  <a:schemeClr val="tx1"/>
                </a:solidFill>
                <a:latin typeface="Calibri" pitchFamily="34" charset="0"/>
              </a:defRPr>
            </a:lvl2pPr>
            <a:lvl3pPr marL="1143000" indent="-228600" eaLnBrk="0" hangingPunct="0">
              <a:spcBef>
                <a:spcPct val="20000"/>
              </a:spcBef>
              <a:buFont typeface="Arial" charset="0"/>
              <a:buChar char="•"/>
              <a:defRPr sz="2800">
                <a:solidFill>
                  <a:schemeClr val="tx1"/>
                </a:solidFill>
                <a:latin typeface="Calibri" pitchFamily="34" charset="0"/>
              </a:defRPr>
            </a:lvl3pPr>
            <a:lvl4pPr marL="1600200" indent="-228600" eaLnBrk="0" hangingPunct="0">
              <a:spcBef>
                <a:spcPct val="20000"/>
              </a:spcBef>
              <a:buFont typeface="Arial" charset="0"/>
              <a:buChar char="–"/>
              <a:defRPr sz="2300">
                <a:solidFill>
                  <a:schemeClr val="tx1"/>
                </a:solidFill>
                <a:latin typeface="Calibri" pitchFamily="34" charset="0"/>
              </a:defRPr>
            </a:lvl4pPr>
            <a:lvl5pPr marL="2057400" indent="-228600" eaLnBrk="0" hangingPunct="0">
              <a:spcBef>
                <a:spcPct val="20000"/>
              </a:spcBef>
              <a:buFont typeface="Arial" charset="0"/>
              <a:buChar char="»"/>
              <a:defRPr sz="23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3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3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3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300">
                <a:solidFill>
                  <a:schemeClr val="tx1"/>
                </a:solidFill>
                <a:latin typeface="Calibri" pitchFamily="34" charset="0"/>
              </a:defRPr>
            </a:lvl9pPr>
          </a:lstStyle>
          <a:p>
            <a:pPr eaLnBrk="1" hangingPunct="1">
              <a:spcBef>
                <a:spcPct val="0"/>
              </a:spcBef>
              <a:buFontTx/>
              <a:buNone/>
            </a:pPr>
            <a:r>
              <a:rPr lang="en-US" altLang="en-US" sz="6240" b="1" i="1" dirty="0">
                <a:latin typeface="Arial" charset="0"/>
              </a:rPr>
              <a:t>TRIBULATION</a:t>
            </a:r>
          </a:p>
        </p:txBody>
      </p:sp>
      <p:sp>
        <p:nvSpPr>
          <p:cNvPr id="18" name="Rectangle 17"/>
          <p:cNvSpPr/>
          <p:nvPr/>
        </p:nvSpPr>
        <p:spPr>
          <a:xfrm rot="5400000">
            <a:off x="8523729" y="2485361"/>
            <a:ext cx="6151275" cy="117584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95090" tIns="47545" rIns="95090" bIns="47545" anchor="ctr"/>
          <a:lstStyle/>
          <a:p>
            <a:pPr algn="ctr">
              <a:defRPr/>
            </a:pPr>
            <a:r>
              <a:rPr lang="en-US" sz="5640" b="1" i="1" dirty="0">
                <a:solidFill>
                  <a:srgbClr val="FF0000"/>
                </a:solidFill>
              </a:rPr>
              <a:t>DAY OF THE LORD</a:t>
            </a:r>
          </a:p>
        </p:txBody>
      </p:sp>
      <p:pic>
        <p:nvPicPr>
          <p:cNvPr id="12288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21" y="0"/>
            <a:ext cx="96798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88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7389" y="1219200"/>
            <a:ext cx="398294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649109" y="20592"/>
            <a:ext cx="8893781" cy="757130"/>
          </a:xfrm>
          <a:prstGeom prst="rect">
            <a:avLst/>
          </a:prstGeom>
          <a:noFill/>
        </p:spPr>
        <p:txBody>
          <a:bodyPr wrap="none" rtlCol="0">
            <a:spAutoFit/>
          </a:bodyPr>
          <a:lstStyle/>
          <a:p>
            <a:r>
              <a:rPr lang="en-US" sz="4320" b="1" dirty="0">
                <a:solidFill>
                  <a:srgbClr val="FFFF00"/>
                </a:solidFill>
              </a:rPr>
              <a:t>The 30 Days of the Cosmic Signs</a:t>
            </a:r>
          </a:p>
        </p:txBody>
      </p:sp>
      <p:sp>
        <p:nvSpPr>
          <p:cNvPr id="5" name="TextBox 4">
            <a:extLst>
              <a:ext uri="{FF2B5EF4-FFF2-40B4-BE49-F238E27FC236}">
                <a16:creationId xmlns:a16="http://schemas.microsoft.com/office/drawing/2014/main" id="{C8AD7701-3D01-4A65-B9AA-D4A8E062721D}"/>
              </a:ext>
            </a:extLst>
          </p:cNvPr>
          <p:cNvSpPr txBox="1"/>
          <p:nvPr/>
        </p:nvSpPr>
        <p:spPr>
          <a:xfrm>
            <a:off x="696294" y="6101174"/>
            <a:ext cx="755335" cy="707886"/>
          </a:xfrm>
          <a:prstGeom prst="rect">
            <a:avLst/>
          </a:prstGeom>
          <a:noFill/>
        </p:spPr>
        <p:txBody>
          <a:bodyPr wrap="none" rtlCol="0">
            <a:spAutoFit/>
          </a:bodyPr>
          <a:lstStyle/>
          <a:p>
            <a:r>
              <a:rPr lang="en-US" sz="2000" b="1" dirty="0">
                <a:solidFill>
                  <a:srgbClr val="FFC000"/>
                </a:solidFill>
              </a:rPr>
              <a:t>Day</a:t>
            </a:r>
          </a:p>
          <a:p>
            <a:r>
              <a:rPr lang="en-US" sz="2000" b="1" dirty="0">
                <a:solidFill>
                  <a:srgbClr val="FFC000"/>
                </a:solidFill>
              </a:rPr>
              <a:t>1260</a:t>
            </a:r>
          </a:p>
        </p:txBody>
      </p:sp>
      <p:sp>
        <p:nvSpPr>
          <p:cNvPr id="14" name="TextBox 13">
            <a:extLst>
              <a:ext uri="{FF2B5EF4-FFF2-40B4-BE49-F238E27FC236}">
                <a16:creationId xmlns:a16="http://schemas.microsoft.com/office/drawing/2014/main" id="{79E78DEC-60EB-4782-98BB-92DD4931B6A0}"/>
              </a:ext>
            </a:extLst>
          </p:cNvPr>
          <p:cNvSpPr txBox="1"/>
          <p:nvPr/>
        </p:nvSpPr>
        <p:spPr>
          <a:xfrm>
            <a:off x="10979237" y="6080774"/>
            <a:ext cx="755335" cy="707886"/>
          </a:xfrm>
          <a:prstGeom prst="rect">
            <a:avLst/>
          </a:prstGeom>
          <a:noFill/>
        </p:spPr>
        <p:txBody>
          <a:bodyPr wrap="none" rtlCol="0">
            <a:spAutoFit/>
          </a:bodyPr>
          <a:lstStyle/>
          <a:p>
            <a:r>
              <a:rPr lang="en-US" sz="2000" b="1" dirty="0">
                <a:solidFill>
                  <a:srgbClr val="FFC000"/>
                </a:solidFill>
              </a:rPr>
              <a:t>Day</a:t>
            </a:r>
          </a:p>
          <a:p>
            <a:r>
              <a:rPr lang="en-US" sz="2000" b="1" dirty="0">
                <a:solidFill>
                  <a:srgbClr val="FFC000"/>
                </a:solidFill>
              </a:rPr>
              <a:t>1290</a:t>
            </a:r>
          </a:p>
        </p:txBody>
      </p:sp>
      <p:sp>
        <p:nvSpPr>
          <p:cNvPr id="16" name="TextBox 2">
            <a:extLst>
              <a:ext uri="{FF2B5EF4-FFF2-40B4-BE49-F238E27FC236}">
                <a16:creationId xmlns:a16="http://schemas.microsoft.com/office/drawing/2014/main" id="{1736A6E4-0737-41C9-B5F6-ABF6ED0D5614}"/>
              </a:ext>
            </a:extLst>
          </p:cNvPr>
          <p:cNvSpPr txBox="1">
            <a:spLocks noChangeArrowheads="1"/>
          </p:cNvSpPr>
          <p:nvPr/>
        </p:nvSpPr>
        <p:spPr bwMode="auto">
          <a:xfrm>
            <a:off x="1770651" y="3886200"/>
            <a:ext cx="8649547" cy="277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090" tIns="47545" rIns="95090" bIns="47545">
            <a:spAutoFit/>
          </a:bodyPr>
          <a:lstStyle>
            <a:lvl1pPr eaLnBrk="0" hangingPunct="0">
              <a:spcBef>
                <a:spcPct val="20000"/>
              </a:spcBef>
              <a:buFont typeface="Arial" charset="0"/>
              <a:buChar char="•"/>
              <a:defRPr sz="3700">
                <a:solidFill>
                  <a:schemeClr val="tx1"/>
                </a:solidFill>
                <a:latin typeface="Calibri" pitchFamily="34" charset="0"/>
              </a:defRPr>
            </a:lvl1pPr>
            <a:lvl2pPr marL="742950" indent="-285750" eaLnBrk="0" hangingPunct="0">
              <a:spcBef>
                <a:spcPct val="20000"/>
              </a:spcBef>
              <a:buFont typeface="Arial" charset="0"/>
              <a:buChar char="–"/>
              <a:defRPr sz="3200">
                <a:solidFill>
                  <a:schemeClr val="tx1"/>
                </a:solidFill>
                <a:latin typeface="Calibri" pitchFamily="34" charset="0"/>
              </a:defRPr>
            </a:lvl2pPr>
            <a:lvl3pPr marL="1143000" indent="-228600" eaLnBrk="0" hangingPunct="0">
              <a:spcBef>
                <a:spcPct val="20000"/>
              </a:spcBef>
              <a:buFont typeface="Arial" charset="0"/>
              <a:buChar char="•"/>
              <a:defRPr sz="2800">
                <a:solidFill>
                  <a:schemeClr val="tx1"/>
                </a:solidFill>
                <a:latin typeface="Calibri" pitchFamily="34" charset="0"/>
              </a:defRPr>
            </a:lvl3pPr>
            <a:lvl4pPr marL="1600200" indent="-228600" eaLnBrk="0" hangingPunct="0">
              <a:spcBef>
                <a:spcPct val="20000"/>
              </a:spcBef>
              <a:buFont typeface="Arial" charset="0"/>
              <a:buChar char="–"/>
              <a:defRPr sz="2300">
                <a:solidFill>
                  <a:schemeClr val="tx1"/>
                </a:solidFill>
                <a:latin typeface="Calibri" pitchFamily="34" charset="0"/>
              </a:defRPr>
            </a:lvl4pPr>
            <a:lvl5pPr marL="2057400" indent="-228600" eaLnBrk="0" hangingPunct="0">
              <a:spcBef>
                <a:spcPct val="20000"/>
              </a:spcBef>
              <a:buFont typeface="Arial" charset="0"/>
              <a:buChar char="»"/>
              <a:defRPr sz="23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3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3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3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300">
                <a:solidFill>
                  <a:schemeClr val="tx1"/>
                </a:solidFill>
                <a:latin typeface="Calibri" pitchFamily="34" charset="0"/>
              </a:defRPr>
            </a:lvl9pPr>
          </a:lstStyle>
          <a:p>
            <a:pPr algn="ctr">
              <a:buNone/>
              <a:defRPr/>
            </a:pPr>
            <a:r>
              <a:rPr lang="en-US" sz="3480" dirty="0">
                <a:solidFill>
                  <a:schemeClr val="bg1"/>
                </a:solidFill>
              </a:rPr>
              <a:t>Joel 2:28 </a:t>
            </a:r>
            <a:r>
              <a:rPr lang="en-US" sz="3480" dirty="0">
                <a:solidFill>
                  <a:srgbClr val="FFC000"/>
                </a:solidFill>
              </a:rPr>
              <a:t>And it shall come to pass afterward, </a:t>
            </a:r>
            <a:r>
              <a:rPr lang="en-US" sz="3480" i="1" dirty="0">
                <a:solidFill>
                  <a:srgbClr val="FFC000"/>
                </a:solidFill>
              </a:rPr>
              <a:t>that</a:t>
            </a:r>
            <a:r>
              <a:rPr lang="en-US" sz="3480" dirty="0">
                <a:solidFill>
                  <a:srgbClr val="FFC000"/>
                </a:solidFill>
              </a:rPr>
              <a:t> </a:t>
            </a:r>
            <a:r>
              <a:rPr lang="en-US" sz="3480" b="1" dirty="0">
                <a:solidFill>
                  <a:srgbClr val="FFFF00"/>
                </a:solidFill>
              </a:rPr>
              <a:t>I will pour out my spirit upon all flesh; </a:t>
            </a:r>
            <a:r>
              <a:rPr lang="en-US" sz="3480" dirty="0">
                <a:solidFill>
                  <a:srgbClr val="FFC000"/>
                </a:solidFill>
              </a:rPr>
              <a:t>and </a:t>
            </a:r>
            <a:r>
              <a:rPr lang="en-US" sz="3480" b="1" i="1" dirty="0">
                <a:solidFill>
                  <a:srgbClr val="FFFF00"/>
                </a:solidFill>
              </a:rPr>
              <a:t>your sons and your daughters shall prophesy, your old men shall dream dreams, your young men shall see visions:</a:t>
            </a:r>
            <a:endParaRPr lang="en-US" altLang="en-US" sz="3480" b="1" i="1" dirty="0">
              <a:solidFill>
                <a:srgbClr val="FFFF00"/>
              </a:solidFill>
              <a:latin typeface="Arial" charset="0"/>
            </a:endParaRPr>
          </a:p>
        </p:txBody>
      </p:sp>
    </p:spTree>
    <p:extLst>
      <p:ext uri="{BB962C8B-B14F-4D97-AF65-F5344CB8AC3E}">
        <p14:creationId xmlns:p14="http://schemas.microsoft.com/office/powerpoint/2010/main" val="2509110421"/>
      </p:ext>
    </p:extLst>
  </p:cSld>
  <p:clrMapOvr>
    <a:masterClrMapping/>
  </p:clrMapOvr>
</p:sld>
</file>

<file path=ppt/slides/slide3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1"/>
          <p:cNvSpPr>
            <a:spLocks noChangeArrowheads="1"/>
          </p:cNvSpPr>
          <p:nvPr/>
        </p:nvSpPr>
        <p:spPr bwMode="auto">
          <a:xfrm>
            <a:off x="228600" y="335847"/>
            <a:ext cx="11734800" cy="6186305"/>
          </a:xfrm>
          <a:prstGeom prst="rect">
            <a:avLst/>
          </a:prstGeom>
          <a:solidFill>
            <a:schemeClr val="tx2">
              <a:lumMod val="50000"/>
            </a:schemeClr>
          </a:solidFill>
          <a:ln>
            <a:noFill/>
          </a:ln>
        </p:spPr>
        <p:txBody>
          <a:bodyPr wrap="square" lIns="91436" tIns="45718" rIns="91436" bIns="45718">
            <a:spAutoFit/>
          </a:bodyPr>
          <a:lstStyle/>
          <a:p>
            <a:pPr algn="ctr">
              <a:defRPr/>
            </a:pPr>
            <a:r>
              <a:rPr lang="en-US" altLang="en-US" sz="4400" dirty="0">
                <a:solidFill>
                  <a:srgbClr val="FFC000"/>
                </a:solidFill>
                <a:latin typeface="Arial" panose="020B0604020202020204" pitchFamily="34" charset="0"/>
                <a:cs typeface="Arial" panose="020B0604020202020204" pitchFamily="34" charset="0"/>
              </a:rPr>
              <a:t>The Holy Spirit outpouring will empower the hard pressed saints right on through the </a:t>
            </a:r>
            <a:r>
              <a:rPr lang="en-US" altLang="en-US" sz="4400" i="1" dirty="0">
                <a:solidFill>
                  <a:srgbClr val="FFFF00"/>
                </a:solidFill>
                <a:latin typeface="Arial" panose="020B0604020202020204" pitchFamily="34" charset="0"/>
                <a:cs typeface="Arial" panose="020B0604020202020204" pitchFamily="34" charset="0"/>
              </a:rPr>
              <a:t>final</a:t>
            </a:r>
            <a:r>
              <a:rPr lang="en-US" altLang="en-US" sz="4400" i="1" dirty="0">
                <a:solidFill>
                  <a:srgbClr val="FFC000"/>
                </a:solidFill>
                <a:latin typeface="Arial" panose="020B0604020202020204" pitchFamily="34" charset="0"/>
                <a:cs typeface="Arial" panose="020B0604020202020204" pitchFamily="34" charset="0"/>
              </a:rPr>
              <a:t> </a:t>
            </a:r>
          </a:p>
          <a:p>
            <a:pPr algn="ctr">
              <a:defRPr/>
            </a:pPr>
            <a:r>
              <a:rPr lang="en-US" altLang="en-US" sz="4400" i="1" dirty="0">
                <a:solidFill>
                  <a:srgbClr val="FFFF00"/>
                </a:solidFill>
                <a:latin typeface="Arial" panose="020B0604020202020204" pitchFamily="34" charset="0"/>
                <a:cs typeface="Arial" panose="020B0604020202020204" pitchFamily="34" charset="0"/>
              </a:rPr>
              <a:t>7 years of this age</a:t>
            </a:r>
            <a:r>
              <a:rPr lang="en-US" altLang="en-US" sz="4400" dirty="0">
                <a:solidFill>
                  <a:srgbClr val="FFC000"/>
                </a:solidFill>
                <a:latin typeface="Arial" panose="020B0604020202020204" pitchFamily="34" charset="0"/>
                <a:cs typeface="Arial" panose="020B0604020202020204" pitchFamily="34" charset="0"/>
              </a:rPr>
              <a:t>. And the Gospel message will spread on out to the </a:t>
            </a:r>
            <a:r>
              <a:rPr lang="en-US" altLang="en-US" sz="4400" i="1" dirty="0">
                <a:solidFill>
                  <a:srgbClr val="FFFF00"/>
                </a:solidFill>
                <a:latin typeface="Arial" panose="020B0604020202020204" pitchFamily="34" charset="0"/>
                <a:cs typeface="Arial" panose="020B0604020202020204" pitchFamily="34" charset="0"/>
              </a:rPr>
              <a:t>ends of the earth </a:t>
            </a:r>
            <a:r>
              <a:rPr lang="en-US" altLang="en-US" sz="4400" dirty="0">
                <a:solidFill>
                  <a:srgbClr val="FFC000"/>
                </a:solidFill>
                <a:latin typeface="Arial" panose="020B0604020202020204" pitchFamily="34" charset="0"/>
                <a:cs typeface="Arial" panose="020B0604020202020204" pitchFamily="34" charset="0"/>
              </a:rPr>
              <a:t>right on </a:t>
            </a:r>
            <a:r>
              <a:rPr lang="en-US" altLang="en-US" sz="4400" dirty="0">
                <a:solidFill>
                  <a:srgbClr val="FFFF00"/>
                </a:solidFill>
                <a:latin typeface="Arial" panose="020B0604020202020204" pitchFamily="34" charset="0"/>
                <a:cs typeface="Arial" panose="020B0604020202020204" pitchFamily="34" charset="0"/>
              </a:rPr>
              <a:t>through the Great Tribulation</a:t>
            </a:r>
            <a:r>
              <a:rPr lang="en-US" altLang="en-US" sz="4400" dirty="0">
                <a:solidFill>
                  <a:srgbClr val="FFC000"/>
                </a:solidFill>
                <a:latin typeface="Arial" panose="020B0604020202020204" pitchFamily="34" charset="0"/>
                <a:cs typeface="Arial" panose="020B0604020202020204" pitchFamily="34" charset="0"/>
              </a:rPr>
              <a:t>. The prophet Joel tells us that even in that </a:t>
            </a:r>
            <a:r>
              <a:rPr lang="en-US" altLang="en-US" sz="4400" i="1" dirty="0">
                <a:solidFill>
                  <a:srgbClr val="FFFF00"/>
                </a:solidFill>
                <a:latin typeface="Arial" panose="020B0604020202020204" pitchFamily="34" charset="0"/>
                <a:cs typeface="Arial" panose="020B0604020202020204" pitchFamily="34" charset="0"/>
              </a:rPr>
              <a:t>late last hour</a:t>
            </a:r>
            <a:r>
              <a:rPr lang="en-US" altLang="en-US" sz="4400" dirty="0">
                <a:solidFill>
                  <a:srgbClr val="FFC000"/>
                </a:solidFill>
                <a:latin typeface="Arial" panose="020B0604020202020204" pitchFamily="34" charset="0"/>
                <a:cs typeface="Arial" panose="020B0604020202020204" pitchFamily="34" charset="0"/>
              </a:rPr>
              <a:t>, </a:t>
            </a:r>
          </a:p>
          <a:p>
            <a:pPr algn="ctr">
              <a:defRPr/>
            </a:pPr>
            <a:r>
              <a:rPr lang="en-US" altLang="en-US" sz="4400" i="1" dirty="0">
                <a:solidFill>
                  <a:schemeClr val="bg1"/>
                </a:solidFill>
                <a:latin typeface="Arial" panose="020B0604020202020204" pitchFamily="34" charset="0"/>
                <a:cs typeface="Arial" panose="020B0604020202020204" pitchFamily="34" charset="0"/>
              </a:rPr>
              <a:t>“whosoever will call </a:t>
            </a:r>
          </a:p>
          <a:p>
            <a:pPr algn="ctr">
              <a:defRPr/>
            </a:pPr>
            <a:r>
              <a:rPr lang="en-US" altLang="en-US" sz="4400" i="1" dirty="0">
                <a:solidFill>
                  <a:schemeClr val="bg1"/>
                </a:solidFill>
                <a:latin typeface="Arial" panose="020B0604020202020204" pitchFamily="34" charset="0"/>
                <a:cs typeface="Arial" panose="020B0604020202020204" pitchFamily="34" charset="0"/>
              </a:rPr>
              <a:t>upon the name of the LORD </a:t>
            </a:r>
          </a:p>
          <a:p>
            <a:pPr algn="ctr">
              <a:defRPr/>
            </a:pPr>
            <a:r>
              <a:rPr lang="en-US" altLang="en-US" sz="4400" i="1" dirty="0">
                <a:solidFill>
                  <a:schemeClr val="bg1"/>
                </a:solidFill>
                <a:latin typeface="Arial" panose="020B0604020202020204" pitchFamily="34" charset="0"/>
                <a:cs typeface="Arial" panose="020B0604020202020204" pitchFamily="34" charset="0"/>
              </a:rPr>
              <a:t>will be saved / delivered”! </a:t>
            </a:r>
          </a:p>
        </p:txBody>
      </p:sp>
    </p:spTree>
    <p:extLst>
      <p:ext uri="{BB962C8B-B14F-4D97-AF65-F5344CB8AC3E}">
        <p14:creationId xmlns:p14="http://schemas.microsoft.com/office/powerpoint/2010/main" val="563588400"/>
      </p:ext>
    </p:extLst>
  </p:cSld>
  <p:clrMapOvr>
    <a:masterClrMapping/>
  </p:clrMapOvr>
</p:sld>
</file>

<file path=ppt/slides/slide3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1"/>
            <a:ext cx="1331621" cy="6151274"/>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lIns="95090" tIns="47545" rIns="95090" bIns="47545" anchor="ctr"/>
          <a:lstStyle/>
          <a:p>
            <a:pPr>
              <a:defRPr/>
            </a:pPr>
            <a:r>
              <a:rPr lang="en-US" sz="4200" b="1" dirty="0">
                <a:solidFill>
                  <a:schemeClr val="tx1"/>
                </a:solidFill>
              </a:rPr>
              <a:t> </a:t>
            </a:r>
          </a:p>
        </p:txBody>
      </p:sp>
      <p:sp>
        <p:nvSpPr>
          <p:cNvPr id="122883" name="TextBox 15"/>
          <p:cNvSpPr txBox="1">
            <a:spLocks noChangeArrowheads="1"/>
          </p:cNvSpPr>
          <p:nvPr/>
        </p:nvSpPr>
        <p:spPr bwMode="auto">
          <a:xfrm rot="-5400000">
            <a:off x="-2083921" y="2683548"/>
            <a:ext cx="5560430" cy="1056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5090" tIns="47545" rIns="95090" bIns="47545">
            <a:spAutoFit/>
          </a:bodyPr>
          <a:lstStyle>
            <a:lvl1pPr eaLnBrk="0" hangingPunct="0">
              <a:spcBef>
                <a:spcPct val="20000"/>
              </a:spcBef>
              <a:buFont typeface="Arial" charset="0"/>
              <a:buChar char="•"/>
              <a:defRPr sz="3700">
                <a:solidFill>
                  <a:schemeClr val="tx1"/>
                </a:solidFill>
                <a:latin typeface="Calibri" pitchFamily="34" charset="0"/>
              </a:defRPr>
            </a:lvl1pPr>
            <a:lvl2pPr marL="742950" indent="-285750" eaLnBrk="0" hangingPunct="0">
              <a:spcBef>
                <a:spcPct val="20000"/>
              </a:spcBef>
              <a:buFont typeface="Arial" charset="0"/>
              <a:buChar char="–"/>
              <a:defRPr sz="3200">
                <a:solidFill>
                  <a:schemeClr val="tx1"/>
                </a:solidFill>
                <a:latin typeface="Calibri" pitchFamily="34" charset="0"/>
              </a:defRPr>
            </a:lvl2pPr>
            <a:lvl3pPr marL="1143000" indent="-228600" eaLnBrk="0" hangingPunct="0">
              <a:spcBef>
                <a:spcPct val="20000"/>
              </a:spcBef>
              <a:buFont typeface="Arial" charset="0"/>
              <a:buChar char="•"/>
              <a:defRPr sz="2800">
                <a:solidFill>
                  <a:schemeClr val="tx1"/>
                </a:solidFill>
                <a:latin typeface="Calibri" pitchFamily="34" charset="0"/>
              </a:defRPr>
            </a:lvl3pPr>
            <a:lvl4pPr marL="1600200" indent="-228600" eaLnBrk="0" hangingPunct="0">
              <a:spcBef>
                <a:spcPct val="20000"/>
              </a:spcBef>
              <a:buFont typeface="Arial" charset="0"/>
              <a:buChar char="–"/>
              <a:defRPr sz="2300">
                <a:solidFill>
                  <a:schemeClr val="tx1"/>
                </a:solidFill>
                <a:latin typeface="Calibri" pitchFamily="34" charset="0"/>
              </a:defRPr>
            </a:lvl4pPr>
            <a:lvl5pPr marL="2057400" indent="-228600" eaLnBrk="0" hangingPunct="0">
              <a:spcBef>
                <a:spcPct val="20000"/>
              </a:spcBef>
              <a:buFont typeface="Arial" charset="0"/>
              <a:buChar char="»"/>
              <a:defRPr sz="23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3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3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3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300">
                <a:solidFill>
                  <a:schemeClr val="tx1"/>
                </a:solidFill>
                <a:latin typeface="Calibri" pitchFamily="34" charset="0"/>
              </a:defRPr>
            </a:lvl9pPr>
          </a:lstStyle>
          <a:p>
            <a:pPr eaLnBrk="1" hangingPunct="1">
              <a:spcBef>
                <a:spcPct val="0"/>
              </a:spcBef>
              <a:buFontTx/>
              <a:buNone/>
            </a:pPr>
            <a:r>
              <a:rPr lang="en-US" altLang="en-US" sz="6240" b="1" i="1" dirty="0">
                <a:latin typeface="Arial" charset="0"/>
              </a:rPr>
              <a:t>TRIBULATION</a:t>
            </a:r>
          </a:p>
        </p:txBody>
      </p:sp>
      <p:sp>
        <p:nvSpPr>
          <p:cNvPr id="18" name="Rectangle 17"/>
          <p:cNvSpPr/>
          <p:nvPr/>
        </p:nvSpPr>
        <p:spPr>
          <a:xfrm rot="5400000">
            <a:off x="8523729" y="2485361"/>
            <a:ext cx="6151275" cy="117584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95090" tIns="47545" rIns="95090" bIns="47545" anchor="ctr"/>
          <a:lstStyle/>
          <a:p>
            <a:pPr algn="ctr">
              <a:defRPr/>
            </a:pPr>
            <a:r>
              <a:rPr lang="en-US" sz="5640" b="1" i="1" dirty="0">
                <a:solidFill>
                  <a:srgbClr val="FF0000"/>
                </a:solidFill>
              </a:rPr>
              <a:t>DAY OF THE LORD</a:t>
            </a:r>
          </a:p>
        </p:txBody>
      </p:sp>
      <p:pic>
        <p:nvPicPr>
          <p:cNvPr id="12288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21" y="0"/>
            <a:ext cx="96798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88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7389" y="1219200"/>
            <a:ext cx="398294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649109" y="20592"/>
            <a:ext cx="8893781" cy="757130"/>
          </a:xfrm>
          <a:prstGeom prst="rect">
            <a:avLst/>
          </a:prstGeom>
          <a:noFill/>
        </p:spPr>
        <p:txBody>
          <a:bodyPr wrap="none" rtlCol="0">
            <a:spAutoFit/>
          </a:bodyPr>
          <a:lstStyle/>
          <a:p>
            <a:r>
              <a:rPr lang="en-US" sz="4320" b="1" dirty="0">
                <a:solidFill>
                  <a:srgbClr val="FFFF00"/>
                </a:solidFill>
              </a:rPr>
              <a:t>The 30 Days of the Cosmic Signs</a:t>
            </a:r>
          </a:p>
        </p:txBody>
      </p:sp>
      <p:sp>
        <p:nvSpPr>
          <p:cNvPr id="5" name="TextBox 4">
            <a:extLst>
              <a:ext uri="{FF2B5EF4-FFF2-40B4-BE49-F238E27FC236}">
                <a16:creationId xmlns:a16="http://schemas.microsoft.com/office/drawing/2014/main" id="{C8AD7701-3D01-4A65-B9AA-D4A8E062721D}"/>
              </a:ext>
            </a:extLst>
          </p:cNvPr>
          <p:cNvSpPr txBox="1"/>
          <p:nvPr/>
        </p:nvSpPr>
        <p:spPr>
          <a:xfrm>
            <a:off x="696294" y="6101174"/>
            <a:ext cx="755335" cy="707886"/>
          </a:xfrm>
          <a:prstGeom prst="rect">
            <a:avLst/>
          </a:prstGeom>
          <a:noFill/>
        </p:spPr>
        <p:txBody>
          <a:bodyPr wrap="none" rtlCol="0">
            <a:spAutoFit/>
          </a:bodyPr>
          <a:lstStyle/>
          <a:p>
            <a:r>
              <a:rPr lang="en-US" sz="2000" b="1" dirty="0">
                <a:solidFill>
                  <a:srgbClr val="FFC000"/>
                </a:solidFill>
              </a:rPr>
              <a:t>Day</a:t>
            </a:r>
          </a:p>
          <a:p>
            <a:r>
              <a:rPr lang="en-US" sz="2000" b="1" dirty="0">
                <a:solidFill>
                  <a:srgbClr val="FFC000"/>
                </a:solidFill>
              </a:rPr>
              <a:t>1260</a:t>
            </a:r>
          </a:p>
        </p:txBody>
      </p:sp>
      <p:sp>
        <p:nvSpPr>
          <p:cNvPr id="14" name="TextBox 13">
            <a:extLst>
              <a:ext uri="{FF2B5EF4-FFF2-40B4-BE49-F238E27FC236}">
                <a16:creationId xmlns:a16="http://schemas.microsoft.com/office/drawing/2014/main" id="{79E78DEC-60EB-4782-98BB-92DD4931B6A0}"/>
              </a:ext>
            </a:extLst>
          </p:cNvPr>
          <p:cNvSpPr txBox="1"/>
          <p:nvPr/>
        </p:nvSpPr>
        <p:spPr>
          <a:xfrm>
            <a:off x="10979237" y="6080774"/>
            <a:ext cx="755335" cy="707886"/>
          </a:xfrm>
          <a:prstGeom prst="rect">
            <a:avLst/>
          </a:prstGeom>
          <a:noFill/>
        </p:spPr>
        <p:txBody>
          <a:bodyPr wrap="none" rtlCol="0">
            <a:spAutoFit/>
          </a:bodyPr>
          <a:lstStyle/>
          <a:p>
            <a:r>
              <a:rPr lang="en-US" sz="2000" b="1" dirty="0">
                <a:solidFill>
                  <a:srgbClr val="FFC000"/>
                </a:solidFill>
              </a:rPr>
              <a:t>Day</a:t>
            </a:r>
          </a:p>
          <a:p>
            <a:r>
              <a:rPr lang="en-US" sz="2000" b="1" dirty="0">
                <a:solidFill>
                  <a:srgbClr val="FFC000"/>
                </a:solidFill>
              </a:rPr>
              <a:t>1290</a:t>
            </a:r>
          </a:p>
        </p:txBody>
      </p:sp>
      <p:sp>
        <p:nvSpPr>
          <p:cNvPr id="11" name="TextBox 2">
            <a:extLst>
              <a:ext uri="{FF2B5EF4-FFF2-40B4-BE49-F238E27FC236}">
                <a16:creationId xmlns:a16="http://schemas.microsoft.com/office/drawing/2014/main" id="{0D117A97-5047-456E-8B25-875AB8A3881C}"/>
              </a:ext>
            </a:extLst>
          </p:cNvPr>
          <p:cNvSpPr txBox="1">
            <a:spLocks noChangeArrowheads="1"/>
          </p:cNvSpPr>
          <p:nvPr/>
        </p:nvSpPr>
        <p:spPr bwMode="auto">
          <a:xfrm>
            <a:off x="1770651" y="4134906"/>
            <a:ext cx="8649547" cy="239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090" tIns="47545" rIns="95090" bIns="47545">
            <a:spAutoFit/>
          </a:bodyPr>
          <a:lstStyle>
            <a:lvl1pPr eaLnBrk="0" hangingPunct="0">
              <a:spcBef>
                <a:spcPct val="20000"/>
              </a:spcBef>
              <a:buFont typeface="Arial" charset="0"/>
              <a:buChar char="•"/>
              <a:defRPr sz="3700">
                <a:solidFill>
                  <a:schemeClr val="tx1"/>
                </a:solidFill>
                <a:latin typeface="Calibri" pitchFamily="34" charset="0"/>
              </a:defRPr>
            </a:lvl1pPr>
            <a:lvl2pPr marL="742950" indent="-285750" eaLnBrk="0" hangingPunct="0">
              <a:spcBef>
                <a:spcPct val="20000"/>
              </a:spcBef>
              <a:buFont typeface="Arial" charset="0"/>
              <a:buChar char="–"/>
              <a:defRPr sz="3200">
                <a:solidFill>
                  <a:schemeClr val="tx1"/>
                </a:solidFill>
                <a:latin typeface="Calibri" pitchFamily="34" charset="0"/>
              </a:defRPr>
            </a:lvl2pPr>
            <a:lvl3pPr marL="1143000" indent="-228600" eaLnBrk="0" hangingPunct="0">
              <a:spcBef>
                <a:spcPct val="20000"/>
              </a:spcBef>
              <a:buFont typeface="Arial" charset="0"/>
              <a:buChar char="•"/>
              <a:defRPr sz="2800">
                <a:solidFill>
                  <a:schemeClr val="tx1"/>
                </a:solidFill>
                <a:latin typeface="Calibri" pitchFamily="34" charset="0"/>
              </a:defRPr>
            </a:lvl3pPr>
            <a:lvl4pPr marL="1600200" indent="-228600" eaLnBrk="0" hangingPunct="0">
              <a:spcBef>
                <a:spcPct val="20000"/>
              </a:spcBef>
              <a:buFont typeface="Arial" charset="0"/>
              <a:buChar char="–"/>
              <a:defRPr sz="2300">
                <a:solidFill>
                  <a:schemeClr val="tx1"/>
                </a:solidFill>
                <a:latin typeface="Calibri" pitchFamily="34" charset="0"/>
              </a:defRPr>
            </a:lvl4pPr>
            <a:lvl5pPr marL="2057400" indent="-228600" eaLnBrk="0" hangingPunct="0">
              <a:spcBef>
                <a:spcPct val="20000"/>
              </a:spcBef>
              <a:buFont typeface="Arial" charset="0"/>
              <a:buChar char="»"/>
              <a:defRPr sz="23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3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3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3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300">
                <a:solidFill>
                  <a:schemeClr val="tx1"/>
                </a:solidFill>
                <a:latin typeface="Calibri" pitchFamily="34" charset="0"/>
              </a:defRPr>
            </a:lvl9pPr>
          </a:lstStyle>
          <a:p>
            <a:pPr algn="ctr">
              <a:defRPr/>
            </a:pPr>
            <a:r>
              <a:rPr lang="en-US" sz="4400" dirty="0">
                <a:solidFill>
                  <a:schemeClr val="bg1"/>
                </a:solidFill>
              </a:rPr>
              <a:t> Joel 2:32 </a:t>
            </a:r>
            <a:r>
              <a:rPr lang="en-US" sz="4400" dirty="0">
                <a:solidFill>
                  <a:srgbClr val="FFC000"/>
                </a:solidFill>
              </a:rPr>
              <a:t>And </a:t>
            </a:r>
            <a:r>
              <a:rPr lang="en-US" altLang="en-US" sz="4400" dirty="0">
                <a:solidFill>
                  <a:srgbClr val="FFC000"/>
                </a:solidFill>
                <a:latin typeface="Arial" panose="020B0604020202020204" pitchFamily="34" charset="0"/>
                <a:cs typeface="Arial" panose="020B0604020202020204" pitchFamily="34" charset="0"/>
              </a:rPr>
              <a:t>whosoever will call </a:t>
            </a:r>
          </a:p>
          <a:p>
            <a:pPr algn="ctr">
              <a:defRPr/>
            </a:pPr>
            <a:r>
              <a:rPr lang="en-US" altLang="en-US" sz="4400" dirty="0">
                <a:solidFill>
                  <a:srgbClr val="FFC000"/>
                </a:solidFill>
                <a:latin typeface="Arial" panose="020B0604020202020204" pitchFamily="34" charset="0"/>
                <a:cs typeface="Arial" panose="020B0604020202020204" pitchFamily="34" charset="0"/>
              </a:rPr>
              <a:t>upon the name of the LORD </a:t>
            </a:r>
          </a:p>
          <a:p>
            <a:pPr algn="ctr">
              <a:defRPr/>
            </a:pPr>
            <a:r>
              <a:rPr lang="en-US" altLang="en-US" sz="4400" dirty="0">
                <a:solidFill>
                  <a:srgbClr val="FFC000"/>
                </a:solidFill>
                <a:latin typeface="Arial" panose="020B0604020202020204" pitchFamily="34" charset="0"/>
                <a:cs typeface="Arial" panose="020B0604020202020204" pitchFamily="34" charset="0"/>
              </a:rPr>
              <a:t>will be saved / delivered”. </a:t>
            </a:r>
          </a:p>
        </p:txBody>
      </p:sp>
    </p:spTree>
    <p:extLst>
      <p:ext uri="{BB962C8B-B14F-4D97-AF65-F5344CB8AC3E}">
        <p14:creationId xmlns:p14="http://schemas.microsoft.com/office/powerpoint/2010/main" val="2475715716"/>
      </p:ext>
    </p:extLst>
  </p:cSld>
  <p:clrMapOvr>
    <a:masterClrMapping/>
  </p:clrMapOvr>
</p:sld>
</file>

<file path=ppt/slides/slide3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485775" y="328767"/>
            <a:ext cx="11220450" cy="6200466"/>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400" dirty="0">
                <a:solidFill>
                  <a:srgbClr val="FFC000"/>
                </a:solidFill>
              </a:rPr>
              <a:t>So then, are Christians in America and the West </a:t>
            </a:r>
            <a:r>
              <a:rPr lang="en-US" altLang="en-US" sz="4400" b="1" i="1" dirty="0">
                <a:solidFill>
                  <a:srgbClr val="FFFF00"/>
                </a:solidFill>
              </a:rPr>
              <a:t>“not involved”, </a:t>
            </a:r>
            <a:r>
              <a:rPr lang="en-US" altLang="en-US" sz="4400" dirty="0">
                <a:solidFill>
                  <a:srgbClr val="FFC000"/>
                </a:solidFill>
              </a:rPr>
              <a:t>or </a:t>
            </a:r>
            <a:r>
              <a:rPr lang="en-US" altLang="en-US" sz="4400" b="1" i="1" dirty="0">
                <a:solidFill>
                  <a:srgbClr val="FFFF00"/>
                </a:solidFill>
              </a:rPr>
              <a:t>“not here” </a:t>
            </a:r>
            <a:r>
              <a:rPr lang="en-US" altLang="en-US" sz="4400" dirty="0">
                <a:solidFill>
                  <a:srgbClr val="FFC000"/>
                </a:solidFill>
              </a:rPr>
              <a:t>as we as we have been told? Is it true that our witness is </a:t>
            </a:r>
            <a:r>
              <a:rPr lang="en-US" altLang="en-US" sz="4400" b="1" i="1" u="sng" dirty="0">
                <a:solidFill>
                  <a:srgbClr val="FFFF00"/>
                </a:solidFill>
              </a:rPr>
              <a:t>not called for </a:t>
            </a:r>
            <a:r>
              <a:rPr lang="en-US" altLang="en-US" sz="4400" dirty="0">
                <a:solidFill>
                  <a:srgbClr val="FFC000"/>
                </a:solidFill>
              </a:rPr>
              <a:t>as we come into the </a:t>
            </a:r>
            <a:r>
              <a:rPr lang="en-US" altLang="en-US" sz="4400" b="1" i="1" dirty="0">
                <a:solidFill>
                  <a:srgbClr val="FFFF00"/>
                </a:solidFill>
              </a:rPr>
              <a:t>final 7 years </a:t>
            </a:r>
            <a:r>
              <a:rPr lang="en-US" altLang="en-US" sz="4400" dirty="0">
                <a:solidFill>
                  <a:srgbClr val="FFC000"/>
                </a:solidFill>
              </a:rPr>
              <a:t>of this age? Are we exempted from the trials of the latter days? When the </a:t>
            </a:r>
            <a:r>
              <a:rPr lang="en-US" altLang="en-US" sz="4400" dirty="0">
                <a:solidFill>
                  <a:srgbClr val="FFFF00"/>
                </a:solidFill>
              </a:rPr>
              <a:t>trumpets of </a:t>
            </a:r>
            <a:r>
              <a:rPr lang="en-US" altLang="en-US" sz="4400" b="1" i="1" dirty="0">
                <a:solidFill>
                  <a:srgbClr val="FFFF00"/>
                </a:solidFill>
              </a:rPr>
              <a:t>Yom </a:t>
            </a:r>
            <a:r>
              <a:rPr lang="en-US" altLang="en-US" sz="4400" b="1" i="1" dirty="0" err="1">
                <a:solidFill>
                  <a:srgbClr val="FFFF00"/>
                </a:solidFill>
              </a:rPr>
              <a:t>Teruah</a:t>
            </a:r>
            <a:r>
              <a:rPr lang="en-US" altLang="en-US" sz="4400" b="1" i="1" dirty="0">
                <a:solidFill>
                  <a:srgbClr val="FFFF00"/>
                </a:solidFill>
              </a:rPr>
              <a:t> </a:t>
            </a:r>
            <a:r>
              <a:rPr lang="en-US" altLang="en-US" sz="4400" dirty="0">
                <a:solidFill>
                  <a:srgbClr val="FFC000"/>
                </a:solidFill>
              </a:rPr>
              <a:t>blow on a certain future </a:t>
            </a:r>
            <a:r>
              <a:rPr lang="en-US" altLang="en-US" sz="4400" i="1" dirty="0">
                <a:solidFill>
                  <a:srgbClr val="FFC000"/>
                </a:solidFill>
              </a:rPr>
              <a:t>new moon of Tishri </a:t>
            </a:r>
            <a:r>
              <a:rPr lang="en-US" altLang="en-US" sz="4400" dirty="0">
                <a:solidFill>
                  <a:srgbClr val="FFC000"/>
                </a:solidFill>
              </a:rPr>
              <a:t>the final leg of the relay race will stretch out before us. And Someone will be handing us the baton. </a:t>
            </a:r>
          </a:p>
        </p:txBody>
      </p:sp>
    </p:spTree>
    <p:extLst>
      <p:ext uri="{BB962C8B-B14F-4D97-AF65-F5344CB8AC3E}">
        <p14:creationId xmlns:p14="http://schemas.microsoft.com/office/powerpoint/2010/main" val="1162123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700" y="551289"/>
            <a:ext cx="11658600" cy="5755422"/>
          </a:xfrm>
          <a:prstGeom prst="rect">
            <a:avLst/>
          </a:prstGeom>
        </p:spPr>
        <p:txBody>
          <a:bodyPr wrap="square">
            <a:spAutoFit/>
          </a:bodyPr>
          <a:lstStyle/>
          <a:p>
            <a:pPr algn="ctr" fontAlgn="t"/>
            <a:r>
              <a:rPr lang="en-US" sz="4600" dirty="0">
                <a:solidFill>
                  <a:srgbClr val="FFC000"/>
                </a:solidFill>
              </a:rPr>
              <a:t>The big question American Christians ask </a:t>
            </a:r>
          </a:p>
          <a:p>
            <a:pPr algn="ctr" fontAlgn="t"/>
            <a:r>
              <a:rPr lang="en-US" sz="4600" dirty="0">
                <a:solidFill>
                  <a:srgbClr val="FFC000"/>
                </a:solidFill>
              </a:rPr>
              <a:t>is simply this. Is the USA in Bible Prophecy? Most of our Bible prophecy teachers say, “No!” But as we unveil the Scriptures and connect the dots we are going to uncover some very telling evidence to the contrary. This video will present some things that </a:t>
            </a:r>
          </a:p>
          <a:p>
            <a:pPr algn="ctr" fontAlgn="t"/>
            <a:r>
              <a:rPr lang="en-US" sz="4600" dirty="0">
                <a:solidFill>
                  <a:srgbClr val="FFC000"/>
                </a:solidFill>
              </a:rPr>
              <a:t>not many people will have heard before. </a:t>
            </a:r>
          </a:p>
        </p:txBody>
      </p:sp>
    </p:spTree>
    <p:extLst>
      <p:ext uri="{BB962C8B-B14F-4D97-AF65-F5344CB8AC3E}">
        <p14:creationId xmlns:p14="http://schemas.microsoft.com/office/powerpoint/2010/main" val="7245385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609600" y="421100"/>
            <a:ext cx="10972800" cy="6015800"/>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b="1" u="sng" dirty="0">
                <a:solidFill>
                  <a:srgbClr val="FFFF00"/>
                </a:solidFill>
              </a:rPr>
              <a:t>Dispensationalism</a:t>
            </a:r>
            <a:r>
              <a:rPr lang="en-US" dirty="0">
                <a:solidFill>
                  <a:srgbClr val="FFC000"/>
                </a:solidFill>
              </a:rPr>
              <a:t>, as we have seen, takes the opposite view. They affirm that Christian believers have </a:t>
            </a:r>
            <a:r>
              <a:rPr lang="en-US" dirty="0">
                <a:solidFill>
                  <a:srgbClr val="FFFF00"/>
                </a:solidFill>
              </a:rPr>
              <a:t>zero responsibility in the end-time witness</a:t>
            </a:r>
            <a:r>
              <a:rPr lang="en-US" dirty="0">
                <a:solidFill>
                  <a:srgbClr val="FFC000"/>
                </a:solidFill>
              </a:rPr>
              <a:t>. Biblical Christians know that there is a </a:t>
            </a:r>
            <a:r>
              <a:rPr lang="en-US" dirty="0">
                <a:solidFill>
                  <a:srgbClr val="FFFF00"/>
                </a:solidFill>
              </a:rPr>
              <a:t>future 70</a:t>
            </a:r>
            <a:r>
              <a:rPr lang="en-US" baseline="30000" dirty="0">
                <a:solidFill>
                  <a:srgbClr val="FFFF00"/>
                </a:solidFill>
              </a:rPr>
              <a:t>th</a:t>
            </a:r>
            <a:r>
              <a:rPr lang="en-US" dirty="0">
                <a:solidFill>
                  <a:srgbClr val="FFFF00"/>
                </a:solidFill>
              </a:rPr>
              <a:t> Week</a:t>
            </a:r>
            <a:r>
              <a:rPr lang="en-US" dirty="0">
                <a:solidFill>
                  <a:srgbClr val="FFC000"/>
                </a:solidFill>
              </a:rPr>
              <a:t>, </a:t>
            </a:r>
            <a:r>
              <a:rPr lang="en-US" dirty="0">
                <a:solidFill>
                  <a:srgbClr val="FFFF00"/>
                </a:solidFill>
              </a:rPr>
              <a:t>a future 7 year time of trial and tribulation</a:t>
            </a:r>
            <a:r>
              <a:rPr lang="en-US" dirty="0">
                <a:solidFill>
                  <a:srgbClr val="FFC000"/>
                </a:solidFill>
              </a:rPr>
              <a:t>, somewhere up ahead, at the end of this age. Popular Bible prophecy teachers know their people are fully aware of this. So they find it ecclesiastically expedient and financially rewarding to teach a comforting but erroneous escapist eschatology, namely the </a:t>
            </a:r>
            <a:r>
              <a:rPr lang="en-US" dirty="0">
                <a:solidFill>
                  <a:srgbClr val="FFFF00"/>
                </a:solidFill>
              </a:rPr>
              <a:t>Pre-Tribulation Rapture</a:t>
            </a:r>
            <a:r>
              <a:rPr lang="en-US" dirty="0">
                <a:solidFill>
                  <a:srgbClr val="FFC000"/>
                </a:solidFill>
              </a:rPr>
              <a:t>. They insist that America is </a:t>
            </a:r>
            <a:r>
              <a:rPr lang="en-US" b="1" i="1" dirty="0">
                <a:solidFill>
                  <a:srgbClr val="FFFF00"/>
                </a:solidFill>
              </a:rPr>
              <a:t>“out of the picture”</a:t>
            </a:r>
            <a:r>
              <a:rPr lang="en-US" dirty="0">
                <a:solidFill>
                  <a:srgbClr val="FFC000"/>
                </a:solidFill>
              </a:rPr>
              <a:t> with </a:t>
            </a:r>
            <a:r>
              <a:rPr lang="en-US" b="1" i="1" dirty="0">
                <a:solidFill>
                  <a:srgbClr val="FFFF00"/>
                </a:solidFill>
              </a:rPr>
              <a:t>“no</a:t>
            </a:r>
            <a:r>
              <a:rPr lang="en-US" b="1" dirty="0">
                <a:solidFill>
                  <a:srgbClr val="FFFF00"/>
                </a:solidFill>
              </a:rPr>
              <a:t> role to play in the latter days”</a:t>
            </a:r>
            <a:r>
              <a:rPr lang="en-US" dirty="0">
                <a:solidFill>
                  <a:srgbClr val="FFC000"/>
                </a:solidFill>
              </a:rPr>
              <a:t>. Obviously, these two views of America in the latter days are </a:t>
            </a:r>
            <a:r>
              <a:rPr lang="en-US" b="1" i="1" dirty="0">
                <a:solidFill>
                  <a:srgbClr val="FFFF00"/>
                </a:solidFill>
              </a:rPr>
              <a:t>diametrically opposed</a:t>
            </a:r>
            <a:r>
              <a:rPr lang="en-US" dirty="0">
                <a:solidFill>
                  <a:srgbClr val="FFC000"/>
                </a:solidFill>
              </a:rPr>
              <a:t>. Do either of them have any sound Biblical foundation?</a:t>
            </a:r>
          </a:p>
        </p:txBody>
      </p:sp>
    </p:spTree>
    <p:extLst>
      <p:ext uri="{BB962C8B-B14F-4D97-AF65-F5344CB8AC3E}">
        <p14:creationId xmlns:p14="http://schemas.microsoft.com/office/powerpoint/2010/main" val="101395671"/>
      </p:ext>
    </p:extLst>
  </p:cSld>
  <p:clrMapOvr>
    <a:masterClrMapping/>
  </p:clrMapOvr>
</p:sld>
</file>

<file path=ppt/slides/slide4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C61F2E6-07E9-4DCE-805B-CFB7159250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1" y="0"/>
            <a:ext cx="10134600" cy="6858000"/>
          </a:xfrm>
          <a:prstGeom prst="rect">
            <a:avLst/>
          </a:prstGeom>
        </p:spPr>
      </p:pic>
    </p:spTree>
    <p:extLst>
      <p:ext uri="{BB962C8B-B14F-4D97-AF65-F5344CB8AC3E}">
        <p14:creationId xmlns:p14="http://schemas.microsoft.com/office/powerpoint/2010/main" val="668551151"/>
      </p:ext>
    </p:extLst>
  </p:cSld>
  <p:clrMapOvr>
    <a:masterClrMapping/>
  </p:clrMapOvr>
</p:sld>
</file>

<file path=ppt/slides/slide4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1133475" y="1529095"/>
            <a:ext cx="9925050" cy="3799809"/>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dirty="0">
                <a:solidFill>
                  <a:srgbClr val="FFC000"/>
                </a:solidFill>
              </a:rPr>
              <a:t>Are we not exhorted in </a:t>
            </a:r>
            <a:r>
              <a:rPr lang="en-US" altLang="en-US" sz="6000" dirty="0">
                <a:solidFill>
                  <a:schemeClr val="bg1"/>
                </a:solidFill>
              </a:rPr>
              <a:t>Hebrews 11-12:1 </a:t>
            </a:r>
            <a:r>
              <a:rPr lang="en-US" altLang="en-US" sz="6000" dirty="0">
                <a:solidFill>
                  <a:srgbClr val="FFC000"/>
                </a:solidFill>
              </a:rPr>
              <a:t>to run </a:t>
            </a:r>
          </a:p>
          <a:p>
            <a:pPr algn="ctr" eaLnBrk="1" hangingPunct="1">
              <a:spcBef>
                <a:spcPct val="0"/>
              </a:spcBef>
              <a:buFontTx/>
              <a:buNone/>
            </a:pPr>
            <a:r>
              <a:rPr lang="en-US" altLang="en-US" sz="6000" dirty="0">
                <a:solidFill>
                  <a:srgbClr val="FFC000"/>
                </a:solidFill>
              </a:rPr>
              <a:t>with patience the race </a:t>
            </a:r>
          </a:p>
          <a:p>
            <a:pPr algn="ctr" eaLnBrk="1" hangingPunct="1">
              <a:spcBef>
                <a:spcPct val="0"/>
              </a:spcBef>
              <a:buFontTx/>
              <a:buNone/>
            </a:pPr>
            <a:r>
              <a:rPr lang="en-US" altLang="en-US" sz="6000" dirty="0">
                <a:solidFill>
                  <a:srgbClr val="FFC000"/>
                </a:solidFill>
              </a:rPr>
              <a:t>that is set before us?</a:t>
            </a:r>
          </a:p>
        </p:txBody>
      </p:sp>
    </p:spTree>
    <p:extLst>
      <p:ext uri="{BB962C8B-B14F-4D97-AF65-F5344CB8AC3E}">
        <p14:creationId xmlns:p14="http://schemas.microsoft.com/office/powerpoint/2010/main" val="1579928582"/>
      </p:ext>
    </p:extLst>
  </p:cSld>
  <p:clrMapOvr>
    <a:masterClrMapping/>
  </p:clrMapOvr>
</p:sld>
</file>

<file path=ppt/slides/slide4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409519-012D-40D6-9AEF-A039F18049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214312"/>
            <a:ext cx="11430000" cy="6429376"/>
          </a:xfrm>
          <a:prstGeom prst="rect">
            <a:avLst/>
          </a:prstGeom>
        </p:spPr>
      </p:pic>
      <p:sp>
        <p:nvSpPr>
          <p:cNvPr id="2" name="TextBox 1">
            <a:extLst>
              <a:ext uri="{FF2B5EF4-FFF2-40B4-BE49-F238E27FC236}">
                <a16:creationId xmlns:a16="http://schemas.microsoft.com/office/drawing/2014/main" id="{ABB30114-240F-4D44-903A-74D9DDB1EB58}"/>
              </a:ext>
            </a:extLst>
          </p:cNvPr>
          <p:cNvSpPr txBox="1"/>
          <p:nvPr/>
        </p:nvSpPr>
        <p:spPr>
          <a:xfrm>
            <a:off x="647700" y="381000"/>
            <a:ext cx="10896600" cy="2554545"/>
          </a:xfrm>
          <a:prstGeom prst="rect">
            <a:avLst/>
          </a:prstGeom>
          <a:noFill/>
        </p:spPr>
        <p:txBody>
          <a:bodyPr wrap="square" rtlCol="0">
            <a:spAutoFit/>
          </a:bodyPr>
          <a:lstStyle/>
          <a:p>
            <a:r>
              <a:rPr lang="en-US" sz="3200" dirty="0"/>
              <a:t>Heb. 12</a:t>
            </a:r>
          </a:p>
          <a:p>
            <a:r>
              <a:rPr lang="en-US" sz="3200" i="1" dirty="0"/>
              <a:t>1 Wherefore seeing we also are compassed about with so great a cloud of witnesses, let us lay aside every weight, and the sin which doth so easily beset us, and let us run with patience the race that is set before us,</a:t>
            </a:r>
          </a:p>
        </p:txBody>
      </p:sp>
    </p:spTree>
    <p:extLst>
      <p:ext uri="{BB962C8B-B14F-4D97-AF65-F5344CB8AC3E}">
        <p14:creationId xmlns:p14="http://schemas.microsoft.com/office/powerpoint/2010/main" val="1019698764"/>
      </p:ext>
    </p:extLst>
  </p:cSld>
  <p:clrMapOvr>
    <a:masterClrMapping/>
  </p:clrMapOvr>
</p:sld>
</file>

<file path=ppt/slides/slide4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1176337" y="1529095"/>
            <a:ext cx="9839325" cy="3799809"/>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dirty="0">
                <a:solidFill>
                  <a:srgbClr val="FFC000"/>
                </a:solidFill>
              </a:rPr>
              <a:t>Is there not a calling upon all of us to lay aside </a:t>
            </a:r>
            <a:r>
              <a:rPr lang="en-US" altLang="en-US" sz="6000" b="1" i="1" dirty="0">
                <a:solidFill>
                  <a:srgbClr val="FFFF00"/>
                </a:solidFill>
              </a:rPr>
              <a:t>every weight, </a:t>
            </a:r>
            <a:r>
              <a:rPr lang="en-US" altLang="en-US" sz="6000" dirty="0">
                <a:solidFill>
                  <a:srgbClr val="FFC000"/>
                </a:solidFill>
              </a:rPr>
              <a:t>and</a:t>
            </a:r>
            <a:r>
              <a:rPr lang="en-US" altLang="en-US" sz="6000" b="1" i="1" dirty="0">
                <a:solidFill>
                  <a:srgbClr val="FFFF00"/>
                </a:solidFill>
              </a:rPr>
              <a:t> the sin</a:t>
            </a:r>
            <a:r>
              <a:rPr lang="en-US" altLang="en-US" sz="6000" dirty="0">
                <a:solidFill>
                  <a:srgbClr val="FFC000"/>
                </a:solidFill>
              </a:rPr>
              <a:t> that might hinder us from running this race?</a:t>
            </a:r>
          </a:p>
        </p:txBody>
      </p:sp>
    </p:spTree>
    <p:extLst>
      <p:ext uri="{BB962C8B-B14F-4D97-AF65-F5344CB8AC3E}">
        <p14:creationId xmlns:p14="http://schemas.microsoft.com/office/powerpoint/2010/main" val="1884105734"/>
      </p:ext>
    </p:extLst>
  </p:cSld>
  <p:clrMapOvr>
    <a:masterClrMapping/>
  </p:clrMapOvr>
</p:sld>
</file>

<file path=ppt/slides/slide4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B1DFC71-B997-48A4-A562-9F4E6F3D9D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350630516"/>
      </p:ext>
    </p:extLst>
  </p:cSld>
  <p:clrMapOvr>
    <a:masterClrMapping/>
  </p:clrMapOvr>
</p:sld>
</file>

<file path=ppt/slides/slide4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1214437" y="1067431"/>
            <a:ext cx="9763125" cy="472313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dirty="0">
                <a:solidFill>
                  <a:srgbClr val="FFC000"/>
                </a:solidFill>
              </a:rPr>
              <a:t>We are exhorted</a:t>
            </a:r>
            <a:r>
              <a:rPr lang="en-US" altLang="en-US" sz="6000" dirty="0">
                <a:solidFill>
                  <a:schemeClr val="bg1"/>
                </a:solidFill>
              </a:rPr>
              <a:t> </a:t>
            </a:r>
            <a:r>
              <a:rPr lang="en-US" altLang="en-US" sz="6000" dirty="0">
                <a:solidFill>
                  <a:srgbClr val="FFC000"/>
                </a:solidFill>
              </a:rPr>
              <a:t>to run the race right through to the end, looking unto Jesus, who is the </a:t>
            </a:r>
            <a:r>
              <a:rPr lang="en-US" altLang="en-US" sz="6000" b="1" i="1" dirty="0">
                <a:solidFill>
                  <a:srgbClr val="FFFF00"/>
                </a:solidFill>
              </a:rPr>
              <a:t>author and finisher</a:t>
            </a:r>
            <a:r>
              <a:rPr lang="en-US" altLang="en-US" sz="6000" dirty="0">
                <a:solidFill>
                  <a:srgbClr val="FFC000"/>
                </a:solidFill>
              </a:rPr>
              <a:t>, even </a:t>
            </a:r>
          </a:p>
          <a:p>
            <a:pPr algn="ctr" eaLnBrk="1" hangingPunct="1">
              <a:spcBef>
                <a:spcPct val="0"/>
              </a:spcBef>
              <a:buFontTx/>
              <a:buNone/>
            </a:pPr>
            <a:r>
              <a:rPr lang="en-US" altLang="en-US" sz="6000" dirty="0">
                <a:solidFill>
                  <a:srgbClr val="FFC000"/>
                </a:solidFill>
              </a:rPr>
              <a:t>the perfecter, </a:t>
            </a:r>
            <a:r>
              <a:rPr lang="en-US" altLang="en-US" sz="6000" b="1" i="1" dirty="0">
                <a:solidFill>
                  <a:srgbClr val="FFFF00"/>
                </a:solidFill>
              </a:rPr>
              <a:t>of our faith</a:t>
            </a:r>
            <a:r>
              <a:rPr lang="en-US" altLang="en-US" sz="6000" dirty="0">
                <a:solidFill>
                  <a:srgbClr val="FFC000"/>
                </a:solidFill>
              </a:rPr>
              <a:t>. </a:t>
            </a:r>
          </a:p>
        </p:txBody>
      </p:sp>
    </p:spTree>
    <p:extLst>
      <p:ext uri="{BB962C8B-B14F-4D97-AF65-F5344CB8AC3E}">
        <p14:creationId xmlns:p14="http://schemas.microsoft.com/office/powerpoint/2010/main" val="1635114794"/>
      </p:ext>
    </p:extLst>
  </p:cSld>
  <p:clrMapOvr>
    <a:masterClrMapping/>
  </p:clrMapOvr>
</p:sld>
</file>

<file path=ppt/slides/slide4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7E71AED-49B5-4EA3-8D06-C4FD4AC10B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282757535"/>
      </p:ext>
    </p:extLst>
  </p:cSld>
  <p:clrMapOvr>
    <a:masterClrMapping/>
  </p:clrMapOvr>
</p:sld>
</file>

<file path=ppt/slides/slide4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2124075" y="882765"/>
            <a:ext cx="7943850" cy="4261473"/>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400" dirty="0">
                <a:solidFill>
                  <a:srgbClr val="FFC000"/>
                </a:solidFill>
              </a:rPr>
              <a:t>Up ahead some company of Christian believers will answer the call. As God’s witnesses they will run that final leg of the relay race.</a:t>
            </a:r>
          </a:p>
        </p:txBody>
      </p:sp>
    </p:spTree>
    <p:extLst>
      <p:ext uri="{BB962C8B-B14F-4D97-AF65-F5344CB8AC3E}">
        <p14:creationId xmlns:p14="http://schemas.microsoft.com/office/powerpoint/2010/main" val="3410461918"/>
      </p:ext>
    </p:extLst>
  </p:cSld>
  <p:clrMapOvr>
    <a:masterClrMapping/>
  </p:clrMapOvr>
</p:sld>
</file>

<file path=ppt/slides/slide4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C5AA064-31ED-4704-AAB2-E8A63F9DE8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0500" y="647700"/>
            <a:ext cx="9271000" cy="5562600"/>
          </a:xfrm>
          <a:prstGeom prst="rect">
            <a:avLst/>
          </a:prstGeom>
        </p:spPr>
      </p:pic>
    </p:spTree>
    <p:extLst>
      <p:ext uri="{BB962C8B-B14F-4D97-AF65-F5344CB8AC3E}">
        <p14:creationId xmlns:p14="http://schemas.microsoft.com/office/powerpoint/2010/main" val="284922260"/>
      </p:ext>
    </p:extLst>
  </p:cSld>
  <p:clrMapOvr>
    <a:masterClrMapping/>
  </p:clrMapOvr>
</p:sld>
</file>

<file path=ppt/slides/slide4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1904404" y="1067431"/>
            <a:ext cx="8383191" cy="472313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dirty="0">
                <a:solidFill>
                  <a:srgbClr val="FFC000"/>
                </a:solidFill>
              </a:rPr>
              <a:t>They will go on to finish the race, not only for themselves, but on behalf of all the saints who have run before them.</a:t>
            </a:r>
          </a:p>
        </p:txBody>
      </p:sp>
    </p:spTree>
    <p:extLst>
      <p:ext uri="{BB962C8B-B14F-4D97-AF65-F5344CB8AC3E}">
        <p14:creationId xmlns:p14="http://schemas.microsoft.com/office/powerpoint/2010/main" val="5471304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for America out of the picture in end-time">
            <a:extLst>
              <a:ext uri="{FF2B5EF4-FFF2-40B4-BE49-F238E27FC236}">
                <a16:creationId xmlns:a16="http://schemas.microsoft.com/office/drawing/2014/main" id="{9CDF47C8-77F3-408B-84FD-D9D434D6DB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1839307"/>
            <a:ext cx="7924799" cy="501869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2EF827F0-37F9-4A68-A0B1-587002DBC5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66800"/>
            <a:ext cx="5715000" cy="3581400"/>
          </a:xfrm>
          <a:prstGeom prst="rect">
            <a:avLst/>
          </a:prstGeom>
        </p:spPr>
      </p:pic>
      <p:sp>
        <p:nvSpPr>
          <p:cNvPr id="4" name="TextBox 3">
            <a:extLst>
              <a:ext uri="{FF2B5EF4-FFF2-40B4-BE49-F238E27FC236}">
                <a16:creationId xmlns:a16="http://schemas.microsoft.com/office/drawing/2014/main" id="{E7A83661-B1A5-4B2D-A903-E619EFB7D835}"/>
              </a:ext>
            </a:extLst>
          </p:cNvPr>
          <p:cNvSpPr txBox="1"/>
          <p:nvPr/>
        </p:nvSpPr>
        <p:spPr>
          <a:xfrm>
            <a:off x="228600" y="84981"/>
            <a:ext cx="6375335" cy="769441"/>
          </a:xfrm>
          <a:prstGeom prst="rect">
            <a:avLst/>
          </a:prstGeom>
          <a:noFill/>
        </p:spPr>
        <p:txBody>
          <a:bodyPr wrap="none" rtlCol="0">
            <a:spAutoFit/>
          </a:bodyPr>
          <a:lstStyle/>
          <a:p>
            <a:r>
              <a:rPr lang="en-US" sz="4400" dirty="0">
                <a:solidFill>
                  <a:schemeClr val="accent3">
                    <a:lumMod val="60000"/>
                    <a:lumOff val="40000"/>
                  </a:schemeClr>
                </a:solidFill>
              </a:rPr>
              <a:t>Pre-Tribulation Rapture -</a:t>
            </a:r>
          </a:p>
        </p:txBody>
      </p:sp>
      <p:sp>
        <p:nvSpPr>
          <p:cNvPr id="5" name="TextBox 4">
            <a:extLst>
              <a:ext uri="{FF2B5EF4-FFF2-40B4-BE49-F238E27FC236}">
                <a16:creationId xmlns:a16="http://schemas.microsoft.com/office/drawing/2014/main" id="{955895F9-86DA-4F8A-BBB4-0D574733A1A9}"/>
              </a:ext>
            </a:extLst>
          </p:cNvPr>
          <p:cNvSpPr txBox="1"/>
          <p:nvPr/>
        </p:nvSpPr>
        <p:spPr>
          <a:xfrm>
            <a:off x="6516075" y="0"/>
            <a:ext cx="4916731" cy="1754326"/>
          </a:xfrm>
          <a:prstGeom prst="rect">
            <a:avLst/>
          </a:prstGeom>
          <a:noFill/>
        </p:spPr>
        <p:txBody>
          <a:bodyPr wrap="none" rtlCol="0">
            <a:spAutoFit/>
          </a:bodyPr>
          <a:lstStyle/>
          <a:p>
            <a:pPr algn="ctr"/>
            <a:r>
              <a:rPr lang="en-US" sz="5400" dirty="0">
                <a:solidFill>
                  <a:schemeClr val="accent3">
                    <a:lumMod val="60000"/>
                    <a:lumOff val="40000"/>
                  </a:schemeClr>
                </a:solidFill>
              </a:rPr>
              <a:t>Dispensational </a:t>
            </a:r>
          </a:p>
          <a:p>
            <a:pPr algn="ctr"/>
            <a:r>
              <a:rPr lang="en-US" sz="5400" dirty="0">
                <a:solidFill>
                  <a:schemeClr val="accent3">
                    <a:lumMod val="60000"/>
                    <a:lumOff val="40000"/>
                  </a:schemeClr>
                </a:solidFill>
              </a:rPr>
              <a:t>Theology</a:t>
            </a:r>
          </a:p>
        </p:txBody>
      </p:sp>
      <p:sp>
        <p:nvSpPr>
          <p:cNvPr id="6" name="TextBox 5">
            <a:extLst>
              <a:ext uri="{FF2B5EF4-FFF2-40B4-BE49-F238E27FC236}">
                <a16:creationId xmlns:a16="http://schemas.microsoft.com/office/drawing/2014/main" id="{36086C4E-6D4F-44E1-B2E7-9A68240C49BC}"/>
              </a:ext>
            </a:extLst>
          </p:cNvPr>
          <p:cNvSpPr txBox="1"/>
          <p:nvPr/>
        </p:nvSpPr>
        <p:spPr>
          <a:xfrm>
            <a:off x="0" y="4549676"/>
            <a:ext cx="4356962" cy="2308324"/>
          </a:xfrm>
          <a:prstGeom prst="rect">
            <a:avLst/>
          </a:prstGeom>
          <a:noFill/>
        </p:spPr>
        <p:txBody>
          <a:bodyPr wrap="none" rtlCol="0">
            <a:spAutoFit/>
          </a:bodyPr>
          <a:lstStyle/>
          <a:p>
            <a:r>
              <a:rPr lang="en-US" sz="3600" dirty="0">
                <a:solidFill>
                  <a:schemeClr val="accent3">
                    <a:lumMod val="60000"/>
                    <a:lumOff val="40000"/>
                  </a:schemeClr>
                </a:solidFill>
              </a:rPr>
              <a:t>We are Americans!</a:t>
            </a:r>
          </a:p>
          <a:p>
            <a:r>
              <a:rPr lang="en-US" sz="3600" dirty="0">
                <a:solidFill>
                  <a:schemeClr val="accent3">
                    <a:lumMod val="60000"/>
                    <a:lumOff val="40000"/>
                  </a:schemeClr>
                </a:solidFill>
              </a:rPr>
              <a:t>We have </a:t>
            </a:r>
            <a:r>
              <a:rPr lang="en-US" sz="3600" b="1" i="1" dirty="0">
                <a:solidFill>
                  <a:schemeClr val="accent3">
                    <a:lumMod val="60000"/>
                    <a:lumOff val="40000"/>
                  </a:schemeClr>
                </a:solidFill>
              </a:rPr>
              <a:t>NO ROLE </a:t>
            </a:r>
          </a:p>
          <a:p>
            <a:r>
              <a:rPr lang="en-US" sz="3600" b="1" i="1" dirty="0">
                <a:solidFill>
                  <a:schemeClr val="accent3">
                    <a:lumMod val="60000"/>
                    <a:lumOff val="40000"/>
                  </a:schemeClr>
                </a:solidFill>
              </a:rPr>
              <a:t>to play </a:t>
            </a:r>
            <a:r>
              <a:rPr lang="en-US" sz="3600" dirty="0">
                <a:solidFill>
                  <a:schemeClr val="accent3">
                    <a:lumMod val="60000"/>
                    <a:lumOff val="40000"/>
                  </a:schemeClr>
                </a:solidFill>
              </a:rPr>
              <a:t>in the </a:t>
            </a:r>
          </a:p>
          <a:p>
            <a:r>
              <a:rPr lang="en-US" sz="3600" dirty="0">
                <a:solidFill>
                  <a:schemeClr val="accent3">
                    <a:lumMod val="60000"/>
                    <a:lumOff val="40000"/>
                  </a:schemeClr>
                </a:solidFill>
              </a:rPr>
              <a:t>end-time! </a:t>
            </a:r>
            <a:r>
              <a:rPr lang="en-US" sz="3600" i="1" dirty="0">
                <a:solidFill>
                  <a:schemeClr val="accent3">
                    <a:lumMod val="60000"/>
                    <a:lumOff val="40000"/>
                  </a:schemeClr>
                </a:solidFill>
              </a:rPr>
              <a:t>Yippee!</a:t>
            </a:r>
          </a:p>
        </p:txBody>
      </p:sp>
      <p:sp>
        <p:nvSpPr>
          <p:cNvPr id="7" name="Rectangle 6">
            <a:extLst>
              <a:ext uri="{FF2B5EF4-FFF2-40B4-BE49-F238E27FC236}">
                <a16:creationId xmlns:a16="http://schemas.microsoft.com/office/drawing/2014/main" id="{6B96E975-E1C7-423C-8E4B-A2975ABE421D}"/>
              </a:ext>
            </a:extLst>
          </p:cNvPr>
          <p:cNvSpPr/>
          <p:nvPr/>
        </p:nvSpPr>
        <p:spPr>
          <a:xfrm>
            <a:off x="5410200" y="6229112"/>
            <a:ext cx="6172200" cy="6288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13100533"/>
      </p:ext>
    </p:extLst>
  </p:cSld>
  <p:clrMapOvr>
    <a:masterClrMapping/>
  </p:clrMapOvr>
</p:sld>
</file>

<file path=ppt/slides/slide4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D:\01 WORKSHOP\Chariots-of-Fire-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2500" y="0"/>
            <a:ext cx="10287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7917394"/>
      </p:ext>
    </p:extLst>
  </p:cSld>
  <p:clrMapOvr>
    <a:masterClrMapping/>
  </p:clrMapOvr>
</p:sld>
</file>

<file path=ppt/slides/slide4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1409700" y="467266"/>
            <a:ext cx="937260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5400" dirty="0">
                <a:solidFill>
                  <a:srgbClr val="FFC000"/>
                </a:solidFill>
              </a:rPr>
              <a:t>The </a:t>
            </a:r>
            <a:r>
              <a:rPr lang="en-US" altLang="en-US" sz="5400" i="1" dirty="0">
                <a:solidFill>
                  <a:srgbClr val="FFFF00"/>
                </a:solidFill>
              </a:rPr>
              <a:t>breakthrough</a:t>
            </a:r>
            <a:r>
              <a:rPr lang="en-US" altLang="en-US" sz="5400" dirty="0">
                <a:solidFill>
                  <a:srgbClr val="FFC000"/>
                </a:solidFill>
              </a:rPr>
              <a:t> will come at the end, even amidst the cheers of the angelic host, that </a:t>
            </a:r>
            <a:r>
              <a:rPr lang="en-US" altLang="en-US" sz="5400" i="1" dirty="0">
                <a:solidFill>
                  <a:srgbClr val="FFFF00"/>
                </a:solidFill>
              </a:rPr>
              <a:t>great cloud of witnesses</a:t>
            </a:r>
            <a:r>
              <a:rPr lang="en-US" altLang="en-US" sz="5400" i="1" dirty="0">
                <a:solidFill>
                  <a:srgbClr val="FFC000"/>
                </a:solidFill>
              </a:rPr>
              <a:t>!</a:t>
            </a:r>
            <a:r>
              <a:rPr lang="en-US" altLang="en-US" sz="5400" dirty="0">
                <a:solidFill>
                  <a:srgbClr val="FFC000"/>
                </a:solidFill>
              </a:rPr>
              <a:t> </a:t>
            </a:r>
          </a:p>
          <a:p>
            <a:pPr algn="ctr" eaLnBrk="1" hangingPunct="1">
              <a:spcBef>
                <a:spcPct val="0"/>
              </a:spcBef>
              <a:buNone/>
            </a:pPr>
            <a:r>
              <a:rPr lang="en-US" altLang="en-US" sz="5400" dirty="0">
                <a:solidFill>
                  <a:srgbClr val="FFC000"/>
                </a:solidFill>
              </a:rPr>
              <a:t>So why are we balking at the </a:t>
            </a:r>
            <a:r>
              <a:rPr lang="en-US" altLang="en-US" sz="5400" i="1" dirty="0">
                <a:solidFill>
                  <a:srgbClr val="FFFF00"/>
                </a:solidFill>
              </a:rPr>
              <a:t>high calling</a:t>
            </a:r>
            <a:r>
              <a:rPr lang="en-US" altLang="en-US" sz="5400" dirty="0">
                <a:solidFill>
                  <a:srgbClr val="FFC000"/>
                </a:solidFill>
              </a:rPr>
              <a:t>? Is there not a glorious conclusion to it all?</a:t>
            </a:r>
          </a:p>
        </p:txBody>
      </p:sp>
    </p:spTree>
    <p:extLst>
      <p:ext uri="{BB962C8B-B14F-4D97-AF65-F5344CB8AC3E}">
        <p14:creationId xmlns:p14="http://schemas.microsoft.com/office/powerpoint/2010/main" val="2191520349"/>
      </p:ext>
    </p:extLst>
  </p:cSld>
  <p:clrMapOvr>
    <a:masterClrMapping/>
  </p:clrMapOvr>
</p:sld>
</file>

<file path=ppt/slides/slide4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static.guim.co.uk/sys-images/Admin/BkFill/Default_image_group/2012/7/9/1341852983827/Chariots-of-Fire-0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457200"/>
            <a:ext cx="10287000" cy="594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4932292"/>
      </p:ext>
    </p:extLst>
  </p:cSld>
  <p:clrMapOvr>
    <a:masterClrMapping/>
  </p:clrMapOvr>
</p:sld>
</file>

<file path=ppt/slides/slide4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723900" y="467266"/>
            <a:ext cx="10744200" cy="592346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5400" dirty="0">
                <a:solidFill>
                  <a:srgbClr val="FFC000"/>
                </a:solidFill>
              </a:rPr>
              <a:t>We need entertain no doubts whatsoever about how the story ends. For those who bear witness to our coming Messiah a magnificent </a:t>
            </a:r>
            <a:r>
              <a:rPr lang="en-US" altLang="en-US" sz="5400" b="1" i="1" dirty="0">
                <a:solidFill>
                  <a:srgbClr val="FFFF00"/>
                </a:solidFill>
              </a:rPr>
              <a:t>victory banquet</a:t>
            </a:r>
            <a:r>
              <a:rPr lang="en-US" altLang="en-US" sz="5400" dirty="0">
                <a:solidFill>
                  <a:srgbClr val="FFC000"/>
                </a:solidFill>
              </a:rPr>
              <a:t>, a </a:t>
            </a:r>
            <a:r>
              <a:rPr lang="en-US" altLang="en-US" sz="5400" b="1" i="1" dirty="0">
                <a:solidFill>
                  <a:srgbClr val="FFFF00"/>
                </a:solidFill>
              </a:rPr>
              <a:t>Marriage Feast </a:t>
            </a:r>
            <a:r>
              <a:rPr lang="en-US" altLang="en-US" sz="5400" dirty="0">
                <a:solidFill>
                  <a:srgbClr val="FFC000"/>
                </a:solidFill>
              </a:rPr>
              <a:t>is being prepared. It is a future glory that beggars description. </a:t>
            </a:r>
          </a:p>
        </p:txBody>
      </p:sp>
    </p:spTree>
    <p:extLst>
      <p:ext uri="{BB962C8B-B14F-4D97-AF65-F5344CB8AC3E}">
        <p14:creationId xmlns:p14="http://schemas.microsoft.com/office/powerpoint/2010/main" val="3990459474"/>
      </p:ext>
    </p:extLst>
  </p:cSld>
  <p:clrMapOvr>
    <a:masterClrMapping/>
  </p:clrMapOvr>
</p:sld>
</file>

<file path=ppt/slides/slide4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DFFD683-CF5B-4A97-BD31-6C01CD7C4A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0"/>
            <a:ext cx="6096000" cy="6858000"/>
          </a:xfrm>
          <a:prstGeom prst="rect">
            <a:avLst/>
          </a:prstGeom>
        </p:spPr>
      </p:pic>
    </p:spTree>
    <p:extLst>
      <p:ext uri="{BB962C8B-B14F-4D97-AF65-F5344CB8AC3E}">
        <p14:creationId xmlns:p14="http://schemas.microsoft.com/office/powerpoint/2010/main" val="558285258"/>
      </p:ext>
    </p:extLst>
  </p:cSld>
  <p:clrMapOvr>
    <a:masterClrMapping/>
  </p:clrMapOvr>
</p:sld>
</file>

<file path=ppt/slides/slide4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1"/>
          <p:cNvSpPr>
            <a:spLocks noChangeArrowheads="1"/>
          </p:cNvSpPr>
          <p:nvPr/>
        </p:nvSpPr>
        <p:spPr bwMode="auto">
          <a:xfrm>
            <a:off x="542925" y="1305343"/>
            <a:ext cx="11106150" cy="4247313"/>
          </a:xfrm>
          <a:prstGeom prst="rect">
            <a:avLst/>
          </a:prstGeom>
          <a:solidFill>
            <a:schemeClr val="tx2">
              <a:lumMod val="50000"/>
            </a:schemeClr>
          </a:solidFill>
          <a:ln>
            <a:noFill/>
          </a:ln>
        </p:spPr>
        <p:txBody>
          <a:bodyPr wrap="square" lIns="91436" tIns="45718" rIns="91436" bIns="45718">
            <a:spAutoFit/>
          </a:bodyPr>
          <a:lstStyle/>
          <a:p>
            <a:pPr algn="ctr">
              <a:defRPr/>
            </a:pPr>
            <a:r>
              <a:rPr lang="en-US" altLang="en-US" sz="5400" dirty="0">
                <a:solidFill>
                  <a:srgbClr val="FFC000"/>
                </a:solidFill>
                <a:latin typeface="Arial" panose="020B0604020202020204" pitchFamily="34" charset="0"/>
                <a:cs typeface="Arial" panose="020B0604020202020204" pitchFamily="34" charset="0"/>
              </a:rPr>
              <a:t>So we need have no fear. The promised true and genuine </a:t>
            </a:r>
            <a:r>
              <a:rPr lang="en-US" altLang="en-US" sz="5400" dirty="0">
                <a:solidFill>
                  <a:srgbClr val="FFFF00"/>
                </a:solidFill>
                <a:latin typeface="Arial" panose="020B0604020202020204" pitchFamily="34" charset="0"/>
                <a:cs typeface="Arial" panose="020B0604020202020204" pitchFamily="34" charset="0"/>
              </a:rPr>
              <a:t>Latter Rain</a:t>
            </a:r>
            <a:r>
              <a:rPr lang="en-US" altLang="en-US" sz="5400" dirty="0">
                <a:solidFill>
                  <a:srgbClr val="FFC000"/>
                </a:solidFill>
                <a:latin typeface="Arial" panose="020B0604020202020204" pitchFamily="34" charset="0"/>
                <a:cs typeface="Arial" panose="020B0604020202020204" pitchFamily="34" charset="0"/>
              </a:rPr>
              <a:t>, the </a:t>
            </a:r>
            <a:r>
              <a:rPr lang="en-US" altLang="en-US" sz="5400" dirty="0">
                <a:solidFill>
                  <a:srgbClr val="FFFF00"/>
                </a:solidFill>
                <a:latin typeface="Arial" panose="020B0604020202020204" pitchFamily="34" charset="0"/>
                <a:cs typeface="Arial" panose="020B0604020202020204" pitchFamily="34" charset="0"/>
              </a:rPr>
              <a:t>Holy Spirit outpouring </a:t>
            </a:r>
            <a:r>
              <a:rPr lang="en-US" altLang="en-US" sz="5400" dirty="0">
                <a:solidFill>
                  <a:srgbClr val="FFC000"/>
                </a:solidFill>
                <a:latin typeface="Arial" panose="020B0604020202020204" pitchFamily="34" charset="0"/>
                <a:cs typeface="Arial" panose="020B0604020202020204" pitchFamily="34" charset="0"/>
              </a:rPr>
              <a:t>will surely come. And with it will come the glorious </a:t>
            </a:r>
            <a:r>
              <a:rPr lang="en-US" altLang="en-US" sz="5400" dirty="0">
                <a:solidFill>
                  <a:srgbClr val="FFFF00"/>
                </a:solidFill>
                <a:latin typeface="Arial" panose="020B0604020202020204" pitchFamily="34" charset="0"/>
                <a:cs typeface="Arial" panose="020B0604020202020204" pitchFamily="34" charset="0"/>
              </a:rPr>
              <a:t>End-time Revival</a:t>
            </a:r>
            <a:r>
              <a:rPr lang="en-US" altLang="en-US" sz="5400" dirty="0">
                <a:solidFill>
                  <a:srgbClr val="FFC000"/>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178264007"/>
      </p:ext>
    </p:extLst>
  </p:cSld>
  <p:clrMapOvr>
    <a:masterClrMapping/>
  </p:clrMapOvr>
</p:sld>
</file>

<file path=ppt/slides/slide4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6DF029F-7701-43D5-9D42-89A65053FB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0"/>
            <a:ext cx="10820400" cy="6858000"/>
          </a:xfrm>
          <a:prstGeom prst="rect">
            <a:avLst/>
          </a:prstGeom>
        </p:spPr>
      </p:pic>
    </p:spTree>
    <p:extLst>
      <p:ext uri="{BB962C8B-B14F-4D97-AF65-F5344CB8AC3E}">
        <p14:creationId xmlns:p14="http://schemas.microsoft.com/office/powerpoint/2010/main" val="2804333275"/>
      </p:ext>
    </p:extLst>
  </p:cSld>
  <p:clrMapOvr>
    <a:masterClrMapping/>
  </p:clrMapOvr>
</p:sld>
</file>

<file path=ppt/slides/slide4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1"/>
          <p:cNvSpPr>
            <a:spLocks noChangeArrowheads="1"/>
          </p:cNvSpPr>
          <p:nvPr/>
        </p:nvSpPr>
        <p:spPr bwMode="auto">
          <a:xfrm>
            <a:off x="5410200" y="151181"/>
            <a:ext cx="6591300" cy="6555637"/>
          </a:xfrm>
          <a:prstGeom prst="rect">
            <a:avLst/>
          </a:prstGeom>
          <a:solidFill>
            <a:schemeClr val="tx2">
              <a:lumMod val="50000"/>
            </a:schemeClr>
          </a:solidFill>
          <a:ln>
            <a:noFill/>
          </a:ln>
        </p:spPr>
        <p:txBody>
          <a:bodyPr wrap="square" lIns="91436" tIns="45718" rIns="91436" bIns="45718">
            <a:spAutoFit/>
          </a:bodyPr>
          <a:lstStyle/>
          <a:p>
            <a:pPr algn="ctr">
              <a:defRPr/>
            </a:pPr>
            <a:r>
              <a:rPr lang="en-US" altLang="en-US" sz="4200" dirty="0">
                <a:solidFill>
                  <a:srgbClr val="FFC000"/>
                </a:solidFill>
                <a:latin typeface="Arial" panose="020B0604020202020204" pitchFamily="34" charset="0"/>
                <a:cs typeface="Arial" panose="020B0604020202020204" pitchFamily="34" charset="0"/>
              </a:rPr>
              <a:t>The sands of time </a:t>
            </a:r>
          </a:p>
          <a:p>
            <a:pPr algn="ctr">
              <a:defRPr/>
            </a:pPr>
            <a:r>
              <a:rPr lang="en-US" altLang="en-US" sz="4200" dirty="0">
                <a:solidFill>
                  <a:srgbClr val="FFC000"/>
                </a:solidFill>
                <a:latin typeface="Arial" panose="020B0604020202020204" pitchFamily="34" charset="0"/>
                <a:cs typeface="Arial" panose="020B0604020202020204" pitchFamily="34" charset="0"/>
              </a:rPr>
              <a:t>are running out.</a:t>
            </a:r>
          </a:p>
          <a:p>
            <a:pPr algn="ctr">
              <a:defRPr/>
            </a:pPr>
            <a:endParaRPr lang="en-US" altLang="en-US" sz="4200" dirty="0">
              <a:solidFill>
                <a:srgbClr val="FFC000"/>
              </a:solidFill>
              <a:latin typeface="Arial" panose="020B0604020202020204" pitchFamily="34" charset="0"/>
              <a:cs typeface="Arial" panose="020B0604020202020204" pitchFamily="34" charset="0"/>
            </a:endParaRPr>
          </a:p>
          <a:p>
            <a:pPr algn="ctr">
              <a:defRPr/>
            </a:pPr>
            <a:r>
              <a:rPr lang="en-US" altLang="en-US" sz="4200" dirty="0">
                <a:solidFill>
                  <a:srgbClr val="FFC000"/>
                </a:solidFill>
                <a:latin typeface="Arial" panose="020B0604020202020204" pitchFamily="34" charset="0"/>
                <a:cs typeface="Arial" panose="020B0604020202020204" pitchFamily="34" charset="0"/>
              </a:rPr>
              <a:t>The return </a:t>
            </a:r>
          </a:p>
          <a:p>
            <a:pPr algn="ctr">
              <a:defRPr/>
            </a:pPr>
            <a:r>
              <a:rPr lang="en-US" altLang="en-US" sz="4200" dirty="0">
                <a:solidFill>
                  <a:srgbClr val="FFC000"/>
                </a:solidFill>
                <a:latin typeface="Arial" panose="020B0604020202020204" pitchFamily="34" charset="0"/>
                <a:cs typeface="Arial" panose="020B0604020202020204" pitchFamily="34" charset="0"/>
              </a:rPr>
              <a:t>of the King </a:t>
            </a:r>
          </a:p>
          <a:p>
            <a:pPr algn="ctr">
              <a:defRPr/>
            </a:pPr>
            <a:r>
              <a:rPr lang="en-US" altLang="en-US" sz="4200" dirty="0">
                <a:solidFill>
                  <a:srgbClr val="FFC000"/>
                </a:solidFill>
                <a:latin typeface="Arial" panose="020B0604020202020204" pitchFamily="34" charset="0"/>
                <a:cs typeface="Arial" panose="020B0604020202020204" pitchFamily="34" charset="0"/>
              </a:rPr>
              <a:t>draws near.</a:t>
            </a:r>
          </a:p>
          <a:p>
            <a:pPr algn="ctr">
              <a:defRPr/>
            </a:pPr>
            <a:endParaRPr lang="en-US" altLang="en-US" sz="4200" dirty="0">
              <a:solidFill>
                <a:srgbClr val="FFC000"/>
              </a:solidFill>
              <a:latin typeface="Arial" panose="020B0604020202020204" pitchFamily="34" charset="0"/>
              <a:cs typeface="Arial" panose="020B0604020202020204" pitchFamily="34" charset="0"/>
            </a:endParaRPr>
          </a:p>
          <a:p>
            <a:pPr algn="ctr">
              <a:defRPr/>
            </a:pPr>
            <a:r>
              <a:rPr lang="en-US" altLang="en-US" sz="4200" dirty="0">
                <a:solidFill>
                  <a:srgbClr val="FFC000"/>
                </a:solidFill>
                <a:latin typeface="Arial" panose="020B0604020202020204" pitchFamily="34" charset="0"/>
                <a:cs typeface="Arial" panose="020B0604020202020204" pitchFamily="34" charset="0"/>
              </a:rPr>
              <a:t> Grace and shalom </a:t>
            </a:r>
          </a:p>
          <a:p>
            <a:pPr algn="ctr">
              <a:defRPr/>
            </a:pPr>
            <a:r>
              <a:rPr lang="en-US" altLang="en-US" sz="4200" dirty="0">
                <a:solidFill>
                  <a:srgbClr val="FFC000"/>
                </a:solidFill>
                <a:latin typeface="Arial" panose="020B0604020202020204" pitchFamily="34" charset="0"/>
                <a:cs typeface="Arial" panose="020B0604020202020204" pitchFamily="34" charset="0"/>
              </a:rPr>
              <a:t>to all who love </a:t>
            </a:r>
          </a:p>
          <a:p>
            <a:pPr algn="ctr">
              <a:defRPr/>
            </a:pPr>
            <a:r>
              <a:rPr lang="en-US" altLang="en-US" sz="4200" dirty="0">
                <a:solidFill>
                  <a:srgbClr val="FFC000"/>
                </a:solidFill>
                <a:latin typeface="Arial" panose="020B0604020202020204" pitchFamily="34" charset="0"/>
                <a:cs typeface="Arial" panose="020B0604020202020204" pitchFamily="34" charset="0"/>
              </a:rPr>
              <a:t>His appearing.</a:t>
            </a:r>
          </a:p>
        </p:txBody>
      </p:sp>
      <p:pic>
        <p:nvPicPr>
          <p:cNvPr id="3" name="Picture 2">
            <a:extLst>
              <a:ext uri="{FF2B5EF4-FFF2-40B4-BE49-F238E27FC236}">
                <a16:creationId xmlns:a16="http://schemas.microsoft.com/office/drawing/2014/main" id="{135C92C3-2F75-46AF-A89C-07A45F86B1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 y="151181"/>
            <a:ext cx="4914900" cy="6555637"/>
          </a:xfrm>
          <a:prstGeom prst="rect">
            <a:avLst/>
          </a:prstGeom>
        </p:spPr>
      </p:pic>
    </p:spTree>
    <p:extLst>
      <p:ext uri="{BB962C8B-B14F-4D97-AF65-F5344CB8AC3E}">
        <p14:creationId xmlns:p14="http://schemas.microsoft.com/office/powerpoint/2010/main" val="183698104"/>
      </p:ext>
    </p:extLst>
  </p:cSld>
  <p:clrMapOvr>
    <a:masterClrMapping/>
  </p:clrMapOvr>
</p:sld>
</file>

<file path=ppt/slides/slide4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5250" name="Picture 2" descr="D:\00 IMAGES for PowerPoint\end-time reviva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2" y="2"/>
            <a:ext cx="10298113" cy="6853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7A5E7FB4-22ED-4D19-997E-C2DEBE14B4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8"/>
            <a:ext cx="12115800" cy="6857143"/>
          </a:xfrm>
          <a:prstGeom prst="rect">
            <a:avLst/>
          </a:prstGeom>
        </p:spPr>
      </p:pic>
    </p:spTree>
    <p:extLst>
      <p:ext uri="{BB962C8B-B14F-4D97-AF65-F5344CB8AC3E}">
        <p14:creationId xmlns:p14="http://schemas.microsoft.com/office/powerpoint/2010/main" val="33863926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266700" y="221045"/>
            <a:ext cx="11658600" cy="6262021"/>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000" dirty="0">
                <a:solidFill>
                  <a:srgbClr val="FFC000"/>
                </a:solidFill>
              </a:rPr>
              <a:t>Christians in the West, especially those in America, have been given every opportunity to become Biblically well informed. Bible study resources are out there aplenty and freely available online. We also have access to the personal real-time guidance of the Holy Spirit. All this, of course, depends on our interest. And our interest cannot exceed the level of our love of truth. And our love of the truth cannot exceed our devotion and commitment to Christ Jesus, </a:t>
            </a:r>
            <a:r>
              <a:rPr lang="en-US" altLang="en-US" sz="4000" dirty="0" err="1">
                <a:solidFill>
                  <a:srgbClr val="FFC000"/>
                </a:solidFill>
              </a:rPr>
              <a:t>Yeshua</a:t>
            </a:r>
            <a:r>
              <a:rPr lang="en-US" altLang="en-US" sz="4000" dirty="0">
                <a:solidFill>
                  <a:srgbClr val="FFC000"/>
                </a:solidFill>
              </a:rPr>
              <a:t> </a:t>
            </a:r>
            <a:r>
              <a:rPr lang="en-US" altLang="en-US" sz="4000" dirty="0" err="1">
                <a:solidFill>
                  <a:srgbClr val="FFC000"/>
                </a:solidFill>
              </a:rPr>
              <a:t>Hamashiach</a:t>
            </a:r>
            <a:r>
              <a:rPr lang="en-US" altLang="en-US" sz="4000" dirty="0">
                <a:solidFill>
                  <a:srgbClr val="FFC000"/>
                </a:solidFill>
              </a:rPr>
              <a:t>, our Messiah, who is the Way, the </a:t>
            </a:r>
            <a:r>
              <a:rPr lang="en-US" altLang="en-US" sz="4000" b="1" i="1" dirty="0">
                <a:solidFill>
                  <a:srgbClr val="FFFF00"/>
                </a:solidFill>
              </a:rPr>
              <a:t>TRUTH</a:t>
            </a:r>
            <a:r>
              <a:rPr lang="en-US" altLang="en-US" sz="4000" dirty="0">
                <a:solidFill>
                  <a:srgbClr val="FFC000"/>
                </a:solidFill>
              </a:rPr>
              <a:t>, and the Life.</a:t>
            </a:r>
          </a:p>
        </p:txBody>
      </p:sp>
    </p:spTree>
    <p:extLst>
      <p:ext uri="{BB962C8B-B14F-4D97-AF65-F5344CB8AC3E}">
        <p14:creationId xmlns:p14="http://schemas.microsoft.com/office/powerpoint/2010/main" val="4093427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5A5F582-BA34-40FF-8A6F-A2614092E0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130174"/>
            <a:ext cx="6400800" cy="5280025"/>
          </a:xfrm>
          <a:prstGeom prst="rect">
            <a:avLst/>
          </a:prstGeom>
        </p:spPr>
      </p:pic>
      <p:pic>
        <p:nvPicPr>
          <p:cNvPr id="5" name="Picture 4">
            <a:extLst>
              <a:ext uri="{FF2B5EF4-FFF2-40B4-BE49-F238E27FC236}">
                <a16:creationId xmlns:a16="http://schemas.microsoft.com/office/drawing/2014/main" id="{F1BEA108-1781-498C-8BFE-4F9070F86F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0" y="133488"/>
            <a:ext cx="5204791" cy="6572112"/>
          </a:xfrm>
          <a:prstGeom prst="rect">
            <a:avLst/>
          </a:prstGeom>
        </p:spPr>
      </p:pic>
      <p:sp>
        <p:nvSpPr>
          <p:cNvPr id="6" name="TextBox 5">
            <a:extLst>
              <a:ext uri="{FF2B5EF4-FFF2-40B4-BE49-F238E27FC236}">
                <a16:creationId xmlns:a16="http://schemas.microsoft.com/office/drawing/2014/main" id="{73CCA885-6EC3-44F5-A6F9-9AD9C02D21C6}"/>
              </a:ext>
            </a:extLst>
          </p:cNvPr>
          <p:cNvSpPr txBox="1"/>
          <p:nvPr/>
        </p:nvSpPr>
        <p:spPr>
          <a:xfrm>
            <a:off x="1017923" y="5867400"/>
            <a:ext cx="4822154" cy="523220"/>
          </a:xfrm>
          <a:prstGeom prst="rect">
            <a:avLst/>
          </a:prstGeom>
          <a:noFill/>
        </p:spPr>
        <p:txBody>
          <a:bodyPr wrap="none" rtlCol="0">
            <a:spAutoFit/>
          </a:bodyPr>
          <a:lstStyle/>
          <a:p>
            <a:r>
              <a:rPr lang="en-US" sz="2800" dirty="0">
                <a:solidFill>
                  <a:schemeClr val="accent1">
                    <a:lumMod val="60000"/>
                    <a:lumOff val="40000"/>
                  </a:schemeClr>
                </a:solidFill>
              </a:rPr>
              <a:t>Photo images by Mark Finley</a:t>
            </a:r>
          </a:p>
        </p:txBody>
      </p:sp>
    </p:spTree>
    <p:extLst>
      <p:ext uri="{BB962C8B-B14F-4D97-AF65-F5344CB8AC3E}">
        <p14:creationId xmlns:p14="http://schemas.microsoft.com/office/powerpoint/2010/main" val="25508361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500" y="1012954"/>
            <a:ext cx="11049000" cy="4832092"/>
          </a:xfrm>
          <a:prstGeom prst="rect">
            <a:avLst/>
          </a:prstGeom>
        </p:spPr>
        <p:txBody>
          <a:bodyPr wrap="square">
            <a:spAutoFit/>
          </a:bodyPr>
          <a:lstStyle/>
          <a:p>
            <a:pPr algn="ctr" fontAlgn="t"/>
            <a:r>
              <a:rPr lang="en-US" sz="4400" dirty="0">
                <a:solidFill>
                  <a:srgbClr val="FFC000"/>
                </a:solidFill>
                <a:latin typeface="Helvetica" panose="020B0604020202020204" pitchFamily="34" charset="0"/>
                <a:cs typeface="Helvetica" panose="020B0604020202020204" pitchFamily="34" charset="0"/>
              </a:rPr>
              <a:t>As we have seen, </a:t>
            </a:r>
            <a:r>
              <a:rPr lang="en-US" sz="4400" dirty="0">
                <a:solidFill>
                  <a:srgbClr val="FFFF00"/>
                </a:solidFill>
                <a:latin typeface="Helvetica" panose="020B0604020202020204" pitchFamily="34" charset="0"/>
                <a:cs typeface="Helvetica" panose="020B0604020202020204" pitchFamily="34" charset="0"/>
              </a:rPr>
              <a:t>the</a:t>
            </a:r>
            <a:r>
              <a:rPr lang="en-US" sz="4400" b="1" i="1" dirty="0">
                <a:solidFill>
                  <a:srgbClr val="FFFF00"/>
                </a:solidFill>
                <a:latin typeface="Helvetica" panose="020B0604020202020204" pitchFamily="34" charset="0"/>
                <a:cs typeface="Helvetica" panose="020B0604020202020204" pitchFamily="34" charset="0"/>
              </a:rPr>
              <a:t> USA </a:t>
            </a:r>
            <a:r>
              <a:rPr lang="en-US" sz="4400" dirty="0">
                <a:solidFill>
                  <a:srgbClr val="FFFF00"/>
                </a:solidFill>
                <a:latin typeface="Helvetica" panose="020B0604020202020204" pitchFamily="34" charset="0"/>
                <a:cs typeface="Helvetica" panose="020B0604020202020204" pitchFamily="34" charset="0"/>
              </a:rPr>
              <a:t>is the last of the great superpowers to come out of Western Christendom</a:t>
            </a:r>
            <a:r>
              <a:rPr lang="en-US" sz="4400" dirty="0">
                <a:solidFill>
                  <a:srgbClr val="FFC000"/>
                </a:solidFill>
                <a:latin typeface="Helvetica" panose="020B0604020202020204" pitchFamily="34" charset="0"/>
                <a:cs typeface="Helvetica" panose="020B0604020202020204" pitchFamily="34" charset="0"/>
              </a:rPr>
              <a:t>. It is essential for us to know this important fact. There are </a:t>
            </a:r>
            <a:r>
              <a:rPr lang="en-US" sz="4400" b="1" i="1" dirty="0">
                <a:solidFill>
                  <a:srgbClr val="FFFF00"/>
                </a:solidFill>
                <a:latin typeface="Helvetica" panose="020B0604020202020204" pitchFamily="34" charset="0"/>
                <a:cs typeface="Helvetica" panose="020B0604020202020204" pitchFamily="34" charset="0"/>
              </a:rPr>
              <a:t>no other great Western nations to follow</a:t>
            </a:r>
            <a:r>
              <a:rPr lang="en-US" sz="4400" dirty="0">
                <a:solidFill>
                  <a:srgbClr val="FFC000"/>
                </a:solidFill>
                <a:latin typeface="Helvetica" panose="020B0604020202020204" pitchFamily="34" charset="0"/>
                <a:cs typeface="Helvetica" panose="020B0604020202020204" pitchFamily="34" charset="0"/>
              </a:rPr>
              <a:t>. And so we must face this fact. </a:t>
            </a:r>
            <a:r>
              <a:rPr lang="en-US" sz="4400" dirty="0">
                <a:solidFill>
                  <a:srgbClr val="FFFF00"/>
                </a:solidFill>
                <a:latin typeface="Helvetica" panose="020B0604020202020204" pitchFamily="34" charset="0"/>
                <a:cs typeface="Helvetica" panose="020B0604020202020204" pitchFamily="34" charset="0"/>
              </a:rPr>
              <a:t>US history </a:t>
            </a:r>
            <a:r>
              <a:rPr lang="en-US" sz="4400" dirty="0">
                <a:solidFill>
                  <a:srgbClr val="FFC000"/>
                </a:solidFill>
                <a:latin typeface="Helvetica" panose="020B0604020202020204" pitchFamily="34" charset="0"/>
                <a:cs typeface="Helvetica" panose="020B0604020202020204" pitchFamily="34" charset="0"/>
              </a:rPr>
              <a:t>very definitely </a:t>
            </a:r>
            <a:r>
              <a:rPr lang="en-US" sz="4400" dirty="0">
                <a:solidFill>
                  <a:srgbClr val="FFFF00"/>
                </a:solidFill>
                <a:latin typeface="Helvetica" panose="020B0604020202020204" pitchFamily="34" charset="0"/>
                <a:cs typeface="Helvetica" panose="020B0604020202020204" pitchFamily="34" charset="0"/>
              </a:rPr>
              <a:t>abuts into the New World Order</a:t>
            </a:r>
            <a:r>
              <a:rPr lang="en-US" sz="4400" dirty="0">
                <a:solidFill>
                  <a:srgbClr val="FFC000"/>
                </a:solidFill>
                <a:latin typeface="Helvetica" panose="020B0604020202020204" pitchFamily="34" charset="0"/>
                <a:cs typeface="Helvetica" panose="020B0604020202020204" pitchFamily="34" charset="0"/>
              </a:rPr>
              <a:t>.</a:t>
            </a:r>
          </a:p>
        </p:txBody>
      </p:sp>
    </p:spTree>
    <p:extLst>
      <p:ext uri="{BB962C8B-B14F-4D97-AF65-F5344CB8AC3E}">
        <p14:creationId xmlns:p14="http://schemas.microsoft.com/office/powerpoint/2010/main" val="28831491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226" name="Picture 2" descr="D:\00 IMAGES for PowerPoint\do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1999"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720678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1064794" y="605766"/>
            <a:ext cx="10062411" cy="564646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dirty="0">
                <a:solidFill>
                  <a:srgbClr val="FFC000"/>
                </a:solidFill>
              </a:rPr>
              <a:t>Quite clearly, we are going to have to address this matter. So again, we ask the question. Has God given us a heads-up? Is America is written about in the pages of Bible prophecy? </a:t>
            </a:r>
          </a:p>
        </p:txBody>
      </p:sp>
    </p:spTree>
    <p:extLst>
      <p:ext uri="{BB962C8B-B14F-4D97-AF65-F5344CB8AC3E}">
        <p14:creationId xmlns:p14="http://schemas.microsoft.com/office/powerpoint/2010/main" val="14107477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ytimg.com/vi/FwlPZ6jMolg/maxresdefau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
            <a:ext cx="12191999"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76956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495300" y="667321"/>
            <a:ext cx="11201400" cy="5523357"/>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400" dirty="0">
                <a:solidFill>
                  <a:srgbClr val="FFC000"/>
                </a:solidFill>
              </a:rPr>
              <a:t>In fact there are many places in Holy Scripture that refer to the USA. As we shall discover, a big slam-dunk proof of this is sitting there right in front of us in </a:t>
            </a:r>
            <a:r>
              <a:rPr lang="en-US" altLang="en-US" sz="4400" dirty="0">
                <a:solidFill>
                  <a:schemeClr val="bg1"/>
                </a:solidFill>
              </a:rPr>
              <a:t>Daniel chapter 7</a:t>
            </a:r>
            <a:r>
              <a:rPr lang="en-US" altLang="en-US" sz="4400" dirty="0">
                <a:solidFill>
                  <a:srgbClr val="FFC000"/>
                </a:solidFill>
              </a:rPr>
              <a:t>. It is hidden in plain sight. But are our popular Bible prophecy teachers looking into this matter? Are they giving this issue the diligence it deserves? Are we as Christian believers even interested?  </a:t>
            </a:r>
          </a:p>
        </p:txBody>
      </p:sp>
    </p:spTree>
    <p:extLst>
      <p:ext uri="{BB962C8B-B14F-4D97-AF65-F5344CB8AC3E}">
        <p14:creationId xmlns:p14="http://schemas.microsoft.com/office/powerpoint/2010/main" val="27869024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endtime.com/wp-content/uploads/four-beasts.png">
            <a:extLst>
              <a:ext uri="{FF2B5EF4-FFF2-40B4-BE49-F238E27FC236}">
                <a16:creationId xmlns:a16="http://schemas.microsoft.com/office/drawing/2014/main" id="{1CEB8D02-CE7F-4B4F-B1E5-C9BC7E83F0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6899" y="194241"/>
            <a:ext cx="8458201" cy="6469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90935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ytimg.com/vi/FwlPZ6jMolg/maxresdefau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
            <a:ext cx="12191999"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434687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1"/>
          <p:cNvSpPr>
            <a:spLocks noChangeArrowheads="1"/>
          </p:cNvSpPr>
          <p:nvPr/>
        </p:nvSpPr>
        <p:spPr bwMode="auto">
          <a:xfrm>
            <a:off x="228600" y="467263"/>
            <a:ext cx="11734800" cy="5923473"/>
          </a:xfrm>
          <a:prstGeom prst="rect">
            <a:avLst/>
          </a:prstGeom>
          <a:solidFill>
            <a:schemeClr val="tx2">
              <a:lumMod val="50000"/>
            </a:schemeClr>
          </a:solidFill>
          <a:ln>
            <a:noFill/>
          </a:ln>
        </p:spPr>
        <p:txBody>
          <a:bodyPr wrap="square" lIns="105467" tIns="52733" rIns="105467" bIns="52733">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sz="5400" dirty="0">
                <a:solidFill>
                  <a:srgbClr val="FFC000"/>
                </a:solidFill>
              </a:rPr>
              <a:t>Apparently not. At least not right now. </a:t>
            </a:r>
            <a:r>
              <a:rPr lang="en-US" altLang="en-US" sz="5400" dirty="0">
                <a:solidFill>
                  <a:srgbClr val="FFC000"/>
                </a:solidFill>
              </a:rPr>
              <a:t>Regrettably God’s covenant people are just not studying God’s Holy Word for themselves. Many great </a:t>
            </a:r>
            <a:r>
              <a:rPr lang="en-US" altLang="en-US" sz="5400" dirty="0">
                <a:solidFill>
                  <a:srgbClr val="FFFF00"/>
                </a:solidFill>
              </a:rPr>
              <a:t>end-time truths </a:t>
            </a:r>
            <a:r>
              <a:rPr lang="en-US" altLang="en-US" sz="5400" dirty="0">
                <a:solidFill>
                  <a:srgbClr val="FFC000"/>
                </a:solidFill>
              </a:rPr>
              <a:t>are sitting there </a:t>
            </a:r>
            <a:r>
              <a:rPr lang="en-US" altLang="en-US" sz="5400" dirty="0">
                <a:solidFill>
                  <a:srgbClr val="FFFF00"/>
                </a:solidFill>
              </a:rPr>
              <a:t>waiting to be found</a:t>
            </a:r>
            <a:r>
              <a:rPr lang="en-US" altLang="en-US" sz="5400" dirty="0">
                <a:solidFill>
                  <a:srgbClr val="FFC000"/>
                </a:solidFill>
              </a:rPr>
              <a:t>. But we are not awake enough to see them. </a:t>
            </a:r>
            <a:r>
              <a:rPr lang="en-US" altLang="en-US" sz="5400" dirty="0">
                <a:solidFill>
                  <a:srgbClr val="FFFF00"/>
                </a:solidFill>
              </a:rPr>
              <a:t>The Western Church is asleep. </a:t>
            </a:r>
          </a:p>
        </p:txBody>
      </p:sp>
    </p:spTree>
    <p:extLst>
      <p:ext uri="{BB962C8B-B14F-4D97-AF65-F5344CB8AC3E}">
        <p14:creationId xmlns:p14="http://schemas.microsoft.com/office/powerpoint/2010/main" val="299475683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F2F00BD-2271-44E7-A285-797DD5446F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143" y="428"/>
            <a:ext cx="10285714" cy="6857143"/>
          </a:xfrm>
          <a:prstGeom prst="rect">
            <a:avLst/>
          </a:prstGeom>
        </p:spPr>
      </p:pic>
    </p:spTree>
    <p:extLst>
      <p:ext uri="{BB962C8B-B14F-4D97-AF65-F5344CB8AC3E}">
        <p14:creationId xmlns:p14="http://schemas.microsoft.com/office/powerpoint/2010/main" val="45036608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1"/>
          <p:cNvSpPr>
            <a:spLocks noChangeArrowheads="1"/>
          </p:cNvSpPr>
          <p:nvPr/>
        </p:nvSpPr>
        <p:spPr bwMode="auto">
          <a:xfrm>
            <a:off x="742950" y="790429"/>
            <a:ext cx="10706100" cy="5277142"/>
          </a:xfrm>
          <a:prstGeom prst="rect">
            <a:avLst/>
          </a:prstGeom>
          <a:solidFill>
            <a:schemeClr val="tx2">
              <a:lumMod val="50000"/>
            </a:schemeClr>
          </a:solidFill>
          <a:ln>
            <a:noFill/>
          </a:ln>
        </p:spPr>
        <p:txBody>
          <a:bodyPr wrap="square" lIns="105467" tIns="52733" rIns="105467" bIns="52733">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en-US" altLang="en-US" sz="4800" dirty="0">
                <a:solidFill>
                  <a:srgbClr val="FFC000"/>
                </a:solidFill>
              </a:rPr>
              <a:t>She is in fact the quintessential </a:t>
            </a:r>
            <a:r>
              <a:rPr lang="en-US" altLang="en-US" sz="4800" b="1" i="1" dirty="0">
                <a:solidFill>
                  <a:srgbClr val="FFFF00"/>
                </a:solidFill>
              </a:rPr>
              <a:t>Sleeping Beauty </a:t>
            </a:r>
            <a:r>
              <a:rPr lang="en-US" altLang="en-US" sz="4800" dirty="0">
                <a:solidFill>
                  <a:srgbClr val="FFC000"/>
                </a:solidFill>
              </a:rPr>
              <a:t>of literature, legend, and lore. She is fed </a:t>
            </a:r>
            <a:r>
              <a:rPr lang="en-US" altLang="en-US" sz="4800" b="1" i="1" dirty="0">
                <a:solidFill>
                  <a:srgbClr val="FFFF00"/>
                </a:solidFill>
              </a:rPr>
              <a:t>fake news </a:t>
            </a:r>
            <a:r>
              <a:rPr lang="en-US" altLang="en-US" sz="4800" dirty="0">
                <a:solidFill>
                  <a:srgbClr val="FFC000"/>
                </a:solidFill>
              </a:rPr>
              <a:t>in the culture. And the poisoned apple of </a:t>
            </a:r>
            <a:r>
              <a:rPr lang="en-US" altLang="en-US" sz="4800" b="1" i="1" dirty="0">
                <a:solidFill>
                  <a:srgbClr val="FFFF00"/>
                </a:solidFill>
              </a:rPr>
              <a:t>false religion </a:t>
            </a:r>
            <a:r>
              <a:rPr lang="en-US" altLang="en-US" sz="4800" dirty="0">
                <a:solidFill>
                  <a:srgbClr val="FFC000"/>
                </a:solidFill>
              </a:rPr>
              <a:t>is in her mouth, doping her into a senseless state. Is there a </a:t>
            </a:r>
            <a:r>
              <a:rPr lang="en-US" altLang="en-US" sz="4800" dirty="0">
                <a:solidFill>
                  <a:srgbClr val="FFFF00"/>
                </a:solidFill>
              </a:rPr>
              <a:t>coming Prince </a:t>
            </a:r>
            <a:r>
              <a:rPr lang="en-US" altLang="en-US" sz="4800" dirty="0">
                <a:solidFill>
                  <a:srgbClr val="FFC000"/>
                </a:solidFill>
              </a:rPr>
              <a:t>who will </a:t>
            </a:r>
            <a:r>
              <a:rPr lang="en-US" altLang="en-US" sz="4800" dirty="0">
                <a:solidFill>
                  <a:srgbClr val="FFFF00"/>
                </a:solidFill>
              </a:rPr>
              <a:t>awaken</a:t>
            </a:r>
            <a:r>
              <a:rPr lang="en-US" altLang="en-US" sz="4800" dirty="0">
                <a:solidFill>
                  <a:srgbClr val="FFC000"/>
                </a:solidFill>
              </a:rPr>
              <a:t> her to her glorious high calling?</a:t>
            </a:r>
          </a:p>
        </p:txBody>
      </p:sp>
    </p:spTree>
    <p:extLst>
      <p:ext uri="{BB962C8B-B14F-4D97-AF65-F5344CB8AC3E}">
        <p14:creationId xmlns:p14="http://schemas.microsoft.com/office/powerpoint/2010/main" val="182289232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1666" name="Picture 2" descr="D:\00 IMAGES for PowerPoint\Sleeping-Beaut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0"/>
            <a:ext cx="10287000" cy="685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89906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D2C630D-15A7-4301-B106-4A0338876320}"/>
              </a:ext>
            </a:extLst>
          </p:cNvPr>
          <p:cNvSpPr/>
          <p:nvPr/>
        </p:nvSpPr>
        <p:spPr>
          <a:xfrm>
            <a:off x="457200" y="674400"/>
            <a:ext cx="11277600" cy="5509200"/>
          </a:xfrm>
          <a:prstGeom prst="rect">
            <a:avLst/>
          </a:prstGeom>
        </p:spPr>
        <p:txBody>
          <a:bodyPr wrap="square">
            <a:spAutoFit/>
          </a:bodyPr>
          <a:lstStyle/>
          <a:p>
            <a:pPr algn="ctr"/>
            <a:r>
              <a:rPr lang="en-US" sz="4400" dirty="0">
                <a:solidFill>
                  <a:srgbClr val="FFC000"/>
                </a:solidFill>
              </a:rPr>
              <a:t>The Scriptures are full of hope and encouragement for the covenant people of God. It was the prophet Isaiah who said,</a:t>
            </a:r>
          </a:p>
          <a:p>
            <a:pPr algn="ctr"/>
            <a:endParaRPr lang="en-US" sz="4400" dirty="0">
              <a:solidFill>
                <a:srgbClr val="FFC000"/>
              </a:solidFill>
            </a:endParaRPr>
          </a:p>
          <a:p>
            <a:pPr algn="ctr"/>
            <a:r>
              <a:rPr lang="en-US" sz="4400" i="1" dirty="0">
                <a:solidFill>
                  <a:srgbClr val="C00000"/>
                </a:solidFill>
                <a:latin typeface="AR DARLING" panose="02000000000000000000" pitchFamily="2" charset="0"/>
              </a:rPr>
              <a:t>“When thy judgments are in </a:t>
            </a:r>
          </a:p>
          <a:p>
            <a:pPr algn="ctr"/>
            <a:r>
              <a:rPr lang="en-US" sz="4400" i="1" dirty="0">
                <a:solidFill>
                  <a:srgbClr val="C00000"/>
                </a:solidFill>
                <a:latin typeface="AR DARLING" panose="02000000000000000000" pitchFamily="2" charset="0"/>
              </a:rPr>
              <a:t>the earth, the inhabitants of the </a:t>
            </a:r>
          </a:p>
          <a:p>
            <a:pPr algn="ctr"/>
            <a:r>
              <a:rPr lang="en-US" sz="4400" i="1" dirty="0">
                <a:solidFill>
                  <a:srgbClr val="C00000"/>
                </a:solidFill>
                <a:latin typeface="AR DARLING" panose="02000000000000000000" pitchFamily="2" charset="0"/>
              </a:rPr>
              <a:t>world will learn righteousness.” </a:t>
            </a:r>
          </a:p>
          <a:p>
            <a:pPr marL="457200" indent="-457200" algn="ctr">
              <a:buFontTx/>
              <a:buChar char="-"/>
            </a:pPr>
            <a:r>
              <a:rPr lang="en-US" sz="4000" dirty="0">
                <a:solidFill>
                  <a:schemeClr val="bg1"/>
                </a:solidFill>
              </a:rPr>
              <a:t>Isaiah 26:9   </a:t>
            </a:r>
          </a:p>
        </p:txBody>
      </p:sp>
    </p:spTree>
    <p:extLst>
      <p:ext uri="{BB962C8B-B14F-4D97-AF65-F5344CB8AC3E}">
        <p14:creationId xmlns:p14="http://schemas.microsoft.com/office/powerpoint/2010/main" val="82097463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01 WORKSHOP\volcano-eruption-lightning-wallpaper-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118057"/>
            <a:ext cx="8604682" cy="661116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311679" y="172599"/>
            <a:ext cx="6923690" cy="2062103"/>
          </a:xfrm>
          <a:prstGeom prst="rect">
            <a:avLst/>
          </a:prstGeom>
          <a:noFill/>
        </p:spPr>
        <p:txBody>
          <a:bodyPr wrap="none" rtlCol="0">
            <a:spAutoFit/>
          </a:bodyPr>
          <a:lstStyle/>
          <a:p>
            <a:pPr algn="r"/>
            <a:r>
              <a:rPr lang="en-US" sz="3200" dirty="0">
                <a:solidFill>
                  <a:srgbClr val="FFC000"/>
                </a:solidFill>
              </a:rPr>
              <a:t>when thy judgments </a:t>
            </a:r>
            <a:r>
              <a:rPr lang="en-US" sz="3200" i="1" dirty="0">
                <a:solidFill>
                  <a:srgbClr val="FFC000"/>
                </a:solidFill>
              </a:rPr>
              <a:t>are</a:t>
            </a:r>
            <a:r>
              <a:rPr lang="en-US" sz="3200" dirty="0">
                <a:solidFill>
                  <a:srgbClr val="FFC000"/>
                </a:solidFill>
              </a:rPr>
              <a:t> in the earth, </a:t>
            </a:r>
          </a:p>
          <a:p>
            <a:pPr algn="r"/>
            <a:r>
              <a:rPr lang="en-US" sz="3200" dirty="0">
                <a:solidFill>
                  <a:srgbClr val="FFC000"/>
                </a:solidFill>
              </a:rPr>
              <a:t>    the inhabitants of the world will  </a:t>
            </a:r>
          </a:p>
          <a:p>
            <a:pPr algn="r"/>
            <a:r>
              <a:rPr lang="en-US" sz="3200" dirty="0">
                <a:solidFill>
                  <a:srgbClr val="FFC000"/>
                </a:solidFill>
              </a:rPr>
              <a:t>learn righteousness.” </a:t>
            </a:r>
          </a:p>
          <a:p>
            <a:pPr marL="457200" indent="-457200" algn="r">
              <a:buFontTx/>
              <a:buChar char="-"/>
            </a:pPr>
            <a:r>
              <a:rPr lang="en-US" sz="3200" dirty="0">
                <a:solidFill>
                  <a:srgbClr val="FFC000"/>
                </a:solidFill>
              </a:rPr>
              <a:t>Isaiah 26:9   </a:t>
            </a:r>
          </a:p>
        </p:txBody>
      </p:sp>
      <p:pic>
        <p:nvPicPr>
          <p:cNvPr id="4" name="Picture 3">
            <a:extLst>
              <a:ext uri="{FF2B5EF4-FFF2-40B4-BE49-F238E27FC236}">
                <a16:creationId xmlns:a16="http://schemas.microsoft.com/office/drawing/2014/main" id="{871C03A4-60B6-4C4B-B2D5-5645FE55CD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318" y="685800"/>
            <a:ext cx="3143250" cy="4343400"/>
          </a:xfrm>
          <a:prstGeom prst="rect">
            <a:avLst/>
          </a:prstGeom>
        </p:spPr>
      </p:pic>
    </p:spTree>
    <p:extLst>
      <p:ext uri="{BB962C8B-B14F-4D97-AF65-F5344CB8AC3E}">
        <p14:creationId xmlns:p14="http://schemas.microsoft.com/office/powerpoint/2010/main" val="321721528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p:cNvSpPr>
            <a:spLocks noChangeArrowheads="1"/>
          </p:cNvSpPr>
          <p:nvPr/>
        </p:nvSpPr>
        <p:spPr bwMode="auto">
          <a:xfrm>
            <a:off x="990600" y="882762"/>
            <a:ext cx="10210800" cy="5092476"/>
          </a:xfrm>
          <a:prstGeom prst="rect">
            <a:avLst/>
          </a:prstGeom>
          <a:solidFill>
            <a:schemeClr val="tx2">
              <a:lumMod val="50000"/>
            </a:schemeClr>
          </a:solidFill>
          <a:ln>
            <a:noFill/>
          </a:ln>
        </p:spPr>
        <p:txBody>
          <a:bodyPr wrap="square" lIns="105467" tIns="52733" rIns="105467" bIns="52733">
            <a:spAutoFit/>
          </a:bodyPr>
          <a:lstStyle/>
          <a:p>
            <a:pPr algn="ctr"/>
            <a:r>
              <a:rPr lang="en-US" altLang="en-US" sz="5400" dirty="0">
                <a:solidFill>
                  <a:srgbClr val="FFC000"/>
                </a:solidFill>
                <a:latin typeface="Calibri" pitchFamily="34" charset="0"/>
              </a:rPr>
              <a:t>The Bible was never intended to be obtuse, foggy, or complicated. The prophet Habakkuk was told to </a:t>
            </a:r>
            <a:r>
              <a:rPr lang="en-US" altLang="en-US" sz="5400" b="1" i="1" dirty="0">
                <a:solidFill>
                  <a:srgbClr val="FFFF00"/>
                </a:solidFill>
                <a:latin typeface="Calibri" pitchFamily="34" charset="0"/>
              </a:rPr>
              <a:t>“write the vision” </a:t>
            </a:r>
            <a:r>
              <a:rPr lang="en-US" altLang="en-US" sz="5400" dirty="0">
                <a:solidFill>
                  <a:srgbClr val="FFC000"/>
                </a:solidFill>
                <a:latin typeface="Calibri" pitchFamily="34" charset="0"/>
              </a:rPr>
              <a:t>he was given of </a:t>
            </a:r>
          </a:p>
          <a:p>
            <a:pPr algn="ctr"/>
            <a:r>
              <a:rPr lang="en-US" altLang="en-US" sz="5400" dirty="0">
                <a:solidFill>
                  <a:srgbClr val="FFC000"/>
                </a:solidFill>
                <a:latin typeface="Calibri" pitchFamily="34" charset="0"/>
              </a:rPr>
              <a:t>the latter days and to </a:t>
            </a:r>
            <a:r>
              <a:rPr lang="en-US" altLang="en-US" sz="5400" b="1" i="1" dirty="0">
                <a:solidFill>
                  <a:srgbClr val="FFFF00"/>
                </a:solidFill>
                <a:latin typeface="Calibri" pitchFamily="34" charset="0"/>
              </a:rPr>
              <a:t>”make it plain </a:t>
            </a:r>
            <a:r>
              <a:rPr lang="en-US" altLang="en-US" sz="5400" i="1" dirty="0">
                <a:solidFill>
                  <a:srgbClr val="FFFF00"/>
                </a:solidFill>
                <a:latin typeface="Calibri" pitchFamily="34" charset="0"/>
              </a:rPr>
              <a:t>(and simple) </a:t>
            </a:r>
            <a:r>
              <a:rPr lang="en-US" altLang="en-US" sz="5400" b="1" i="1" dirty="0">
                <a:solidFill>
                  <a:srgbClr val="FFFF00"/>
                </a:solidFill>
                <a:latin typeface="Calibri" pitchFamily="34" charset="0"/>
              </a:rPr>
              <a:t>on tablets.”</a:t>
            </a:r>
            <a:endParaRPr lang="en-US" altLang="en-US" sz="5400" dirty="0">
              <a:solidFill>
                <a:srgbClr val="FFC000"/>
              </a:solidFill>
              <a:latin typeface="Calibri" pitchFamily="34" charset="0"/>
            </a:endParaRPr>
          </a:p>
        </p:txBody>
      </p:sp>
    </p:spTree>
    <p:extLst>
      <p:ext uri="{BB962C8B-B14F-4D97-AF65-F5344CB8AC3E}">
        <p14:creationId xmlns:p14="http://schemas.microsoft.com/office/powerpoint/2010/main" val="384322190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preceptaustin.files.wordpress.com/2012/08/hab-pray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366623"/>
            <a:ext cx="5715000" cy="6124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300087" y="335845"/>
            <a:ext cx="5715000" cy="6186309"/>
          </a:xfrm>
          <a:prstGeom prst="rect">
            <a:avLst/>
          </a:prstGeom>
          <a:solidFill>
            <a:schemeClr val="tx2">
              <a:lumMod val="50000"/>
            </a:schemeClr>
          </a:solidFill>
        </p:spPr>
        <p:txBody>
          <a:bodyPr wrap="square">
            <a:spAutoFit/>
          </a:bodyPr>
          <a:lstStyle/>
          <a:p>
            <a:pPr>
              <a:defRPr/>
            </a:pPr>
            <a:r>
              <a:rPr lang="en-US" sz="3600" b="1" dirty="0">
                <a:solidFill>
                  <a:schemeClr val="tx2">
                    <a:lumMod val="40000"/>
                    <a:lumOff val="60000"/>
                  </a:schemeClr>
                </a:solidFill>
                <a:latin typeface="Calibri" panose="020F0502020204030204" pitchFamily="34" charset="0"/>
              </a:rPr>
              <a:t>Habakkuk 2</a:t>
            </a:r>
          </a:p>
          <a:p>
            <a:pPr>
              <a:defRPr/>
            </a:pPr>
            <a:r>
              <a:rPr lang="en-US" sz="3600" b="1" baseline="30000" dirty="0">
                <a:solidFill>
                  <a:schemeClr val="bg1"/>
                </a:solidFill>
                <a:latin typeface="Calibri" panose="020F0502020204030204" pitchFamily="34" charset="0"/>
              </a:rPr>
              <a:t>2 </a:t>
            </a:r>
            <a:r>
              <a:rPr lang="en-US" sz="3600" b="1" dirty="0">
                <a:solidFill>
                  <a:schemeClr val="bg1"/>
                </a:solidFill>
                <a:latin typeface="Calibri" panose="020F0502020204030204" pitchFamily="34" charset="0"/>
              </a:rPr>
              <a:t>And the </a:t>
            </a:r>
            <a:r>
              <a:rPr lang="en-US" sz="3600" b="1" cap="small" dirty="0">
                <a:solidFill>
                  <a:schemeClr val="bg1"/>
                </a:solidFill>
                <a:latin typeface="Calibri" panose="020F0502020204030204" pitchFamily="34" charset="0"/>
              </a:rPr>
              <a:t>LORD </a:t>
            </a:r>
            <a:r>
              <a:rPr lang="en-US" sz="3600" b="1" dirty="0">
                <a:solidFill>
                  <a:schemeClr val="bg1"/>
                </a:solidFill>
                <a:latin typeface="Calibri" panose="020F0502020204030204" pitchFamily="34" charset="0"/>
              </a:rPr>
              <a:t>answered me, and said, </a:t>
            </a:r>
            <a:r>
              <a:rPr lang="en-US" sz="3600" b="1" dirty="0">
                <a:solidFill>
                  <a:srgbClr val="FFFF00"/>
                </a:solidFill>
                <a:latin typeface="Calibri" panose="020F0502020204030204" pitchFamily="34" charset="0"/>
              </a:rPr>
              <a:t>“</a:t>
            </a:r>
            <a:r>
              <a:rPr lang="en-US" sz="3600" b="1" dirty="0">
                <a:solidFill>
                  <a:srgbClr val="FFC000"/>
                </a:solidFill>
                <a:latin typeface="Calibri" panose="020F0502020204030204" pitchFamily="34" charset="0"/>
              </a:rPr>
              <a:t>Write the vision, and </a:t>
            </a:r>
            <a:r>
              <a:rPr lang="en-US" sz="3600" b="1" dirty="0">
                <a:solidFill>
                  <a:srgbClr val="FFFF00"/>
                </a:solidFill>
                <a:latin typeface="Calibri" panose="020F0502020204030204" pitchFamily="34" charset="0"/>
              </a:rPr>
              <a:t>MAKE IT PLAIN upon tables</a:t>
            </a:r>
            <a:r>
              <a:rPr lang="en-US" sz="3600" b="1" dirty="0">
                <a:solidFill>
                  <a:srgbClr val="FFC000"/>
                </a:solidFill>
                <a:latin typeface="Calibri" panose="020F0502020204030204" pitchFamily="34" charset="0"/>
              </a:rPr>
              <a:t>, that </a:t>
            </a:r>
            <a:r>
              <a:rPr lang="en-US" sz="3600" b="1" i="1" dirty="0">
                <a:solidFill>
                  <a:srgbClr val="FFFF00"/>
                </a:solidFill>
                <a:latin typeface="Calibri" panose="020F0502020204030204" pitchFamily="34" charset="0"/>
              </a:rPr>
              <a:t>he that reads it may run.</a:t>
            </a:r>
          </a:p>
          <a:p>
            <a:pPr>
              <a:defRPr/>
            </a:pPr>
            <a:r>
              <a:rPr lang="en-US" sz="3600" b="1" baseline="30000" dirty="0">
                <a:solidFill>
                  <a:srgbClr val="FFC000"/>
                </a:solidFill>
                <a:latin typeface="Calibri" panose="020F0502020204030204" pitchFamily="34" charset="0"/>
              </a:rPr>
              <a:t>3 </a:t>
            </a:r>
            <a:r>
              <a:rPr lang="en-US" sz="3600" b="1" dirty="0">
                <a:solidFill>
                  <a:srgbClr val="FFC000"/>
                </a:solidFill>
                <a:latin typeface="Calibri" panose="020F0502020204030204" pitchFamily="34" charset="0"/>
              </a:rPr>
              <a:t>For the vision is yet for an appointed time, </a:t>
            </a:r>
            <a:r>
              <a:rPr lang="en-US" sz="3600" b="1" i="1" dirty="0">
                <a:solidFill>
                  <a:srgbClr val="FFFF00"/>
                </a:solidFill>
                <a:latin typeface="Calibri" panose="020F0502020204030204" pitchFamily="34" charset="0"/>
              </a:rPr>
              <a:t>but at the end it shall speak . </a:t>
            </a:r>
            <a:r>
              <a:rPr lang="en-US" sz="3600" b="1" dirty="0">
                <a:solidFill>
                  <a:srgbClr val="FFFF00"/>
                </a:solidFill>
                <a:latin typeface="Calibri" panose="020F0502020204030204" pitchFamily="34" charset="0"/>
              </a:rPr>
              <a:t>. . . . . : </a:t>
            </a:r>
            <a:r>
              <a:rPr lang="en-US" sz="3600" b="1" dirty="0">
                <a:solidFill>
                  <a:srgbClr val="FFC000"/>
                </a:solidFill>
                <a:latin typeface="Calibri" panose="020F0502020204030204" pitchFamily="34" charset="0"/>
              </a:rPr>
              <a:t>though it tarry, wait for it; because it will surely come .”</a:t>
            </a:r>
          </a:p>
        </p:txBody>
      </p:sp>
    </p:spTree>
    <p:extLst>
      <p:ext uri="{BB962C8B-B14F-4D97-AF65-F5344CB8AC3E}">
        <p14:creationId xmlns:p14="http://schemas.microsoft.com/office/powerpoint/2010/main" val="58626233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9125" y="543594"/>
            <a:ext cx="10953750" cy="5770811"/>
          </a:xfrm>
          <a:prstGeom prst="rect">
            <a:avLst/>
          </a:prstGeom>
        </p:spPr>
        <p:txBody>
          <a:bodyPr wrap="square">
            <a:spAutoFit/>
          </a:bodyPr>
          <a:lstStyle/>
          <a:p>
            <a:pPr algn="ctr" fontAlgn="t"/>
            <a:r>
              <a:rPr lang="en-US" sz="4100" dirty="0">
                <a:solidFill>
                  <a:srgbClr val="FFC000"/>
                </a:solidFill>
                <a:latin typeface="Calibri" panose="020F0502020204030204" pitchFamily="34" charset="0"/>
                <a:cs typeface="Calibri" panose="020F0502020204030204" pitchFamily="34" charset="0"/>
              </a:rPr>
              <a:t>So if our religious leaders, theologians, and Bible teachers are sidelining Bible prophecy and not bringing out the truth then how about the </a:t>
            </a:r>
            <a:r>
              <a:rPr lang="en-US" sz="4100" b="1" i="1" dirty="0">
                <a:solidFill>
                  <a:srgbClr val="FFFF00"/>
                </a:solidFill>
                <a:latin typeface="Calibri" panose="020F0502020204030204" pitchFamily="34" charset="0"/>
                <a:cs typeface="Calibri" panose="020F0502020204030204" pitchFamily="34" charset="0"/>
              </a:rPr>
              <a:t>artists?</a:t>
            </a:r>
            <a:r>
              <a:rPr lang="en-US" sz="4100" dirty="0">
                <a:solidFill>
                  <a:srgbClr val="FFC000"/>
                </a:solidFill>
                <a:latin typeface="Calibri" panose="020F0502020204030204" pitchFamily="34" charset="0"/>
                <a:cs typeface="Calibri" panose="020F0502020204030204" pitchFamily="34" charset="0"/>
              </a:rPr>
              <a:t> </a:t>
            </a:r>
          </a:p>
          <a:p>
            <a:pPr algn="ctr" fontAlgn="t"/>
            <a:r>
              <a:rPr lang="en-US" sz="4100" dirty="0">
                <a:solidFill>
                  <a:srgbClr val="FFC000"/>
                </a:solidFill>
                <a:latin typeface="Calibri" panose="020F0502020204030204" pitchFamily="34" charset="0"/>
                <a:cs typeface="Calibri" panose="020F0502020204030204" pitchFamily="34" charset="0"/>
              </a:rPr>
              <a:t>Are there occasions when the </a:t>
            </a:r>
            <a:r>
              <a:rPr lang="en-US" sz="4100" b="1" i="1" dirty="0">
                <a:solidFill>
                  <a:srgbClr val="FFFF00"/>
                </a:solidFill>
                <a:latin typeface="Calibri" panose="020F0502020204030204" pitchFamily="34" charset="0"/>
                <a:cs typeface="Calibri" panose="020F0502020204030204" pitchFamily="34" charset="0"/>
              </a:rPr>
              <a:t>poets, painters, and hymn writers </a:t>
            </a:r>
            <a:r>
              <a:rPr lang="en-US" sz="4100" dirty="0">
                <a:solidFill>
                  <a:srgbClr val="FFC000"/>
                </a:solidFill>
                <a:latin typeface="Calibri" panose="020F0502020204030204" pitchFamily="34" charset="0"/>
                <a:cs typeface="Calibri" panose="020F0502020204030204" pitchFamily="34" charset="0"/>
              </a:rPr>
              <a:t>are inspired by God to showcase these much neglected themes in Bible prophecy? And if so, do they have something to share with us on this matter of America at the close of this age? Do artists on occasions have a </a:t>
            </a:r>
            <a:r>
              <a:rPr lang="en-US" sz="4100" b="1" i="1" dirty="0">
                <a:solidFill>
                  <a:srgbClr val="FFFF00"/>
                </a:solidFill>
                <a:latin typeface="Calibri" panose="020F0502020204030204" pitchFamily="34" charset="0"/>
                <a:cs typeface="Calibri" panose="020F0502020204030204" pitchFamily="34" charset="0"/>
              </a:rPr>
              <a:t>prophetic voice</a:t>
            </a:r>
            <a:r>
              <a:rPr lang="en-US" sz="4100" dirty="0">
                <a:solidFill>
                  <a:srgbClr val="FFC000"/>
                </a:solidFill>
                <a:latin typeface="Calibri" panose="020F0502020204030204" pitchFamily="34" charset="0"/>
                <a:cs typeface="Calibri" panose="020F0502020204030204" pitchFamily="34" charset="0"/>
              </a:rPr>
              <a:t>? </a:t>
            </a:r>
            <a:endParaRPr lang="en-US" sz="4100" dirty="0">
              <a:solidFill>
                <a:srgbClr val="FFFF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597434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Gavin\Desktop\battle-hym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20515"/>
            <a:ext cx="5753100" cy="683748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Gavin\Desktop\howe.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00" y="0"/>
            <a:ext cx="4533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18470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ytimg.com/vi/FwlPZ6jMolg/maxresdefau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24000"/>
            <a:ext cx="12191999" cy="533400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968DD1B-8351-4CBA-A786-5B0DAEED17A7}"/>
              </a:ext>
            </a:extLst>
          </p:cNvPr>
          <p:cNvSpPr txBox="1"/>
          <p:nvPr/>
        </p:nvSpPr>
        <p:spPr>
          <a:xfrm>
            <a:off x="228599" y="381000"/>
            <a:ext cx="11734800" cy="923330"/>
          </a:xfrm>
          <a:prstGeom prst="rect">
            <a:avLst/>
          </a:prstGeom>
          <a:noFill/>
        </p:spPr>
        <p:txBody>
          <a:bodyPr wrap="square" rtlCol="0">
            <a:spAutoFit/>
          </a:bodyPr>
          <a:lstStyle/>
          <a:p>
            <a:pPr algn="ctr"/>
            <a:r>
              <a:rPr lang="en-US" sz="5400" b="1" dirty="0">
                <a:solidFill>
                  <a:srgbClr val="FF0000"/>
                </a:solidFill>
              </a:rPr>
              <a:t>P</a:t>
            </a:r>
            <a:r>
              <a:rPr lang="en-US" sz="4000" b="1" dirty="0">
                <a:solidFill>
                  <a:srgbClr val="FF0000"/>
                </a:solidFill>
              </a:rPr>
              <a:t>OWER</a:t>
            </a:r>
            <a:r>
              <a:rPr lang="en-US" sz="5400" b="1" dirty="0">
                <a:solidFill>
                  <a:srgbClr val="FF0000"/>
                </a:solidFill>
              </a:rPr>
              <a:t>P</a:t>
            </a:r>
            <a:r>
              <a:rPr lang="en-US" sz="4000" b="1" dirty="0">
                <a:solidFill>
                  <a:srgbClr val="FF0000"/>
                </a:solidFill>
              </a:rPr>
              <a:t>OINT</a:t>
            </a:r>
            <a:r>
              <a:rPr lang="en-US" sz="5400" b="1" dirty="0">
                <a:solidFill>
                  <a:srgbClr val="FF0000"/>
                </a:solidFill>
              </a:rPr>
              <a:t> Presentation</a:t>
            </a:r>
          </a:p>
        </p:txBody>
      </p:sp>
    </p:spTree>
    <p:extLst>
      <p:ext uri="{BB962C8B-B14F-4D97-AF65-F5344CB8AC3E}">
        <p14:creationId xmlns:p14="http://schemas.microsoft.com/office/powerpoint/2010/main" val="247111209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9575" y="289681"/>
            <a:ext cx="11372850" cy="6278638"/>
          </a:xfrm>
          <a:prstGeom prst="rect">
            <a:avLst/>
          </a:prstGeom>
          <a:solidFill>
            <a:schemeClr val="tx2">
              <a:lumMod val="50000"/>
            </a:schemeClr>
          </a:solidFill>
        </p:spPr>
        <p:txBody>
          <a:bodyPr wrap="square" lIns="91436" tIns="45718" rIns="91436" bIns="45718">
            <a:spAutoFit/>
          </a:bodyPr>
          <a:lstStyle/>
          <a:p>
            <a:pPr algn="ctr"/>
            <a:r>
              <a:rPr lang="en-US" sz="4000" dirty="0">
                <a:solidFill>
                  <a:srgbClr val="FFC000"/>
                </a:solidFill>
                <a:latin typeface="Calibri" panose="020F0502020204030204" pitchFamily="34" charset="0"/>
                <a:cs typeface="Calibri" panose="020F0502020204030204" pitchFamily="34" charset="0"/>
              </a:rPr>
              <a:t>In 1897 even as the British Empire came to the peak of its power the poet </a:t>
            </a:r>
            <a:r>
              <a:rPr lang="en-US" sz="4000" i="1" dirty="0">
                <a:solidFill>
                  <a:srgbClr val="FFFF00"/>
                </a:solidFill>
                <a:latin typeface="Calibri" panose="020F0502020204030204" pitchFamily="34" charset="0"/>
                <a:cs typeface="Calibri" panose="020F0502020204030204" pitchFamily="34" charset="0"/>
              </a:rPr>
              <a:t>Rudyard Kipling </a:t>
            </a:r>
            <a:r>
              <a:rPr lang="en-US" sz="4000" dirty="0">
                <a:solidFill>
                  <a:srgbClr val="FFC000"/>
                </a:solidFill>
                <a:latin typeface="Calibri" panose="020F0502020204030204" pitchFamily="34" charset="0"/>
                <a:cs typeface="Calibri" panose="020F0502020204030204" pitchFamily="34" charset="0"/>
              </a:rPr>
              <a:t>brought a </a:t>
            </a:r>
            <a:r>
              <a:rPr lang="en-US" sz="4000" i="1" dirty="0">
                <a:solidFill>
                  <a:srgbClr val="FFFF00"/>
                </a:solidFill>
                <a:latin typeface="Calibri" panose="020F0502020204030204" pitchFamily="34" charset="0"/>
                <a:cs typeface="Calibri" panose="020F0502020204030204" pitchFamily="34" charset="0"/>
              </a:rPr>
              <a:t>prophetic warning </a:t>
            </a:r>
            <a:r>
              <a:rPr lang="en-US" sz="4000" dirty="0">
                <a:solidFill>
                  <a:srgbClr val="FFC000"/>
                </a:solidFill>
                <a:latin typeface="Calibri" panose="020F0502020204030204" pitchFamily="34" charset="0"/>
                <a:cs typeface="Calibri" panose="020F0502020204030204" pitchFamily="34" charset="0"/>
              </a:rPr>
              <a:t>to the British people. </a:t>
            </a:r>
            <a:r>
              <a:rPr lang="en-US" sz="4000" b="1" i="1" dirty="0">
                <a:solidFill>
                  <a:srgbClr val="FFFF00"/>
                </a:solidFill>
                <a:latin typeface="Calibri" panose="020F0502020204030204" pitchFamily="34" charset="0"/>
                <a:cs typeface="Calibri" panose="020F0502020204030204" pitchFamily="34" charset="0"/>
              </a:rPr>
              <a:t>They were forgetting the God who had blessed them.</a:t>
            </a:r>
            <a:r>
              <a:rPr lang="en-US" sz="4000" i="1" dirty="0">
                <a:solidFill>
                  <a:srgbClr val="FFFF00"/>
                </a:solidFill>
                <a:latin typeface="Calibri" panose="020F0502020204030204" pitchFamily="34" charset="0"/>
                <a:cs typeface="Calibri" panose="020F0502020204030204" pitchFamily="34" charset="0"/>
              </a:rPr>
              <a:t> </a:t>
            </a:r>
            <a:r>
              <a:rPr lang="en-US" sz="4000" dirty="0">
                <a:solidFill>
                  <a:srgbClr val="FFC000"/>
                </a:solidFill>
                <a:latin typeface="Calibri" panose="020F0502020204030204" pitchFamily="34" charset="0"/>
                <a:cs typeface="Calibri" panose="020F0502020204030204" pitchFamily="34" charset="0"/>
              </a:rPr>
              <a:t>On the day after all the pomp and ceremony of Queen Victoria’s Diamond Jubilee he wrote the poem,  </a:t>
            </a:r>
            <a:r>
              <a:rPr lang="en-US" sz="4000" dirty="0">
                <a:solidFill>
                  <a:schemeClr val="accent2">
                    <a:lumMod val="20000"/>
                    <a:lumOff val="80000"/>
                  </a:schemeClr>
                </a:solidFill>
                <a:latin typeface="Calibri" panose="020F0502020204030204" pitchFamily="34" charset="0"/>
                <a:cs typeface="Calibri" panose="020F0502020204030204" pitchFamily="34" charset="0"/>
              </a:rPr>
              <a:t>“Recessional”. </a:t>
            </a:r>
            <a:r>
              <a:rPr lang="en-US" sz="4000" dirty="0">
                <a:solidFill>
                  <a:srgbClr val="FFC000"/>
                </a:solidFill>
                <a:latin typeface="Calibri" panose="020F0502020204030204" pitchFamily="34" charset="0"/>
                <a:cs typeface="Calibri" panose="020F0502020204030204" pitchFamily="34" charset="0"/>
              </a:rPr>
              <a:t>In it came the timeless warning, </a:t>
            </a:r>
          </a:p>
          <a:p>
            <a:pPr algn="ctr"/>
            <a:r>
              <a:rPr lang="en-US" sz="4000" b="1" i="1" dirty="0">
                <a:solidFill>
                  <a:srgbClr val="FFFF00"/>
                </a:solidFill>
                <a:latin typeface="Calibri" panose="020F0502020204030204" pitchFamily="34" charset="0"/>
                <a:cs typeface="Calibri" panose="020F0502020204030204" pitchFamily="34" charset="0"/>
              </a:rPr>
              <a:t>“lest we forget”. </a:t>
            </a:r>
          </a:p>
          <a:p>
            <a:pPr algn="ctr"/>
            <a:r>
              <a:rPr lang="en-US" sz="4100" dirty="0">
                <a:solidFill>
                  <a:srgbClr val="FFC000"/>
                </a:solidFill>
                <a:latin typeface="Calibri" panose="020F0502020204030204" pitchFamily="34" charset="0"/>
                <a:cs typeface="Calibri" panose="020F0502020204030204" pitchFamily="34" charset="0"/>
              </a:rPr>
              <a:t>The original meaning of the poem was very clear. </a:t>
            </a:r>
          </a:p>
          <a:p>
            <a:pPr algn="ctr"/>
            <a:r>
              <a:rPr lang="en-US" sz="4100" dirty="0">
                <a:solidFill>
                  <a:srgbClr val="FFC000"/>
                </a:solidFill>
                <a:latin typeface="Calibri" panose="020F0502020204030204" pitchFamily="34" charset="0"/>
                <a:cs typeface="Calibri" panose="020F0502020204030204" pitchFamily="34" charset="0"/>
              </a:rPr>
              <a:t>It was </a:t>
            </a:r>
            <a:r>
              <a:rPr lang="en-US" sz="4100" dirty="0">
                <a:solidFill>
                  <a:srgbClr val="FFFF00"/>
                </a:solidFill>
                <a:latin typeface="Calibri" panose="020F0502020204030204" pitchFamily="34" charset="0"/>
                <a:cs typeface="Calibri" panose="020F0502020204030204" pitchFamily="34" charset="0"/>
              </a:rPr>
              <a:t>“lest we forget </a:t>
            </a:r>
            <a:r>
              <a:rPr lang="en-US" sz="4100" b="1" u="sng" dirty="0">
                <a:solidFill>
                  <a:srgbClr val="FFFF00"/>
                </a:solidFill>
                <a:latin typeface="Calibri" panose="020F0502020204030204" pitchFamily="34" charset="0"/>
                <a:cs typeface="Calibri" panose="020F0502020204030204" pitchFamily="34" charset="0"/>
              </a:rPr>
              <a:t>our God</a:t>
            </a:r>
            <a:r>
              <a:rPr lang="en-US" sz="4100" dirty="0">
                <a:solidFill>
                  <a:srgbClr val="FFFF00"/>
                </a:solidFill>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126331900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33BD46D-E209-4B39-829C-62C0275143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5600" y="121934"/>
            <a:ext cx="9226296" cy="6614132"/>
          </a:xfrm>
          <a:prstGeom prst="rect">
            <a:avLst/>
          </a:prstGeom>
        </p:spPr>
      </p:pic>
      <p:pic>
        <p:nvPicPr>
          <p:cNvPr id="4" name="Picture 2" descr="Kipling in London in 1895">
            <a:extLst>
              <a:ext uri="{FF2B5EF4-FFF2-40B4-BE49-F238E27FC236}">
                <a16:creationId xmlns:a16="http://schemas.microsoft.com/office/drawing/2014/main" id="{B3CDC0CB-628D-4E8F-89C0-D24919C4D9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 y="131873"/>
            <a:ext cx="2752375" cy="36576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D3E76F6-684B-43CF-8252-DA5B30D25617}"/>
              </a:ext>
            </a:extLst>
          </p:cNvPr>
          <p:cNvSpPr txBox="1"/>
          <p:nvPr/>
        </p:nvSpPr>
        <p:spPr>
          <a:xfrm>
            <a:off x="166934" y="4191000"/>
            <a:ext cx="2558714" cy="1200329"/>
          </a:xfrm>
          <a:prstGeom prst="rect">
            <a:avLst/>
          </a:prstGeom>
          <a:noFill/>
        </p:spPr>
        <p:txBody>
          <a:bodyPr wrap="none" rtlCol="0">
            <a:spAutoFit/>
          </a:bodyPr>
          <a:lstStyle/>
          <a:p>
            <a:r>
              <a:rPr lang="en-US" sz="2400" b="1" dirty="0">
                <a:solidFill>
                  <a:srgbClr val="FFC000"/>
                </a:solidFill>
              </a:rPr>
              <a:t>Rudyard Kipling</a:t>
            </a:r>
          </a:p>
          <a:p>
            <a:endParaRPr lang="en-US" sz="2400" b="1" dirty="0">
              <a:solidFill>
                <a:srgbClr val="FFC000"/>
              </a:solidFill>
            </a:endParaRPr>
          </a:p>
          <a:p>
            <a:pPr algn="ctr"/>
            <a:r>
              <a:rPr lang="en-US" sz="2400" dirty="0">
                <a:solidFill>
                  <a:srgbClr val="FFC000"/>
                </a:solidFill>
              </a:rPr>
              <a:t>1865-1936</a:t>
            </a:r>
          </a:p>
        </p:txBody>
      </p:sp>
    </p:spTree>
    <p:extLst>
      <p:ext uri="{BB962C8B-B14F-4D97-AF65-F5344CB8AC3E}">
        <p14:creationId xmlns:p14="http://schemas.microsoft.com/office/powerpoint/2010/main" val="120983417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7700" y="889845"/>
            <a:ext cx="10896600" cy="5078309"/>
          </a:xfrm>
          <a:prstGeom prst="rect">
            <a:avLst/>
          </a:prstGeom>
          <a:solidFill>
            <a:schemeClr val="tx2">
              <a:lumMod val="50000"/>
            </a:schemeClr>
          </a:solidFill>
        </p:spPr>
        <p:txBody>
          <a:bodyPr wrap="square" lIns="91436" tIns="45718" rIns="91436" bIns="45718">
            <a:spAutoFit/>
          </a:bodyPr>
          <a:lstStyle/>
          <a:p>
            <a:pPr algn="ctr"/>
            <a:r>
              <a:rPr lang="en-US" sz="5400" dirty="0">
                <a:solidFill>
                  <a:srgbClr val="FFC000"/>
                </a:solidFill>
                <a:latin typeface="Calibri" panose="020F0502020204030204" pitchFamily="34" charset="0"/>
                <a:cs typeface="Calibri" panose="020F0502020204030204" pitchFamily="34" charset="0"/>
              </a:rPr>
              <a:t>Now let us go back and look very specifically at the prophecy of </a:t>
            </a:r>
            <a:r>
              <a:rPr lang="en-US" sz="5400" dirty="0">
                <a:solidFill>
                  <a:schemeClr val="bg1"/>
                </a:solidFill>
                <a:latin typeface="Calibri" panose="020F0502020204030204" pitchFamily="34" charset="0"/>
                <a:cs typeface="Calibri" panose="020F0502020204030204" pitchFamily="34" charset="0"/>
              </a:rPr>
              <a:t>Daniel 7</a:t>
            </a:r>
            <a:r>
              <a:rPr lang="en-US" sz="5400" dirty="0">
                <a:solidFill>
                  <a:srgbClr val="FFC000"/>
                </a:solidFill>
                <a:latin typeface="Calibri" panose="020F0502020204030204" pitchFamily="34" charset="0"/>
                <a:cs typeface="Calibri" panose="020F0502020204030204" pitchFamily="34" charset="0"/>
              </a:rPr>
              <a:t>. Daniel saw the four beasts in his dream. It was the </a:t>
            </a:r>
            <a:r>
              <a:rPr lang="en-US" sz="5400" b="1" i="1" dirty="0">
                <a:solidFill>
                  <a:srgbClr val="FFFF00"/>
                </a:solidFill>
                <a:latin typeface="Calibri" panose="020F0502020204030204" pitchFamily="34" charset="0"/>
                <a:cs typeface="Calibri" panose="020F0502020204030204" pitchFamily="34" charset="0"/>
              </a:rPr>
              <a:t>fourth beast</a:t>
            </a:r>
            <a:r>
              <a:rPr lang="en-US" sz="5400" dirty="0">
                <a:solidFill>
                  <a:srgbClr val="FFC000"/>
                </a:solidFill>
                <a:latin typeface="Calibri" panose="020F0502020204030204" pitchFamily="34" charset="0"/>
                <a:cs typeface="Calibri" panose="020F0502020204030204" pitchFamily="34" charset="0"/>
              </a:rPr>
              <a:t>, the  fierce one with the </a:t>
            </a:r>
            <a:r>
              <a:rPr lang="en-US" sz="5400" b="1" i="1" dirty="0">
                <a:solidFill>
                  <a:srgbClr val="FFFF00"/>
                </a:solidFill>
                <a:latin typeface="Calibri" panose="020F0502020204030204" pitchFamily="34" charset="0"/>
                <a:cs typeface="Calibri" panose="020F0502020204030204" pitchFamily="34" charset="0"/>
              </a:rPr>
              <a:t>ten horns </a:t>
            </a:r>
            <a:r>
              <a:rPr lang="en-US" sz="5400" dirty="0">
                <a:solidFill>
                  <a:srgbClr val="FFC000"/>
                </a:solidFill>
                <a:latin typeface="Calibri" panose="020F0502020204030204" pitchFamily="34" charset="0"/>
                <a:cs typeface="Calibri" panose="020F0502020204030204" pitchFamily="34" charset="0"/>
              </a:rPr>
              <a:t>that startled him to the core.</a:t>
            </a:r>
          </a:p>
        </p:txBody>
      </p:sp>
    </p:spTree>
    <p:extLst>
      <p:ext uri="{BB962C8B-B14F-4D97-AF65-F5344CB8AC3E}">
        <p14:creationId xmlns:p14="http://schemas.microsoft.com/office/powerpoint/2010/main" val="139755062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endtime.com/wp-content/uploads/four-beasts.png">
            <a:extLst>
              <a:ext uri="{FF2B5EF4-FFF2-40B4-BE49-F238E27FC236}">
                <a16:creationId xmlns:a16="http://schemas.microsoft.com/office/drawing/2014/main" id="{1CEB8D02-CE7F-4B4F-B1E5-C9BC7E83F0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6899" y="194241"/>
            <a:ext cx="8458201" cy="6469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924769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889845"/>
            <a:ext cx="11430000" cy="5078309"/>
          </a:xfrm>
          <a:prstGeom prst="rect">
            <a:avLst/>
          </a:prstGeom>
          <a:solidFill>
            <a:schemeClr val="tx2">
              <a:lumMod val="50000"/>
            </a:schemeClr>
          </a:solidFill>
        </p:spPr>
        <p:txBody>
          <a:bodyPr wrap="square" lIns="91436" tIns="45718" rIns="91436" bIns="45718">
            <a:spAutoFit/>
          </a:bodyPr>
          <a:lstStyle/>
          <a:p>
            <a:pPr algn="ctr"/>
            <a:r>
              <a:rPr lang="en-US" sz="5400" dirty="0">
                <a:solidFill>
                  <a:srgbClr val="FFC000"/>
                </a:solidFill>
              </a:rPr>
              <a:t>Daniel received this vision in the first year of Belshazzar king of Babylon. This would have been around 550 B.C.. In verse 1 we read, </a:t>
            </a:r>
          </a:p>
          <a:p>
            <a:pPr algn="ctr"/>
            <a:r>
              <a:rPr lang="en-US" sz="5400" b="1" dirty="0">
                <a:solidFill>
                  <a:srgbClr val="FFC000"/>
                </a:solidFill>
              </a:rPr>
              <a:t>“Daniel had a dream and visions </a:t>
            </a:r>
          </a:p>
          <a:p>
            <a:pPr algn="ctr"/>
            <a:r>
              <a:rPr lang="en-US" sz="5400" b="1" dirty="0">
                <a:solidFill>
                  <a:srgbClr val="FFC000"/>
                </a:solidFill>
              </a:rPr>
              <a:t>of his head upon his bed:”</a:t>
            </a:r>
          </a:p>
        </p:txBody>
      </p:sp>
    </p:spTree>
    <p:extLst>
      <p:ext uri="{BB962C8B-B14F-4D97-AF65-F5344CB8AC3E}">
        <p14:creationId xmlns:p14="http://schemas.microsoft.com/office/powerpoint/2010/main" val="258656747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wednesdaynightservice.com/wp-content/uploads/2012/01/daniel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2240"/>
            <a:ext cx="10287000" cy="685576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219201" y="304800"/>
            <a:ext cx="4876800" cy="4154980"/>
          </a:xfrm>
          <a:prstGeom prst="rect">
            <a:avLst/>
          </a:prstGeom>
        </p:spPr>
        <p:txBody>
          <a:bodyPr wrap="square" lIns="91436" tIns="45718" rIns="91436" bIns="45718">
            <a:spAutoFit/>
          </a:bodyPr>
          <a:lstStyle/>
          <a:p>
            <a:r>
              <a:rPr lang="en-US" sz="4400" dirty="0">
                <a:solidFill>
                  <a:schemeClr val="accent4">
                    <a:lumMod val="60000"/>
                    <a:lumOff val="40000"/>
                  </a:schemeClr>
                </a:solidFill>
              </a:rPr>
              <a:t>In the first year of Belshazzar king </a:t>
            </a:r>
          </a:p>
          <a:p>
            <a:r>
              <a:rPr lang="en-US" sz="4400" dirty="0">
                <a:solidFill>
                  <a:schemeClr val="accent4">
                    <a:lumMod val="60000"/>
                    <a:lumOff val="40000"/>
                  </a:schemeClr>
                </a:solidFill>
              </a:rPr>
              <a:t>of Babylon Daniel had a dream and visions of his head upon his bed:</a:t>
            </a:r>
          </a:p>
        </p:txBody>
      </p:sp>
    </p:spTree>
    <p:extLst>
      <p:ext uri="{BB962C8B-B14F-4D97-AF65-F5344CB8AC3E}">
        <p14:creationId xmlns:p14="http://schemas.microsoft.com/office/powerpoint/2010/main" val="252123369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1100" y="843679"/>
            <a:ext cx="9829800" cy="5170642"/>
          </a:xfrm>
          <a:prstGeom prst="rect">
            <a:avLst/>
          </a:prstGeom>
          <a:solidFill>
            <a:schemeClr val="tx2">
              <a:lumMod val="50000"/>
            </a:schemeClr>
          </a:solidFill>
        </p:spPr>
        <p:txBody>
          <a:bodyPr wrap="square" lIns="91436" tIns="45718" rIns="91436" bIns="45718">
            <a:spAutoFit/>
          </a:bodyPr>
          <a:lstStyle/>
          <a:p>
            <a:pPr algn="ctr"/>
            <a:r>
              <a:rPr lang="en-US" sz="6600" dirty="0">
                <a:solidFill>
                  <a:srgbClr val="FFC000"/>
                </a:solidFill>
                <a:latin typeface="Calibri Light" panose="020F0302020204030204" pitchFamily="34" charset="0"/>
                <a:cs typeface="Calibri Light" panose="020F0302020204030204" pitchFamily="34" charset="0"/>
              </a:rPr>
              <a:t>And fortunately for us </a:t>
            </a:r>
          </a:p>
          <a:p>
            <a:pPr algn="ctr"/>
            <a:r>
              <a:rPr lang="en-US" sz="6600" dirty="0">
                <a:solidFill>
                  <a:schemeClr val="bg1"/>
                </a:solidFill>
                <a:latin typeface="+mj-lt"/>
                <a:cs typeface="Calibri Light" panose="020F0302020204030204" pitchFamily="34" charset="0"/>
              </a:rPr>
              <a:t>“He wrote down </a:t>
            </a:r>
          </a:p>
          <a:p>
            <a:pPr algn="ctr"/>
            <a:r>
              <a:rPr lang="en-US" sz="6600" dirty="0">
                <a:solidFill>
                  <a:schemeClr val="bg1"/>
                </a:solidFill>
                <a:latin typeface="+mj-lt"/>
                <a:cs typeface="Calibri Light" panose="020F0302020204030204" pitchFamily="34" charset="0"/>
              </a:rPr>
              <a:t>the dream, </a:t>
            </a:r>
          </a:p>
          <a:p>
            <a:pPr algn="ctr"/>
            <a:r>
              <a:rPr lang="en-US" sz="6600" dirty="0">
                <a:solidFill>
                  <a:schemeClr val="bg1"/>
                </a:solidFill>
                <a:latin typeface="+mj-lt"/>
                <a:cs typeface="Calibri Light" panose="020F0302020204030204" pitchFamily="34" charset="0"/>
              </a:rPr>
              <a:t>and told the sum </a:t>
            </a:r>
          </a:p>
          <a:p>
            <a:pPr algn="ctr"/>
            <a:r>
              <a:rPr lang="en-US" sz="6600" dirty="0">
                <a:solidFill>
                  <a:schemeClr val="bg1"/>
                </a:solidFill>
                <a:latin typeface="+mj-lt"/>
                <a:cs typeface="Calibri Light" panose="020F0302020204030204" pitchFamily="34" charset="0"/>
              </a:rPr>
              <a:t>of the matters.”</a:t>
            </a:r>
          </a:p>
        </p:txBody>
      </p:sp>
    </p:spTree>
    <p:extLst>
      <p:ext uri="{BB962C8B-B14F-4D97-AF65-F5344CB8AC3E}">
        <p14:creationId xmlns:p14="http://schemas.microsoft.com/office/powerpoint/2010/main" val="113696995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ttp://www.pray4zion.org/images/graphics/danielwrit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609600"/>
            <a:ext cx="10287001"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829149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3499" y="1382288"/>
            <a:ext cx="9525001" cy="4093424"/>
          </a:xfrm>
          <a:prstGeom prst="rect">
            <a:avLst/>
          </a:prstGeom>
          <a:solidFill>
            <a:schemeClr val="tx2">
              <a:lumMod val="50000"/>
            </a:schemeClr>
          </a:solidFill>
        </p:spPr>
        <p:txBody>
          <a:bodyPr wrap="square" lIns="91436" tIns="45718" rIns="91436" bIns="45718">
            <a:spAutoFit/>
          </a:bodyPr>
          <a:lstStyle/>
          <a:p>
            <a:pPr algn="ctr"/>
            <a:r>
              <a:rPr lang="en-US" sz="4400" baseline="30000" dirty="0">
                <a:solidFill>
                  <a:schemeClr val="bg1"/>
                </a:solidFill>
              </a:rPr>
              <a:t>2 </a:t>
            </a:r>
            <a:r>
              <a:rPr lang="en-US" sz="4400" dirty="0">
                <a:solidFill>
                  <a:schemeClr val="bg1"/>
                </a:solidFill>
              </a:rPr>
              <a:t>Daniel spoke and said, </a:t>
            </a:r>
          </a:p>
          <a:p>
            <a:pPr algn="ctr"/>
            <a:r>
              <a:rPr lang="en-US" sz="5400" dirty="0">
                <a:solidFill>
                  <a:srgbClr val="FFC000"/>
                </a:solidFill>
              </a:rPr>
              <a:t>“I saw in my vision by night, </a:t>
            </a:r>
          </a:p>
          <a:p>
            <a:pPr algn="ctr"/>
            <a:r>
              <a:rPr lang="en-US" sz="5400" dirty="0">
                <a:solidFill>
                  <a:srgbClr val="FFC000"/>
                </a:solidFill>
              </a:rPr>
              <a:t>and, behold, the four winds of the heaven strove upon the great sea.”</a:t>
            </a:r>
          </a:p>
        </p:txBody>
      </p:sp>
    </p:spTree>
    <p:extLst>
      <p:ext uri="{BB962C8B-B14F-4D97-AF65-F5344CB8AC3E}">
        <p14:creationId xmlns:p14="http://schemas.microsoft.com/office/powerpoint/2010/main" val="74713759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encrypted-tbn0.gstatic.com/images?q=tbn:ANd9GcQDyaZf0cCpvc3wjaEnhq7Dazv4NXrkTDlcrFDXxTgK4vZwUr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0"/>
            <a:ext cx="51054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9513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ytimg.com/vi/FwlPZ6jMolg/maxresdefau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24000"/>
            <a:ext cx="12191999" cy="533400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968DD1B-8351-4CBA-A786-5B0DAEED17A7}"/>
              </a:ext>
            </a:extLst>
          </p:cNvPr>
          <p:cNvSpPr txBox="1"/>
          <p:nvPr/>
        </p:nvSpPr>
        <p:spPr>
          <a:xfrm>
            <a:off x="228599" y="381000"/>
            <a:ext cx="11734800" cy="923330"/>
          </a:xfrm>
          <a:prstGeom prst="rect">
            <a:avLst/>
          </a:prstGeom>
          <a:noFill/>
        </p:spPr>
        <p:txBody>
          <a:bodyPr wrap="square" rtlCol="0">
            <a:spAutoFit/>
          </a:bodyPr>
          <a:lstStyle/>
          <a:p>
            <a:pPr algn="ctr"/>
            <a:r>
              <a:rPr lang="en-US" sz="5400" b="1" u="sng" dirty="0">
                <a:solidFill>
                  <a:srgbClr val="FFC000"/>
                </a:solidFill>
              </a:rPr>
              <a:t>PDF</a:t>
            </a:r>
            <a:r>
              <a:rPr lang="en-US" sz="5400" b="1" dirty="0">
                <a:solidFill>
                  <a:srgbClr val="FF0000"/>
                </a:solidFill>
              </a:rPr>
              <a:t> </a:t>
            </a:r>
            <a:r>
              <a:rPr lang="en-US" sz="3600" b="1" dirty="0">
                <a:solidFill>
                  <a:srgbClr val="FF0000"/>
                </a:solidFill>
              </a:rPr>
              <a:t>of </a:t>
            </a:r>
            <a:r>
              <a:rPr lang="en-US" sz="5400" b="1" dirty="0">
                <a:solidFill>
                  <a:srgbClr val="FF0000"/>
                </a:solidFill>
              </a:rPr>
              <a:t>P</a:t>
            </a:r>
            <a:r>
              <a:rPr lang="en-US" sz="3600" b="1" dirty="0">
                <a:solidFill>
                  <a:srgbClr val="FF0000"/>
                </a:solidFill>
              </a:rPr>
              <a:t>OWER</a:t>
            </a:r>
            <a:r>
              <a:rPr lang="en-US" sz="5400" b="1" dirty="0">
                <a:solidFill>
                  <a:srgbClr val="FF0000"/>
                </a:solidFill>
              </a:rPr>
              <a:t>P</a:t>
            </a:r>
            <a:r>
              <a:rPr lang="en-US" sz="3600" b="1" dirty="0">
                <a:solidFill>
                  <a:srgbClr val="FF0000"/>
                </a:solidFill>
              </a:rPr>
              <a:t>OINT </a:t>
            </a:r>
            <a:r>
              <a:rPr lang="en-US" sz="5400" b="1" dirty="0">
                <a:solidFill>
                  <a:srgbClr val="FF0000"/>
                </a:solidFill>
              </a:rPr>
              <a:t>P</a:t>
            </a:r>
            <a:r>
              <a:rPr lang="en-US" sz="4000" b="1" dirty="0">
                <a:solidFill>
                  <a:srgbClr val="FF0000"/>
                </a:solidFill>
              </a:rPr>
              <a:t>resentation</a:t>
            </a:r>
          </a:p>
        </p:txBody>
      </p:sp>
    </p:spTree>
    <p:extLst>
      <p:ext uri="{BB962C8B-B14F-4D97-AF65-F5344CB8AC3E}">
        <p14:creationId xmlns:p14="http://schemas.microsoft.com/office/powerpoint/2010/main" val="44744490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1351510"/>
            <a:ext cx="9601200" cy="4154980"/>
          </a:xfrm>
          <a:prstGeom prst="rect">
            <a:avLst/>
          </a:prstGeom>
          <a:solidFill>
            <a:schemeClr val="tx2">
              <a:lumMod val="50000"/>
            </a:schemeClr>
          </a:solidFill>
        </p:spPr>
        <p:txBody>
          <a:bodyPr wrap="square" lIns="91436" tIns="45718" rIns="91436" bIns="45718">
            <a:spAutoFit/>
          </a:bodyPr>
          <a:lstStyle/>
          <a:p>
            <a:pPr algn="ctr"/>
            <a:r>
              <a:rPr lang="en-US" sz="6600" baseline="30000" dirty="0">
                <a:solidFill>
                  <a:srgbClr val="FFC000"/>
                </a:solidFill>
                <a:latin typeface="Arial" panose="020B0604020202020204" pitchFamily="34" charset="0"/>
                <a:cs typeface="Arial" panose="020B0604020202020204" pitchFamily="34" charset="0"/>
              </a:rPr>
              <a:t>3 </a:t>
            </a:r>
            <a:r>
              <a:rPr lang="en-US" sz="6600" dirty="0">
                <a:solidFill>
                  <a:srgbClr val="FFC000"/>
                </a:solidFill>
                <a:latin typeface="Arial" panose="020B0604020202020204" pitchFamily="34" charset="0"/>
                <a:cs typeface="Arial" panose="020B0604020202020204" pitchFamily="34" charset="0"/>
              </a:rPr>
              <a:t>And four great beasts </a:t>
            </a:r>
          </a:p>
          <a:p>
            <a:pPr algn="ctr"/>
            <a:r>
              <a:rPr lang="en-US" sz="6600" dirty="0">
                <a:solidFill>
                  <a:srgbClr val="FFC000"/>
                </a:solidFill>
                <a:latin typeface="Arial" panose="020B0604020202020204" pitchFamily="34" charset="0"/>
                <a:cs typeface="Arial" panose="020B0604020202020204" pitchFamily="34" charset="0"/>
              </a:rPr>
              <a:t>came up from the sea,</a:t>
            </a:r>
          </a:p>
          <a:p>
            <a:pPr algn="ctr"/>
            <a:r>
              <a:rPr lang="en-US" sz="6600" dirty="0">
                <a:solidFill>
                  <a:srgbClr val="FFC000"/>
                </a:solidFill>
                <a:latin typeface="Arial" panose="020B0604020202020204" pitchFamily="34" charset="0"/>
                <a:cs typeface="Arial" panose="020B0604020202020204" pitchFamily="34" charset="0"/>
              </a:rPr>
              <a:t>diverse one from another.</a:t>
            </a:r>
          </a:p>
        </p:txBody>
      </p:sp>
    </p:spTree>
    <p:extLst>
      <p:ext uri="{BB962C8B-B14F-4D97-AF65-F5344CB8AC3E}">
        <p14:creationId xmlns:p14="http://schemas.microsoft.com/office/powerpoint/2010/main" val="388590956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0"/>
            <a:ext cx="10287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928127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5616" y="2367173"/>
            <a:ext cx="9520767" cy="2123654"/>
          </a:xfrm>
          <a:prstGeom prst="rect">
            <a:avLst/>
          </a:prstGeom>
          <a:solidFill>
            <a:schemeClr val="tx2">
              <a:lumMod val="50000"/>
            </a:schemeClr>
          </a:solidFill>
        </p:spPr>
        <p:txBody>
          <a:bodyPr wrap="square" lIns="91436" tIns="45718" rIns="91436" bIns="45718">
            <a:spAutoFit/>
          </a:bodyPr>
          <a:lstStyle/>
          <a:p>
            <a:pPr algn="ctr"/>
            <a:r>
              <a:rPr lang="en-US" sz="6600" baseline="30000" dirty="0">
                <a:solidFill>
                  <a:srgbClr val="FFC000"/>
                </a:solidFill>
              </a:rPr>
              <a:t>4 </a:t>
            </a:r>
            <a:r>
              <a:rPr lang="en-US" sz="6600" dirty="0">
                <a:solidFill>
                  <a:srgbClr val="FFC000"/>
                </a:solidFill>
              </a:rPr>
              <a:t>The first was like a lion, </a:t>
            </a:r>
          </a:p>
          <a:p>
            <a:pPr algn="ctr"/>
            <a:r>
              <a:rPr lang="en-US" sz="6600" dirty="0">
                <a:solidFill>
                  <a:srgbClr val="FFC000"/>
                </a:solidFill>
              </a:rPr>
              <a:t>and had eagle's wings: </a:t>
            </a:r>
          </a:p>
        </p:txBody>
      </p:sp>
    </p:spTree>
    <p:extLst>
      <p:ext uri="{BB962C8B-B14F-4D97-AF65-F5344CB8AC3E}">
        <p14:creationId xmlns:p14="http://schemas.microsoft.com/office/powerpoint/2010/main" val="221397447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2.bp.blogspot.com/-Qtgi2NWCWoQ/U2wW5XdYSuI/AAAAAAAAKzI/ZcrfRxo67dc/s1600/Daniel+7+L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8266" y="3"/>
            <a:ext cx="10291235"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718560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1257300" y="612846"/>
            <a:ext cx="9791700" cy="5632307"/>
          </a:xfrm>
          <a:prstGeom prst="rect">
            <a:avLst/>
          </a:prstGeom>
          <a:solidFill>
            <a:schemeClr val="tx2">
              <a:lumMod val="50000"/>
            </a:schemeClr>
          </a:solidFill>
        </p:spPr>
        <p:txBody>
          <a:bodyPr wrap="square" lIns="91436" tIns="45718" rIns="91436" bIns="45718">
            <a:spAutoFit/>
          </a:bodyPr>
          <a:lstStyle/>
          <a:p>
            <a:pPr algn="ctr"/>
            <a:r>
              <a:rPr lang="en-US" sz="6000" dirty="0">
                <a:solidFill>
                  <a:srgbClr val="FFC000"/>
                </a:solidFill>
              </a:rPr>
              <a:t>I beheld </a:t>
            </a:r>
            <a:r>
              <a:rPr lang="en-US" sz="6000" dirty="0" err="1">
                <a:solidFill>
                  <a:srgbClr val="FFC000"/>
                </a:solidFill>
              </a:rPr>
              <a:t>til</a:t>
            </a:r>
            <a:r>
              <a:rPr lang="en-US" sz="6000" dirty="0">
                <a:solidFill>
                  <a:srgbClr val="FFC000"/>
                </a:solidFill>
              </a:rPr>
              <a:t> the wings</a:t>
            </a:r>
          </a:p>
          <a:p>
            <a:pPr algn="ctr"/>
            <a:r>
              <a:rPr lang="en-US" sz="6000" dirty="0">
                <a:solidFill>
                  <a:srgbClr val="FFC000"/>
                </a:solidFill>
              </a:rPr>
              <a:t>were plucked thereof and it was lifted up from the earth.</a:t>
            </a:r>
          </a:p>
          <a:p>
            <a:pPr algn="ctr"/>
            <a:endParaRPr lang="en-US" sz="6000" dirty="0">
              <a:solidFill>
                <a:srgbClr val="FFC000"/>
              </a:solidFill>
            </a:endParaRPr>
          </a:p>
          <a:p>
            <a:pPr algn="ctr"/>
            <a:r>
              <a:rPr lang="en-US" sz="6000" dirty="0">
                <a:solidFill>
                  <a:srgbClr val="FFC000"/>
                </a:solidFill>
              </a:rPr>
              <a:t> When does this plucking of the wings happen?</a:t>
            </a:r>
          </a:p>
        </p:txBody>
      </p:sp>
    </p:spTree>
    <p:extLst>
      <p:ext uri="{BB962C8B-B14F-4D97-AF65-F5344CB8AC3E}">
        <p14:creationId xmlns:p14="http://schemas.microsoft.com/office/powerpoint/2010/main" val="216066963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353C86C-DC85-4A3B-9BBB-1C7B0AD1D7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57200"/>
            <a:ext cx="12192000" cy="5943600"/>
          </a:xfrm>
          <a:prstGeom prst="rect">
            <a:avLst/>
          </a:prstGeom>
        </p:spPr>
      </p:pic>
    </p:spTree>
    <p:extLst>
      <p:ext uri="{BB962C8B-B14F-4D97-AF65-F5344CB8AC3E}">
        <p14:creationId xmlns:p14="http://schemas.microsoft.com/office/powerpoint/2010/main" val="22344758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62E3202-9294-4DE9-8B81-8A6380A88E2C}"/>
              </a:ext>
            </a:extLst>
          </p:cNvPr>
          <p:cNvSpPr/>
          <p:nvPr/>
        </p:nvSpPr>
        <p:spPr>
          <a:xfrm>
            <a:off x="266700" y="797510"/>
            <a:ext cx="11658600" cy="5262979"/>
          </a:xfrm>
          <a:prstGeom prst="rect">
            <a:avLst/>
          </a:prstGeom>
        </p:spPr>
        <p:txBody>
          <a:bodyPr wrap="square">
            <a:spAutoFit/>
          </a:bodyPr>
          <a:lstStyle/>
          <a:p>
            <a:pPr algn="ctr"/>
            <a:r>
              <a:rPr lang="en-US" sz="4800" dirty="0">
                <a:solidFill>
                  <a:srgbClr val="FFC000"/>
                </a:solidFill>
              </a:rPr>
              <a:t>After the eagle’s wings are plucked off the lion Daniel then sees it stand up on two feet to become rampant. The lion is then given the </a:t>
            </a:r>
            <a:r>
              <a:rPr lang="en-US" sz="4800" i="1" dirty="0">
                <a:solidFill>
                  <a:srgbClr val="FFFF00"/>
                </a:solidFill>
              </a:rPr>
              <a:t>heart of a man</a:t>
            </a:r>
            <a:r>
              <a:rPr lang="en-US" sz="4800" dirty="0">
                <a:solidFill>
                  <a:srgbClr val="FFC000"/>
                </a:solidFill>
              </a:rPr>
              <a:t>. When do these events happen? Which are in the past? Which are yet to fully unfold in future history? What is this prophecy telling us?</a:t>
            </a:r>
          </a:p>
        </p:txBody>
      </p:sp>
    </p:spTree>
    <p:extLst>
      <p:ext uri="{BB962C8B-B14F-4D97-AF65-F5344CB8AC3E}">
        <p14:creationId xmlns:p14="http://schemas.microsoft.com/office/powerpoint/2010/main" val="48837376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3.bp.blogspot.com/_TkKZZyzUvio/TC1oD_Y89PI/AAAAAAAAD-4/uhrfHmUq7_Q/s1600/Daniel+Beast-1-Lion-Babylonians.jpg">
            <a:extLst>
              <a:ext uri="{FF2B5EF4-FFF2-40B4-BE49-F238E27FC236}">
                <a16:creationId xmlns:a16="http://schemas.microsoft.com/office/drawing/2014/main" id="{7A06BA72-DE72-490D-B485-6E902CA5D3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0"/>
            <a:ext cx="8534400" cy="685799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83B0D3F-7111-4F0C-BA71-F11EEFA6F869}"/>
              </a:ext>
            </a:extLst>
          </p:cNvPr>
          <p:cNvSpPr txBox="1"/>
          <p:nvPr/>
        </p:nvSpPr>
        <p:spPr>
          <a:xfrm>
            <a:off x="0" y="428177"/>
            <a:ext cx="3657600" cy="6001643"/>
          </a:xfrm>
          <a:prstGeom prst="rect">
            <a:avLst/>
          </a:prstGeom>
          <a:noFill/>
        </p:spPr>
        <p:txBody>
          <a:bodyPr wrap="square" rtlCol="0">
            <a:spAutoFit/>
          </a:bodyPr>
          <a:lstStyle/>
          <a:p>
            <a:pPr algn="ctr"/>
            <a:r>
              <a:rPr lang="en-US" sz="4800" dirty="0">
                <a:solidFill>
                  <a:srgbClr val="FFC000"/>
                </a:solidFill>
              </a:rPr>
              <a:t>When does this occur?</a:t>
            </a:r>
          </a:p>
          <a:p>
            <a:pPr algn="ctr"/>
            <a:r>
              <a:rPr lang="en-US" sz="4800" dirty="0">
                <a:solidFill>
                  <a:srgbClr val="FFC000"/>
                </a:solidFill>
              </a:rPr>
              <a:t>In the past?</a:t>
            </a:r>
          </a:p>
          <a:p>
            <a:pPr algn="ctr"/>
            <a:endParaRPr lang="en-US" sz="4800" dirty="0">
              <a:solidFill>
                <a:srgbClr val="FFC000"/>
              </a:solidFill>
            </a:endParaRPr>
          </a:p>
          <a:p>
            <a:pPr algn="ctr"/>
            <a:r>
              <a:rPr lang="en-US" sz="4800" dirty="0">
                <a:solidFill>
                  <a:srgbClr val="FFC000"/>
                </a:solidFill>
              </a:rPr>
              <a:t> Or is it yet to unfold in a future history?</a:t>
            </a:r>
          </a:p>
        </p:txBody>
      </p:sp>
    </p:spTree>
    <p:extLst>
      <p:ext uri="{BB962C8B-B14F-4D97-AF65-F5344CB8AC3E}">
        <p14:creationId xmlns:p14="http://schemas.microsoft.com/office/powerpoint/2010/main" val="30489848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595312" y="1298263"/>
            <a:ext cx="11001375" cy="4261473"/>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buNone/>
            </a:pPr>
            <a:r>
              <a:rPr lang="en-US" sz="5400" dirty="0">
                <a:solidFill>
                  <a:srgbClr val="FFC000"/>
                </a:solidFill>
                <a:cs typeface="Calibri" panose="020F0502020204030204" pitchFamily="34" charset="0"/>
              </a:rPr>
              <a:t>After the eagle’s wings are plucked off the lion are they </a:t>
            </a:r>
            <a:r>
              <a:rPr lang="en-US" sz="5400" dirty="0">
                <a:solidFill>
                  <a:srgbClr val="FFFF00"/>
                </a:solidFill>
                <a:cs typeface="Calibri" panose="020F0502020204030204" pitchFamily="34" charset="0"/>
              </a:rPr>
              <a:t>gone forever</a:t>
            </a:r>
            <a:r>
              <a:rPr lang="en-US" sz="5400" i="1" dirty="0">
                <a:solidFill>
                  <a:srgbClr val="FFFF00"/>
                </a:solidFill>
                <a:cs typeface="Calibri" panose="020F0502020204030204" pitchFamily="34" charset="0"/>
              </a:rPr>
              <a:t>? </a:t>
            </a:r>
            <a:r>
              <a:rPr lang="en-US" sz="5400" dirty="0">
                <a:solidFill>
                  <a:srgbClr val="FFC000"/>
                </a:solidFill>
                <a:cs typeface="Calibri" panose="020F0502020204030204" pitchFamily="34" charset="0"/>
              </a:rPr>
              <a:t>Are the eagle’s wings to be alienated from each other, never again to operate harmoniously in concert together? </a:t>
            </a:r>
          </a:p>
        </p:txBody>
      </p:sp>
    </p:spTree>
    <p:extLst>
      <p:ext uri="{BB962C8B-B14F-4D97-AF65-F5344CB8AC3E}">
        <p14:creationId xmlns:p14="http://schemas.microsoft.com/office/powerpoint/2010/main" val="247618859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5607910-DC61-4496-BD5D-BB8ABAF942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727" y="895949"/>
            <a:ext cx="11710545" cy="5066101"/>
          </a:xfrm>
          <a:prstGeom prst="rect">
            <a:avLst/>
          </a:prstGeom>
        </p:spPr>
      </p:pic>
    </p:spTree>
    <p:extLst>
      <p:ext uri="{BB962C8B-B14F-4D97-AF65-F5344CB8AC3E}">
        <p14:creationId xmlns:p14="http://schemas.microsoft.com/office/powerpoint/2010/main" val="3639759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612844"/>
            <a:ext cx="11430000" cy="5632311"/>
          </a:xfrm>
          <a:prstGeom prst="rect">
            <a:avLst/>
          </a:prstGeom>
        </p:spPr>
        <p:txBody>
          <a:bodyPr wrap="square">
            <a:spAutoFit/>
          </a:bodyPr>
          <a:lstStyle/>
          <a:p>
            <a:pPr algn="ctr" fontAlgn="t"/>
            <a:r>
              <a:rPr lang="en-US" sz="6000" dirty="0">
                <a:solidFill>
                  <a:srgbClr val="FFC000"/>
                </a:solidFill>
                <a:latin typeface="Calibri" panose="020F0502020204030204" pitchFamily="34" charset="0"/>
                <a:cs typeface="Calibri" panose="020F0502020204030204" pitchFamily="34" charset="0"/>
              </a:rPr>
              <a:t>OK, to start off, let’s listen to what the leading Bible Prophecy teachers of our day are saying about the role of America in future Bible Prophecy. In this video with Jimmie DeYoung he is asked the big question. </a:t>
            </a:r>
          </a:p>
        </p:txBody>
      </p:sp>
    </p:spTree>
    <p:extLst>
      <p:ext uri="{BB962C8B-B14F-4D97-AF65-F5344CB8AC3E}">
        <p14:creationId xmlns:p14="http://schemas.microsoft.com/office/powerpoint/2010/main" val="385806417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62E3202-9294-4DE9-8B81-8A6380A88E2C}"/>
              </a:ext>
            </a:extLst>
          </p:cNvPr>
          <p:cNvSpPr/>
          <p:nvPr/>
        </p:nvSpPr>
        <p:spPr>
          <a:xfrm>
            <a:off x="1000125" y="1305341"/>
            <a:ext cx="10191750" cy="4247317"/>
          </a:xfrm>
          <a:prstGeom prst="rect">
            <a:avLst/>
          </a:prstGeom>
        </p:spPr>
        <p:txBody>
          <a:bodyPr wrap="square">
            <a:spAutoFit/>
          </a:bodyPr>
          <a:lstStyle/>
          <a:p>
            <a:pPr algn="ctr"/>
            <a:r>
              <a:rPr lang="en-US" sz="5400" dirty="0">
                <a:solidFill>
                  <a:srgbClr val="FFC000"/>
                </a:solidFill>
              </a:rPr>
              <a:t>Or is it possible that in some epic future history </a:t>
            </a:r>
            <a:r>
              <a:rPr lang="en-US" sz="5400" i="1" dirty="0">
                <a:solidFill>
                  <a:srgbClr val="FFFF00"/>
                </a:solidFill>
              </a:rPr>
              <a:t>the two eagle’s wings </a:t>
            </a:r>
            <a:r>
              <a:rPr lang="en-US" sz="5400" dirty="0">
                <a:solidFill>
                  <a:srgbClr val="FFC000"/>
                </a:solidFill>
              </a:rPr>
              <a:t>could perform some </a:t>
            </a:r>
            <a:r>
              <a:rPr lang="en-US" sz="5400" dirty="0">
                <a:solidFill>
                  <a:srgbClr val="FFFF00"/>
                </a:solidFill>
              </a:rPr>
              <a:t>divine purpose </a:t>
            </a:r>
            <a:r>
              <a:rPr lang="en-US" sz="5400" dirty="0">
                <a:solidFill>
                  <a:srgbClr val="FFC000"/>
                </a:solidFill>
              </a:rPr>
              <a:t>even in the midst of the </a:t>
            </a:r>
            <a:r>
              <a:rPr lang="en-US" sz="5400" dirty="0">
                <a:solidFill>
                  <a:srgbClr val="FFFF00"/>
                </a:solidFill>
              </a:rPr>
              <a:t>end-time drama</a:t>
            </a:r>
            <a:r>
              <a:rPr lang="en-US" sz="5400" dirty="0">
                <a:solidFill>
                  <a:srgbClr val="FFC000"/>
                </a:solidFill>
              </a:rPr>
              <a:t>? </a:t>
            </a:r>
          </a:p>
        </p:txBody>
      </p:sp>
    </p:spTree>
    <p:extLst>
      <p:ext uri="{BB962C8B-B14F-4D97-AF65-F5344CB8AC3E}">
        <p14:creationId xmlns:p14="http://schemas.microsoft.com/office/powerpoint/2010/main" val="299915636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B8418D2-7D93-43B4-A8C9-6670F26B9F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5368"/>
            <a:ext cx="12192000" cy="5698717"/>
          </a:xfrm>
          <a:prstGeom prst="rect">
            <a:avLst/>
          </a:prstGeom>
        </p:spPr>
      </p:pic>
      <p:sp>
        <p:nvSpPr>
          <p:cNvPr id="3" name="Rectangle: Rounded Corners 2">
            <a:extLst>
              <a:ext uri="{FF2B5EF4-FFF2-40B4-BE49-F238E27FC236}">
                <a16:creationId xmlns:a16="http://schemas.microsoft.com/office/drawing/2014/main" id="{A0166F5E-BEE0-4517-B9E1-600B4B2575B7}"/>
              </a:ext>
            </a:extLst>
          </p:cNvPr>
          <p:cNvSpPr/>
          <p:nvPr/>
        </p:nvSpPr>
        <p:spPr>
          <a:xfrm>
            <a:off x="4572000" y="2438400"/>
            <a:ext cx="3048000" cy="35052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0" dirty="0"/>
              <a:t>?</a:t>
            </a:r>
          </a:p>
        </p:txBody>
      </p:sp>
    </p:spTree>
    <p:extLst>
      <p:ext uri="{BB962C8B-B14F-4D97-AF65-F5344CB8AC3E}">
        <p14:creationId xmlns:p14="http://schemas.microsoft.com/office/powerpoint/2010/main" val="263417844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62E3202-9294-4DE9-8B81-8A6380A88E2C}"/>
              </a:ext>
            </a:extLst>
          </p:cNvPr>
          <p:cNvSpPr/>
          <p:nvPr/>
        </p:nvSpPr>
        <p:spPr>
          <a:xfrm>
            <a:off x="590550" y="1012954"/>
            <a:ext cx="11010900" cy="4832092"/>
          </a:xfrm>
          <a:prstGeom prst="rect">
            <a:avLst/>
          </a:prstGeom>
        </p:spPr>
        <p:txBody>
          <a:bodyPr wrap="square">
            <a:spAutoFit/>
          </a:bodyPr>
          <a:lstStyle/>
          <a:p>
            <a:pPr algn="ctr"/>
            <a:r>
              <a:rPr lang="en-US" sz="4400" dirty="0">
                <a:solidFill>
                  <a:srgbClr val="FFC000"/>
                </a:solidFill>
              </a:rPr>
              <a:t>Could these two eagle’s wings in some mysterious manner, even in the tribulation, come together and harmoniously perform an epic task in the end-time plan of God? Do we have prophetic Scriptures to support that? That is an interesting question. We shall address this as we go on in this video. </a:t>
            </a:r>
          </a:p>
        </p:txBody>
      </p:sp>
    </p:spTree>
    <p:extLst>
      <p:ext uri="{BB962C8B-B14F-4D97-AF65-F5344CB8AC3E}">
        <p14:creationId xmlns:p14="http://schemas.microsoft.com/office/powerpoint/2010/main" val="341122479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62834B-F173-4D7F-86E3-98EC33FD9A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3815"/>
            <a:ext cx="8839199" cy="6865629"/>
          </a:xfrm>
          <a:prstGeom prst="rect">
            <a:avLst/>
          </a:prstGeom>
        </p:spPr>
      </p:pic>
    </p:spTree>
    <p:extLst>
      <p:ext uri="{BB962C8B-B14F-4D97-AF65-F5344CB8AC3E}">
        <p14:creationId xmlns:p14="http://schemas.microsoft.com/office/powerpoint/2010/main" val="140486066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1676400" y="2133603"/>
            <a:ext cx="8915400" cy="2137815"/>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buNone/>
            </a:pPr>
            <a:r>
              <a:rPr lang="en-US" sz="6600" dirty="0">
                <a:solidFill>
                  <a:srgbClr val="FFC000"/>
                </a:solidFill>
              </a:rPr>
              <a:t>Daniel then sees a bear rising up on one side.</a:t>
            </a:r>
          </a:p>
        </p:txBody>
      </p:sp>
    </p:spTree>
    <p:extLst>
      <p:ext uri="{BB962C8B-B14F-4D97-AF65-F5344CB8AC3E}">
        <p14:creationId xmlns:p14="http://schemas.microsoft.com/office/powerpoint/2010/main" val="297491639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gwfin_000.Samsung-Laptop\Desktop\lion-eagle-bea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0"/>
            <a:ext cx="10287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p:cNvSpPr/>
          <p:nvPr/>
        </p:nvSpPr>
        <p:spPr>
          <a:xfrm>
            <a:off x="7048500" y="1371600"/>
            <a:ext cx="4191000" cy="2743200"/>
          </a:xfrm>
          <a:prstGeom prst="ellipse">
            <a:avLst/>
          </a:prstGeom>
          <a:noFill/>
          <a:ln w="476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988878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00150" y="612846"/>
            <a:ext cx="9791700" cy="5632307"/>
          </a:xfrm>
          <a:prstGeom prst="rect">
            <a:avLst/>
          </a:prstGeom>
          <a:solidFill>
            <a:schemeClr val="tx2">
              <a:lumMod val="50000"/>
            </a:schemeClr>
          </a:solidFill>
        </p:spPr>
        <p:txBody>
          <a:bodyPr wrap="square" lIns="91436" tIns="45718" rIns="91436" bIns="45718">
            <a:spAutoFit/>
          </a:bodyPr>
          <a:lstStyle/>
          <a:p>
            <a:pPr algn="ctr"/>
            <a:r>
              <a:rPr lang="en-US" sz="6000" dirty="0">
                <a:solidFill>
                  <a:srgbClr val="FFC000"/>
                </a:solidFill>
              </a:rPr>
              <a:t> </a:t>
            </a:r>
            <a:r>
              <a:rPr lang="en-US" sz="6000" baseline="30000" dirty="0">
                <a:solidFill>
                  <a:srgbClr val="FFC000"/>
                </a:solidFill>
              </a:rPr>
              <a:t>5 </a:t>
            </a:r>
            <a:r>
              <a:rPr lang="en-US" sz="6000" dirty="0">
                <a:solidFill>
                  <a:srgbClr val="FFC000"/>
                </a:solidFill>
              </a:rPr>
              <a:t>And behold another beast, a second, like to </a:t>
            </a:r>
            <a:r>
              <a:rPr lang="en-US" sz="6000" b="1" i="1" dirty="0">
                <a:solidFill>
                  <a:srgbClr val="FFFF00"/>
                </a:solidFill>
              </a:rPr>
              <a:t>a bear</a:t>
            </a:r>
            <a:r>
              <a:rPr lang="en-US" sz="6000" dirty="0">
                <a:solidFill>
                  <a:srgbClr val="FFC000"/>
                </a:solidFill>
              </a:rPr>
              <a:t>, </a:t>
            </a:r>
          </a:p>
          <a:p>
            <a:pPr algn="ctr"/>
            <a:r>
              <a:rPr lang="en-US" sz="6000" dirty="0">
                <a:solidFill>
                  <a:srgbClr val="FFC000"/>
                </a:solidFill>
              </a:rPr>
              <a:t>and it raised up itself on </a:t>
            </a:r>
          </a:p>
          <a:p>
            <a:pPr algn="ctr"/>
            <a:r>
              <a:rPr lang="en-US" sz="6000" dirty="0">
                <a:solidFill>
                  <a:srgbClr val="FFC000"/>
                </a:solidFill>
              </a:rPr>
              <a:t>one side, and it had </a:t>
            </a:r>
            <a:r>
              <a:rPr lang="en-US" sz="6000" i="1" dirty="0">
                <a:solidFill>
                  <a:srgbClr val="FFFF00"/>
                </a:solidFill>
              </a:rPr>
              <a:t>three ribs </a:t>
            </a:r>
            <a:r>
              <a:rPr lang="en-US" sz="6000" dirty="0">
                <a:solidFill>
                  <a:srgbClr val="FFC000"/>
                </a:solidFill>
              </a:rPr>
              <a:t>in the mouth of it</a:t>
            </a:r>
          </a:p>
          <a:p>
            <a:pPr algn="ctr"/>
            <a:r>
              <a:rPr lang="en-US" sz="6000" dirty="0">
                <a:solidFill>
                  <a:srgbClr val="FFC000"/>
                </a:solidFill>
              </a:rPr>
              <a:t>between the teeth of it:</a:t>
            </a:r>
          </a:p>
        </p:txBody>
      </p:sp>
    </p:spTree>
    <p:extLst>
      <p:ext uri="{BB962C8B-B14F-4D97-AF65-F5344CB8AC3E}">
        <p14:creationId xmlns:p14="http://schemas.microsoft.com/office/powerpoint/2010/main" val="216066963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fatherscall.files.wordpress.com/2013/01/daniel-7-bear-with-three-rib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314325"/>
            <a:ext cx="8915400" cy="616267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5BD2EABC-CA3B-4C37-8CA4-AAB688889A08}"/>
              </a:ext>
            </a:extLst>
          </p:cNvPr>
          <p:cNvSpPr/>
          <p:nvPr/>
        </p:nvSpPr>
        <p:spPr>
          <a:xfrm>
            <a:off x="152400" y="229139"/>
            <a:ext cx="4191000" cy="6247860"/>
          </a:xfrm>
          <a:prstGeom prst="rect">
            <a:avLst/>
          </a:prstGeom>
          <a:solidFill>
            <a:schemeClr val="tx2">
              <a:lumMod val="50000"/>
            </a:schemeClr>
          </a:solidFill>
        </p:spPr>
        <p:txBody>
          <a:bodyPr wrap="square" lIns="91436" tIns="45718" rIns="91436" bIns="45718">
            <a:spAutoFit/>
          </a:bodyPr>
          <a:lstStyle/>
          <a:p>
            <a:pPr algn="ctr"/>
            <a:r>
              <a:rPr lang="en-US" sz="4000" baseline="30000" dirty="0">
                <a:solidFill>
                  <a:srgbClr val="FFC000"/>
                </a:solidFill>
              </a:rPr>
              <a:t>5 </a:t>
            </a:r>
            <a:r>
              <a:rPr lang="en-US" sz="4000" dirty="0">
                <a:solidFill>
                  <a:srgbClr val="FFC000"/>
                </a:solidFill>
              </a:rPr>
              <a:t>And behold another beast, </a:t>
            </a:r>
          </a:p>
          <a:p>
            <a:pPr algn="ctr"/>
            <a:r>
              <a:rPr lang="en-US" sz="4000" dirty="0">
                <a:solidFill>
                  <a:srgbClr val="FFC000"/>
                </a:solidFill>
              </a:rPr>
              <a:t>a second, like </a:t>
            </a:r>
          </a:p>
          <a:p>
            <a:pPr algn="ctr"/>
            <a:r>
              <a:rPr lang="en-US" sz="4000" dirty="0">
                <a:solidFill>
                  <a:srgbClr val="FFC000"/>
                </a:solidFill>
              </a:rPr>
              <a:t>to </a:t>
            </a:r>
            <a:r>
              <a:rPr lang="en-US" sz="4000" b="1" i="1" dirty="0">
                <a:solidFill>
                  <a:srgbClr val="FFFF00"/>
                </a:solidFill>
              </a:rPr>
              <a:t>a bear</a:t>
            </a:r>
            <a:r>
              <a:rPr lang="en-US" sz="4000" dirty="0">
                <a:solidFill>
                  <a:srgbClr val="FFC000"/>
                </a:solidFill>
              </a:rPr>
              <a:t>, and </a:t>
            </a:r>
          </a:p>
          <a:p>
            <a:pPr algn="ctr"/>
            <a:r>
              <a:rPr lang="en-US" sz="4000" dirty="0">
                <a:solidFill>
                  <a:srgbClr val="FFC000"/>
                </a:solidFill>
              </a:rPr>
              <a:t>it raised up itself on one side, and it had </a:t>
            </a:r>
            <a:r>
              <a:rPr lang="en-US" sz="4000" i="1" dirty="0">
                <a:solidFill>
                  <a:srgbClr val="FFFF00"/>
                </a:solidFill>
              </a:rPr>
              <a:t>three ribs </a:t>
            </a:r>
            <a:r>
              <a:rPr lang="en-US" sz="4000" dirty="0">
                <a:solidFill>
                  <a:srgbClr val="FFC000"/>
                </a:solidFill>
              </a:rPr>
              <a:t>in the mouth of </a:t>
            </a:r>
          </a:p>
          <a:p>
            <a:pPr algn="ctr"/>
            <a:r>
              <a:rPr lang="en-US" sz="4000" dirty="0">
                <a:solidFill>
                  <a:srgbClr val="FFC000"/>
                </a:solidFill>
              </a:rPr>
              <a:t>it between the teeth of it:</a:t>
            </a:r>
          </a:p>
        </p:txBody>
      </p:sp>
    </p:spTree>
    <p:extLst>
      <p:ext uri="{BB962C8B-B14F-4D97-AF65-F5344CB8AC3E}">
        <p14:creationId xmlns:p14="http://schemas.microsoft.com/office/powerpoint/2010/main" val="286984463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1100" y="1305343"/>
            <a:ext cx="9829800" cy="4247313"/>
          </a:xfrm>
          <a:prstGeom prst="rect">
            <a:avLst/>
          </a:prstGeom>
          <a:solidFill>
            <a:schemeClr val="tx2">
              <a:lumMod val="50000"/>
            </a:schemeClr>
          </a:solidFill>
        </p:spPr>
        <p:txBody>
          <a:bodyPr wrap="square" lIns="91436" tIns="45718" rIns="91436" bIns="45718">
            <a:spAutoFit/>
          </a:bodyPr>
          <a:lstStyle/>
          <a:p>
            <a:pPr algn="ctr">
              <a:buNone/>
            </a:pPr>
            <a:r>
              <a:rPr lang="en-US" sz="5400" dirty="0">
                <a:solidFill>
                  <a:srgbClr val="FFC000"/>
                </a:solidFill>
              </a:rPr>
              <a:t>The bear had </a:t>
            </a:r>
          </a:p>
          <a:p>
            <a:pPr algn="ctr">
              <a:buNone/>
            </a:pPr>
            <a:r>
              <a:rPr lang="en-US" sz="5400" dirty="0">
                <a:solidFill>
                  <a:srgbClr val="FFFF00"/>
                </a:solidFill>
              </a:rPr>
              <a:t>three ribs </a:t>
            </a:r>
            <a:r>
              <a:rPr lang="en-US" sz="5400" dirty="0">
                <a:solidFill>
                  <a:srgbClr val="FFC000"/>
                </a:solidFill>
              </a:rPr>
              <a:t>in its mouth.</a:t>
            </a:r>
          </a:p>
          <a:p>
            <a:pPr algn="ctr">
              <a:buNone/>
            </a:pPr>
            <a:endParaRPr lang="en-US" sz="5400" dirty="0">
              <a:solidFill>
                <a:srgbClr val="FFC000"/>
              </a:solidFill>
            </a:endParaRPr>
          </a:p>
          <a:p>
            <a:pPr algn="ctr"/>
            <a:r>
              <a:rPr lang="en-US" sz="5400" dirty="0">
                <a:solidFill>
                  <a:srgbClr val="FFC000"/>
                </a:solidFill>
              </a:rPr>
              <a:t>and they said thus unto it,</a:t>
            </a:r>
          </a:p>
          <a:p>
            <a:pPr algn="ctr"/>
            <a:r>
              <a:rPr lang="en-US" sz="5400" b="1" i="1" dirty="0">
                <a:solidFill>
                  <a:srgbClr val="FFFF00"/>
                </a:solidFill>
              </a:rPr>
              <a:t>”Arise, devour much flesh.”</a:t>
            </a:r>
          </a:p>
        </p:txBody>
      </p:sp>
    </p:spTree>
    <p:extLst>
      <p:ext uri="{BB962C8B-B14F-4D97-AF65-F5344CB8AC3E}">
        <p14:creationId xmlns:p14="http://schemas.microsoft.com/office/powerpoint/2010/main" val="15424384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gwfin_000.Samsung-Laptop\Desktop\lion-eagle-bea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0"/>
            <a:ext cx="10287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p:cNvSpPr/>
          <p:nvPr/>
        </p:nvSpPr>
        <p:spPr>
          <a:xfrm rot="454547">
            <a:off x="3765848" y="696519"/>
            <a:ext cx="3777953" cy="2590800"/>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lvl="1"/>
            <a:r>
              <a:rPr lang="en-US" sz="4000" b="1" i="1" dirty="0">
                <a:solidFill>
                  <a:srgbClr val="C00000"/>
                </a:solidFill>
                <a:latin typeface="Algerian" panose="04020705040A02060702" pitchFamily="82" charset="0"/>
              </a:rPr>
              <a:t>ARISE,</a:t>
            </a:r>
          </a:p>
          <a:p>
            <a:pPr lvl="1"/>
            <a:r>
              <a:rPr lang="en-US" sz="4000" b="1" i="1" dirty="0">
                <a:solidFill>
                  <a:srgbClr val="C00000"/>
                </a:solidFill>
                <a:latin typeface="Algerian" panose="04020705040A02060702" pitchFamily="82" charset="0"/>
              </a:rPr>
              <a:t>DEVOUR MUCH</a:t>
            </a:r>
          </a:p>
          <a:p>
            <a:pPr lvl="1"/>
            <a:r>
              <a:rPr lang="en-US" sz="4000" b="1" i="1" dirty="0">
                <a:solidFill>
                  <a:srgbClr val="C00000"/>
                </a:solidFill>
                <a:latin typeface="Algerian" panose="04020705040A02060702" pitchFamily="82" charset="0"/>
              </a:rPr>
              <a:t>FLESH!</a:t>
            </a:r>
          </a:p>
        </p:txBody>
      </p:sp>
      <p:sp>
        <p:nvSpPr>
          <p:cNvPr id="3" name="Isosceles Triangle 2"/>
          <p:cNvSpPr/>
          <p:nvPr/>
        </p:nvSpPr>
        <p:spPr>
          <a:xfrm rot="592686">
            <a:off x="6767827" y="2352771"/>
            <a:ext cx="2394151" cy="914400"/>
          </a:xfrm>
          <a:prstGeom prst="triangle">
            <a:avLst>
              <a:gd name="adj" fmla="val 13413"/>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en-US"/>
          </a:p>
        </p:txBody>
      </p:sp>
    </p:spTree>
    <p:extLst>
      <p:ext uri="{BB962C8B-B14F-4D97-AF65-F5344CB8AC3E}">
        <p14:creationId xmlns:p14="http://schemas.microsoft.com/office/powerpoint/2010/main" val="2042266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2500" y="612844"/>
            <a:ext cx="10287000" cy="5632311"/>
          </a:xfrm>
          <a:prstGeom prst="rect">
            <a:avLst/>
          </a:prstGeom>
        </p:spPr>
        <p:txBody>
          <a:bodyPr wrap="square">
            <a:spAutoFit/>
          </a:bodyPr>
          <a:lstStyle/>
          <a:p>
            <a:pPr algn="ctr" fontAlgn="t"/>
            <a:r>
              <a:rPr lang="en-US" sz="6000" dirty="0">
                <a:solidFill>
                  <a:srgbClr val="FFC000"/>
                </a:solidFill>
                <a:latin typeface="Calibri" panose="020F0502020204030204" pitchFamily="34" charset="0"/>
                <a:cs typeface="Calibri" panose="020F0502020204030204" pitchFamily="34" charset="0"/>
              </a:rPr>
              <a:t>Calvary Chapel has been a wonderful church ministry. Typically it has emphasized a diligent verse by verse study of the Holy Scriptures. But here is their answer to the question. </a:t>
            </a:r>
          </a:p>
        </p:txBody>
      </p:sp>
    </p:spTree>
    <p:extLst>
      <p:ext uri="{BB962C8B-B14F-4D97-AF65-F5344CB8AC3E}">
        <p14:creationId xmlns:p14="http://schemas.microsoft.com/office/powerpoint/2010/main" val="92500250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1100" y="1566954"/>
            <a:ext cx="9829800" cy="3724092"/>
          </a:xfrm>
          <a:prstGeom prst="rect">
            <a:avLst/>
          </a:prstGeom>
          <a:solidFill>
            <a:schemeClr val="tx2">
              <a:lumMod val="50000"/>
            </a:schemeClr>
          </a:solidFill>
        </p:spPr>
        <p:txBody>
          <a:bodyPr wrap="square" lIns="91436" tIns="45718" rIns="91436" bIns="45718">
            <a:spAutoFit/>
          </a:bodyPr>
          <a:lstStyle/>
          <a:p>
            <a:r>
              <a:rPr lang="en-US" sz="5400" dirty="0">
                <a:solidFill>
                  <a:srgbClr val="FFC000"/>
                </a:solidFill>
              </a:rPr>
              <a:t>What great superpower has taken the lives of millions, in wars, and even in “peacetime”, </a:t>
            </a:r>
            <a:r>
              <a:rPr lang="en-US" sz="5400" b="1" i="1" dirty="0">
                <a:solidFill>
                  <a:srgbClr val="FFFF00"/>
                </a:solidFill>
              </a:rPr>
              <a:t>devouring its own people?</a:t>
            </a:r>
          </a:p>
          <a:p>
            <a:pPr algn="ctr"/>
            <a:endParaRPr lang="en-US" sz="2000" dirty="0">
              <a:solidFill>
                <a:srgbClr val="FFC000"/>
              </a:solidFill>
            </a:endParaRPr>
          </a:p>
        </p:txBody>
      </p:sp>
    </p:spTree>
    <p:extLst>
      <p:ext uri="{BB962C8B-B14F-4D97-AF65-F5344CB8AC3E}">
        <p14:creationId xmlns:p14="http://schemas.microsoft.com/office/powerpoint/2010/main" val="181119026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0"/>
            <a:ext cx="821055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a:extLst>
              <a:ext uri="{FF2B5EF4-FFF2-40B4-BE49-F238E27FC236}">
                <a16:creationId xmlns:a16="http://schemas.microsoft.com/office/drawing/2014/main" id="{998C228D-9490-42C4-9F73-B366EE43A78E}"/>
              </a:ext>
            </a:extLst>
          </p:cNvPr>
          <p:cNvSpPr txBox="1"/>
          <p:nvPr/>
        </p:nvSpPr>
        <p:spPr>
          <a:xfrm>
            <a:off x="152400" y="305068"/>
            <a:ext cx="3733800" cy="6247864"/>
          </a:xfrm>
          <a:prstGeom prst="rect">
            <a:avLst/>
          </a:prstGeom>
          <a:noFill/>
        </p:spPr>
        <p:txBody>
          <a:bodyPr wrap="square" rtlCol="0">
            <a:spAutoFit/>
          </a:bodyPr>
          <a:lstStyle/>
          <a:p>
            <a:r>
              <a:rPr lang="en-US" sz="4000" dirty="0">
                <a:solidFill>
                  <a:srgbClr val="FFC000"/>
                </a:solidFill>
              </a:rPr>
              <a:t>What great superpower has taken the lives of millions, . . </a:t>
            </a:r>
          </a:p>
          <a:p>
            <a:r>
              <a:rPr lang="en-US" sz="4000" dirty="0">
                <a:solidFill>
                  <a:srgbClr val="FFC000"/>
                </a:solidFill>
              </a:rPr>
              <a:t> . . . in wars, </a:t>
            </a:r>
          </a:p>
          <a:p>
            <a:r>
              <a:rPr lang="en-US" sz="4000" dirty="0">
                <a:solidFill>
                  <a:srgbClr val="FFC000"/>
                </a:solidFill>
              </a:rPr>
              <a:t>and even in “peacetime”, </a:t>
            </a:r>
            <a:r>
              <a:rPr lang="en-US" sz="4000" b="1" i="1" dirty="0">
                <a:solidFill>
                  <a:srgbClr val="FFFF00"/>
                </a:solidFill>
              </a:rPr>
              <a:t>devouring its own people?</a:t>
            </a:r>
          </a:p>
        </p:txBody>
      </p:sp>
    </p:spTree>
    <p:extLst>
      <p:ext uri="{BB962C8B-B14F-4D97-AF65-F5344CB8AC3E}">
        <p14:creationId xmlns:p14="http://schemas.microsoft.com/office/powerpoint/2010/main" val="15522013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1316328" y="609600"/>
            <a:ext cx="9885072" cy="5646468"/>
          </a:xfrm>
          <a:prstGeom prst="rect">
            <a:avLst/>
          </a:prstGeom>
          <a:solidFill>
            <a:schemeClr val="tx2">
              <a:lumMod val="50000"/>
            </a:schemeClr>
          </a:solidFill>
          <a:ln>
            <a:noFill/>
          </a:ln>
        </p:spPr>
        <p:txBody>
          <a:bodyPr wrap="square" lIns="105463" tIns="52730" rIns="105463" bIns="5273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buNone/>
            </a:pPr>
            <a:r>
              <a:rPr lang="en-US" sz="6000" dirty="0">
                <a:solidFill>
                  <a:srgbClr val="FFC000"/>
                </a:solidFill>
              </a:rPr>
              <a:t>Daniel then sees another beast, one </a:t>
            </a:r>
            <a:r>
              <a:rPr lang="en-US" sz="6000" b="1" i="1" dirty="0">
                <a:solidFill>
                  <a:srgbClr val="FFFF00"/>
                </a:solidFill>
              </a:rPr>
              <a:t>like a leopard</a:t>
            </a:r>
            <a:r>
              <a:rPr lang="en-US" sz="6000" dirty="0">
                <a:solidFill>
                  <a:srgbClr val="FFC000"/>
                </a:solidFill>
              </a:rPr>
              <a:t>, which had </a:t>
            </a:r>
            <a:r>
              <a:rPr lang="en-US" sz="6000" dirty="0">
                <a:solidFill>
                  <a:srgbClr val="FFFF00"/>
                </a:solidFill>
              </a:rPr>
              <a:t>upon the back of it </a:t>
            </a:r>
            <a:r>
              <a:rPr lang="en-US" sz="6000" b="1" i="1" dirty="0">
                <a:solidFill>
                  <a:srgbClr val="FFFF00"/>
                </a:solidFill>
              </a:rPr>
              <a:t>four wings of a fowl</a:t>
            </a:r>
            <a:r>
              <a:rPr lang="en-US" sz="6000" dirty="0">
                <a:solidFill>
                  <a:srgbClr val="FFC000"/>
                </a:solidFill>
              </a:rPr>
              <a:t>; the beast had also </a:t>
            </a:r>
            <a:r>
              <a:rPr lang="en-US" sz="6000" b="1" i="1" dirty="0">
                <a:solidFill>
                  <a:srgbClr val="FFFF00"/>
                </a:solidFill>
              </a:rPr>
              <a:t>four heads</a:t>
            </a:r>
            <a:r>
              <a:rPr lang="en-US" sz="6000" dirty="0">
                <a:solidFill>
                  <a:srgbClr val="FFC000"/>
                </a:solidFill>
              </a:rPr>
              <a:t>; and </a:t>
            </a:r>
            <a:r>
              <a:rPr lang="en-US" sz="6000" b="1" i="1" dirty="0">
                <a:solidFill>
                  <a:srgbClr val="FFFF00"/>
                </a:solidFill>
              </a:rPr>
              <a:t>dominion </a:t>
            </a:r>
            <a:r>
              <a:rPr lang="en-US" sz="6000" dirty="0">
                <a:solidFill>
                  <a:srgbClr val="FFFF00"/>
                </a:solidFill>
              </a:rPr>
              <a:t>was given to it</a:t>
            </a:r>
            <a:r>
              <a:rPr lang="en-US" sz="6000" dirty="0">
                <a:solidFill>
                  <a:srgbClr val="FFC000"/>
                </a:solidFill>
              </a:rPr>
              <a:t>.</a:t>
            </a:r>
          </a:p>
        </p:txBody>
      </p:sp>
    </p:spTree>
    <p:extLst>
      <p:ext uri="{BB962C8B-B14F-4D97-AF65-F5344CB8AC3E}">
        <p14:creationId xmlns:p14="http://schemas.microsoft.com/office/powerpoint/2010/main" val="422654491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9900" y="305071"/>
            <a:ext cx="9182100" cy="62478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a:extLst>
              <a:ext uri="{FF2B5EF4-FFF2-40B4-BE49-F238E27FC236}">
                <a16:creationId xmlns:a16="http://schemas.microsoft.com/office/drawing/2014/main" id="{A2BCA5D5-9310-4772-BA81-D0002CF5D188}"/>
              </a:ext>
            </a:extLst>
          </p:cNvPr>
          <p:cNvSpPr/>
          <p:nvPr/>
        </p:nvSpPr>
        <p:spPr>
          <a:xfrm>
            <a:off x="304800" y="305070"/>
            <a:ext cx="3238500" cy="6247860"/>
          </a:xfrm>
          <a:prstGeom prst="rect">
            <a:avLst/>
          </a:prstGeom>
          <a:solidFill>
            <a:schemeClr val="tx2">
              <a:lumMod val="50000"/>
            </a:schemeClr>
          </a:solidFill>
        </p:spPr>
        <p:txBody>
          <a:bodyPr wrap="square" lIns="91436" tIns="45718" rIns="91436" bIns="45718">
            <a:spAutoFit/>
          </a:bodyPr>
          <a:lstStyle/>
          <a:p>
            <a:pPr algn="ctr"/>
            <a:r>
              <a:rPr lang="en-US" sz="4000" baseline="30000" dirty="0">
                <a:solidFill>
                  <a:srgbClr val="FFC000"/>
                </a:solidFill>
              </a:rPr>
              <a:t>6 </a:t>
            </a:r>
            <a:r>
              <a:rPr lang="en-US" sz="4000" dirty="0">
                <a:solidFill>
                  <a:srgbClr val="FFC000"/>
                </a:solidFill>
              </a:rPr>
              <a:t>After this I beheld, and lo another, </a:t>
            </a:r>
            <a:r>
              <a:rPr lang="en-US" sz="4000" b="1" i="1" dirty="0">
                <a:solidFill>
                  <a:srgbClr val="FFFF00"/>
                </a:solidFill>
              </a:rPr>
              <a:t>like a leopard</a:t>
            </a:r>
            <a:r>
              <a:rPr lang="en-US" sz="4000" dirty="0">
                <a:solidFill>
                  <a:srgbClr val="FFC000"/>
                </a:solidFill>
              </a:rPr>
              <a:t>, which had upon the back of it </a:t>
            </a:r>
            <a:r>
              <a:rPr lang="en-US" sz="4000" b="1" i="1" dirty="0">
                <a:solidFill>
                  <a:srgbClr val="FFFF00"/>
                </a:solidFill>
              </a:rPr>
              <a:t>four wings of a fowl</a:t>
            </a:r>
            <a:r>
              <a:rPr lang="en-US" sz="4000" dirty="0">
                <a:solidFill>
                  <a:srgbClr val="FFC000"/>
                </a:solidFill>
              </a:rPr>
              <a:t>; </a:t>
            </a:r>
          </a:p>
        </p:txBody>
      </p:sp>
    </p:spTree>
    <p:extLst>
      <p:ext uri="{BB962C8B-B14F-4D97-AF65-F5344CB8AC3E}">
        <p14:creationId xmlns:p14="http://schemas.microsoft.com/office/powerpoint/2010/main" val="172953937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A186C03-0A85-43D7-AA62-ACE4B7D0D82D}"/>
              </a:ext>
            </a:extLst>
          </p:cNvPr>
          <p:cNvSpPr/>
          <p:nvPr/>
        </p:nvSpPr>
        <p:spPr>
          <a:xfrm>
            <a:off x="895350" y="1074511"/>
            <a:ext cx="10401300" cy="4708977"/>
          </a:xfrm>
          <a:prstGeom prst="rect">
            <a:avLst/>
          </a:prstGeom>
          <a:solidFill>
            <a:schemeClr val="tx2">
              <a:lumMod val="50000"/>
            </a:schemeClr>
          </a:solidFill>
        </p:spPr>
        <p:txBody>
          <a:bodyPr wrap="square" lIns="91436" tIns="45718" rIns="91436" bIns="45718">
            <a:spAutoFit/>
          </a:bodyPr>
          <a:lstStyle/>
          <a:p>
            <a:pPr algn="ctr"/>
            <a:r>
              <a:rPr lang="en-US" sz="6000" dirty="0">
                <a:solidFill>
                  <a:srgbClr val="FFC000"/>
                </a:solidFill>
              </a:rPr>
              <a:t>the beast had also </a:t>
            </a:r>
          </a:p>
          <a:p>
            <a:pPr algn="ctr"/>
            <a:r>
              <a:rPr lang="en-US" sz="6000" b="1" i="1" dirty="0">
                <a:solidFill>
                  <a:srgbClr val="FFFF00"/>
                </a:solidFill>
              </a:rPr>
              <a:t>four heads</a:t>
            </a:r>
            <a:r>
              <a:rPr lang="en-US" sz="6000" dirty="0">
                <a:solidFill>
                  <a:srgbClr val="FFC000"/>
                </a:solidFill>
              </a:rPr>
              <a:t>; </a:t>
            </a:r>
          </a:p>
          <a:p>
            <a:pPr algn="ctr"/>
            <a:r>
              <a:rPr lang="en-US" sz="6000" dirty="0">
                <a:solidFill>
                  <a:srgbClr val="FFC000"/>
                </a:solidFill>
              </a:rPr>
              <a:t>and </a:t>
            </a:r>
            <a:r>
              <a:rPr lang="en-US" sz="6000" b="1" i="1" dirty="0">
                <a:solidFill>
                  <a:srgbClr val="FFFF00"/>
                </a:solidFill>
              </a:rPr>
              <a:t>dominion </a:t>
            </a:r>
          </a:p>
          <a:p>
            <a:pPr algn="ctr"/>
            <a:r>
              <a:rPr lang="en-US" sz="6000" b="1" i="1" dirty="0">
                <a:solidFill>
                  <a:srgbClr val="FFFF00"/>
                </a:solidFill>
              </a:rPr>
              <a:t>was given </a:t>
            </a:r>
          </a:p>
          <a:p>
            <a:pPr algn="ctr"/>
            <a:r>
              <a:rPr lang="en-US" sz="6000" b="1" i="1" dirty="0">
                <a:solidFill>
                  <a:srgbClr val="FFFF00"/>
                </a:solidFill>
              </a:rPr>
              <a:t>to it</a:t>
            </a:r>
            <a:r>
              <a:rPr lang="en-US" sz="6000" dirty="0">
                <a:solidFill>
                  <a:srgbClr val="FFC000"/>
                </a:solidFill>
              </a:rPr>
              <a:t>.</a:t>
            </a:r>
          </a:p>
        </p:txBody>
      </p:sp>
    </p:spTree>
    <p:extLst>
      <p:ext uri="{BB962C8B-B14F-4D97-AF65-F5344CB8AC3E}">
        <p14:creationId xmlns:p14="http://schemas.microsoft.com/office/powerpoint/2010/main" val="23141652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www.livingwatersmissionschool.com/uploads/9/9/5/9/9959053/8498261_ori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3925" y="349569"/>
            <a:ext cx="7000875" cy="616951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0A186C03-0A85-43D7-AA62-ACE4B7D0D82D}"/>
              </a:ext>
            </a:extLst>
          </p:cNvPr>
          <p:cNvSpPr/>
          <p:nvPr/>
        </p:nvSpPr>
        <p:spPr>
          <a:xfrm>
            <a:off x="266700" y="474347"/>
            <a:ext cx="4467225" cy="5909306"/>
          </a:xfrm>
          <a:prstGeom prst="rect">
            <a:avLst/>
          </a:prstGeom>
          <a:solidFill>
            <a:schemeClr val="tx2">
              <a:lumMod val="50000"/>
            </a:schemeClr>
          </a:solidFill>
        </p:spPr>
        <p:txBody>
          <a:bodyPr wrap="square" lIns="91436" tIns="45718" rIns="91436" bIns="45718">
            <a:spAutoFit/>
          </a:bodyPr>
          <a:lstStyle/>
          <a:p>
            <a:pPr algn="ctr"/>
            <a:r>
              <a:rPr lang="en-US" sz="5400" dirty="0">
                <a:solidFill>
                  <a:srgbClr val="FFC000"/>
                </a:solidFill>
              </a:rPr>
              <a:t>the beast </a:t>
            </a:r>
          </a:p>
          <a:p>
            <a:pPr algn="ctr"/>
            <a:r>
              <a:rPr lang="en-US" sz="5400" dirty="0">
                <a:solidFill>
                  <a:srgbClr val="FFC000"/>
                </a:solidFill>
              </a:rPr>
              <a:t>had also </a:t>
            </a:r>
          </a:p>
          <a:p>
            <a:pPr algn="ctr"/>
            <a:r>
              <a:rPr lang="en-US" sz="5400" b="1" i="1" dirty="0">
                <a:solidFill>
                  <a:srgbClr val="FFFF00"/>
                </a:solidFill>
              </a:rPr>
              <a:t>four heads</a:t>
            </a:r>
            <a:r>
              <a:rPr lang="en-US" sz="5400" dirty="0">
                <a:solidFill>
                  <a:srgbClr val="FFC000"/>
                </a:solidFill>
              </a:rPr>
              <a:t>; </a:t>
            </a:r>
          </a:p>
          <a:p>
            <a:pPr algn="ctr"/>
            <a:r>
              <a:rPr lang="en-US" sz="5400" dirty="0">
                <a:solidFill>
                  <a:srgbClr val="FFC000"/>
                </a:solidFill>
              </a:rPr>
              <a:t>and </a:t>
            </a:r>
            <a:r>
              <a:rPr lang="en-US" sz="5400" b="1" i="1" dirty="0">
                <a:solidFill>
                  <a:srgbClr val="FFFF00"/>
                </a:solidFill>
              </a:rPr>
              <a:t>dominion </a:t>
            </a:r>
          </a:p>
          <a:p>
            <a:pPr algn="ctr"/>
            <a:r>
              <a:rPr lang="en-US" sz="5400" b="1" i="1" dirty="0">
                <a:solidFill>
                  <a:srgbClr val="FFFF00"/>
                </a:solidFill>
              </a:rPr>
              <a:t>was given </a:t>
            </a:r>
          </a:p>
          <a:p>
            <a:pPr algn="ctr"/>
            <a:r>
              <a:rPr lang="en-US" sz="5400" b="1" i="1" dirty="0">
                <a:solidFill>
                  <a:srgbClr val="FFFF00"/>
                </a:solidFill>
              </a:rPr>
              <a:t>to it</a:t>
            </a:r>
            <a:r>
              <a:rPr lang="en-US" sz="5400" dirty="0">
                <a:solidFill>
                  <a:srgbClr val="FFC000"/>
                </a:solidFill>
              </a:rPr>
              <a:t>.</a:t>
            </a:r>
          </a:p>
        </p:txBody>
      </p:sp>
    </p:spTree>
    <p:extLst>
      <p:ext uri="{BB962C8B-B14F-4D97-AF65-F5344CB8AC3E}">
        <p14:creationId xmlns:p14="http://schemas.microsoft.com/office/powerpoint/2010/main" val="332049995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A186C03-0A85-43D7-AA62-ACE4B7D0D82D}"/>
              </a:ext>
            </a:extLst>
          </p:cNvPr>
          <p:cNvSpPr/>
          <p:nvPr/>
        </p:nvSpPr>
        <p:spPr>
          <a:xfrm>
            <a:off x="1171575" y="1536176"/>
            <a:ext cx="9848850" cy="3785648"/>
          </a:xfrm>
          <a:prstGeom prst="rect">
            <a:avLst/>
          </a:prstGeom>
          <a:solidFill>
            <a:schemeClr val="tx2">
              <a:lumMod val="50000"/>
            </a:schemeClr>
          </a:solidFill>
        </p:spPr>
        <p:txBody>
          <a:bodyPr wrap="square" lIns="91436" tIns="45718" rIns="91436" bIns="45718">
            <a:spAutoFit/>
          </a:bodyPr>
          <a:lstStyle/>
          <a:p>
            <a:pPr algn="ctr"/>
            <a:r>
              <a:rPr lang="en-US" sz="6000" dirty="0">
                <a:solidFill>
                  <a:srgbClr val="FFC000"/>
                </a:solidFill>
              </a:rPr>
              <a:t>So as we survey the four beasts of Daniel chapter 7 here are the three beasts we have seen so far.</a:t>
            </a:r>
          </a:p>
        </p:txBody>
      </p:sp>
    </p:spTree>
    <p:extLst>
      <p:ext uri="{BB962C8B-B14F-4D97-AF65-F5344CB8AC3E}">
        <p14:creationId xmlns:p14="http://schemas.microsoft.com/office/powerpoint/2010/main" val="21494556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gwfin_000.Samsung-Laptop\Desktop\three-beast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4481"/>
            <a:ext cx="10287000" cy="6881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416059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82069"/>
            <a:ext cx="10820400" cy="5693862"/>
          </a:xfrm>
          <a:prstGeom prst="rect">
            <a:avLst/>
          </a:prstGeom>
          <a:solidFill>
            <a:schemeClr val="tx2">
              <a:lumMod val="50000"/>
            </a:schemeClr>
          </a:solidFill>
        </p:spPr>
        <p:txBody>
          <a:bodyPr wrap="square" lIns="91436" tIns="45718" rIns="91436" bIns="45718">
            <a:spAutoFit/>
          </a:bodyPr>
          <a:lstStyle/>
          <a:p>
            <a:pPr algn="ctr"/>
            <a:r>
              <a:rPr lang="en-US" sz="5200" baseline="30000" dirty="0">
                <a:solidFill>
                  <a:srgbClr val="FFC000"/>
                </a:solidFill>
              </a:rPr>
              <a:t>7 </a:t>
            </a:r>
            <a:r>
              <a:rPr lang="en-US" sz="5200" dirty="0">
                <a:solidFill>
                  <a:srgbClr val="FFC000"/>
                </a:solidFill>
              </a:rPr>
              <a:t>After this Daniel sees </a:t>
            </a:r>
            <a:r>
              <a:rPr lang="en-US" sz="5200" dirty="0">
                <a:solidFill>
                  <a:srgbClr val="FFFF00"/>
                </a:solidFill>
              </a:rPr>
              <a:t>a fourth beast.</a:t>
            </a:r>
            <a:r>
              <a:rPr lang="en-US" sz="5200" dirty="0">
                <a:solidFill>
                  <a:srgbClr val="FFC000"/>
                </a:solidFill>
              </a:rPr>
              <a:t> It was </a:t>
            </a:r>
            <a:r>
              <a:rPr lang="en-US" sz="5200" b="1" i="1" dirty="0">
                <a:solidFill>
                  <a:srgbClr val="FFFF00"/>
                </a:solidFill>
              </a:rPr>
              <a:t>diverse</a:t>
            </a:r>
            <a:r>
              <a:rPr lang="en-US" sz="5200" dirty="0">
                <a:solidFill>
                  <a:srgbClr val="FFC000"/>
                </a:solidFill>
              </a:rPr>
              <a:t> from all the beasts that were </a:t>
            </a:r>
            <a:r>
              <a:rPr lang="en-US" sz="5200" b="1" i="1" dirty="0">
                <a:solidFill>
                  <a:srgbClr val="FF0000"/>
                </a:solidFill>
              </a:rPr>
              <a:t>BEFORE IT</a:t>
            </a:r>
            <a:r>
              <a:rPr lang="en-US" sz="5200" dirty="0">
                <a:solidFill>
                  <a:srgbClr val="FFC000"/>
                </a:solidFill>
              </a:rPr>
              <a:t>; and it had </a:t>
            </a:r>
            <a:r>
              <a:rPr lang="en-US" sz="5200" b="1" i="1" dirty="0">
                <a:solidFill>
                  <a:srgbClr val="FFFF00"/>
                </a:solidFill>
              </a:rPr>
              <a:t>ten horns</a:t>
            </a:r>
            <a:r>
              <a:rPr lang="en-US" sz="5200" dirty="0">
                <a:solidFill>
                  <a:srgbClr val="FFC000"/>
                </a:solidFill>
              </a:rPr>
              <a:t>. Take special note of that word, </a:t>
            </a:r>
            <a:r>
              <a:rPr lang="en-US" sz="5200" b="1" i="1" dirty="0">
                <a:solidFill>
                  <a:srgbClr val="FF0000"/>
                </a:solidFill>
              </a:rPr>
              <a:t>“BEFORE”. </a:t>
            </a:r>
            <a:r>
              <a:rPr lang="en-US" sz="5200" b="1" i="1" dirty="0">
                <a:solidFill>
                  <a:srgbClr val="FFC000"/>
                </a:solidFill>
              </a:rPr>
              <a:t>It is the key to this study. </a:t>
            </a:r>
            <a:r>
              <a:rPr lang="en-US" sz="5200" dirty="0">
                <a:solidFill>
                  <a:srgbClr val="FFC000"/>
                </a:solidFill>
              </a:rPr>
              <a:t>We‘ll be taking a very close look at that word shortly.</a:t>
            </a:r>
          </a:p>
        </p:txBody>
      </p:sp>
    </p:spTree>
    <p:extLst>
      <p:ext uri="{BB962C8B-B14F-4D97-AF65-F5344CB8AC3E}">
        <p14:creationId xmlns:p14="http://schemas.microsoft.com/office/powerpoint/2010/main" val="238002599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Users\gwfin_000.Samsung-Laptop\Desktop\fourth-beas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0"/>
            <a:ext cx="10287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80940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17011</Words>
  <Application>Microsoft Office PowerPoint</Application>
  <PresentationFormat>Widescreen</PresentationFormat>
  <Paragraphs>1038</Paragraphs>
  <Slides>418</Slides>
  <Notes>54</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418</vt:i4>
      </vt:variant>
    </vt:vector>
  </HeadingPairs>
  <TitlesOfParts>
    <vt:vector size="429" baseType="lpstr">
      <vt:lpstr>Algerian</vt:lpstr>
      <vt:lpstr>AR DARLING</vt:lpstr>
      <vt:lpstr>Arial</vt:lpstr>
      <vt:lpstr>Arial</vt:lpstr>
      <vt:lpstr>Baskerville Old Face</vt:lpstr>
      <vt:lpstr>Calibri</vt:lpstr>
      <vt:lpstr>Calibri Light</vt:lpstr>
      <vt:lpstr>Helvetica</vt:lpstr>
      <vt:lpstr>Papyrus</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America in Bible Prophecy</dc:title>
  <dc:creator/>
  <cp:lastModifiedBy/>
  <cp:revision>1</cp:revision>
  <dcterms:created xsi:type="dcterms:W3CDTF">2018-11-15T02:04:41Z</dcterms:created>
  <dcterms:modified xsi:type="dcterms:W3CDTF">2022-08-26T08:24:23Z</dcterms:modified>
</cp:coreProperties>
</file>