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3419" r:id="rId2"/>
    <p:sldId id="3630" r:id="rId3"/>
    <p:sldId id="256" r:id="rId4"/>
    <p:sldId id="3943" r:id="rId5"/>
    <p:sldId id="3925" r:id="rId6"/>
    <p:sldId id="3603" r:id="rId7"/>
    <p:sldId id="3945" r:id="rId8"/>
    <p:sldId id="3952" r:id="rId9"/>
    <p:sldId id="3935" r:id="rId10"/>
    <p:sldId id="3938" r:id="rId11"/>
    <p:sldId id="3937" r:id="rId12"/>
    <p:sldId id="3609" r:id="rId13"/>
    <p:sldId id="3932" r:id="rId14"/>
    <p:sldId id="3940" r:id="rId15"/>
    <p:sldId id="3941" r:id="rId16"/>
    <p:sldId id="3951" r:id="rId17"/>
    <p:sldId id="3939" r:id="rId18"/>
    <p:sldId id="3934" r:id="rId19"/>
    <p:sldId id="3953" r:id="rId20"/>
    <p:sldId id="3954" r:id="rId21"/>
    <p:sldId id="3947" r:id="rId22"/>
    <p:sldId id="3955" r:id="rId23"/>
    <p:sldId id="3915" r:id="rId24"/>
    <p:sldId id="3956" r:id="rId25"/>
    <p:sldId id="3923" r:id="rId26"/>
    <p:sldId id="3948" r:id="rId27"/>
    <p:sldId id="3949" r:id="rId28"/>
    <p:sldId id="3596" r:id="rId29"/>
    <p:sldId id="296" r:id="rId30"/>
    <p:sldId id="3878" r:id="rId31"/>
    <p:sldId id="3946" r:id="rId32"/>
    <p:sldId id="3892" r:id="rId33"/>
    <p:sldId id="3916" r:id="rId34"/>
    <p:sldId id="3950" r:id="rId35"/>
    <p:sldId id="294" r:id="rId36"/>
    <p:sldId id="3597" r:id="rId37"/>
    <p:sldId id="3601" r:id="rId38"/>
    <p:sldId id="3893" r:id="rId39"/>
    <p:sldId id="3605" r:id="rId40"/>
    <p:sldId id="3894" r:id="rId41"/>
    <p:sldId id="3600" r:id="rId42"/>
    <p:sldId id="3635" r:id="rId43"/>
    <p:sldId id="3417" r:id="rId44"/>
    <p:sldId id="3407" r:id="rId45"/>
    <p:sldId id="3406" r:id="rId46"/>
    <p:sldId id="3418" r:id="rId47"/>
    <p:sldId id="2640" r:id="rId48"/>
    <p:sldId id="3403" r:id="rId49"/>
    <p:sldId id="3409" r:id="rId50"/>
    <p:sldId id="3402" r:id="rId51"/>
    <p:sldId id="2632" r:id="rId52"/>
    <p:sldId id="3400" r:id="rId53"/>
    <p:sldId id="2635" r:id="rId54"/>
    <p:sldId id="2634" r:id="rId55"/>
    <p:sldId id="2633" r:id="rId56"/>
    <p:sldId id="3631" r:id="rId57"/>
    <p:sldId id="3413" r:id="rId58"/>
    <p:sldId id="2639" r:id="rId59"/>
    <p:sldId id="1275" r:id="rId60"/>
    <p:sldId id="3367" r:id="rId61"/>
    <p:sldId id="3404" r:id="rId62"/>
    <p:sldId id="3411" r:id="rId63"/>
    <p:sldId id="3401" r:id="rId64"/>
    <p:sldId id="3408" r:id="rId65"/>
    <p:sldId id="3410" r:id="rId66"/>
    <p:sldId id="3416" r:id="rId67"/>
    <p:sldId id="2637" r:id="rId68"/>
    <p:sldId id="3927" r:id="rId69"/>
    <p:sldId id="3602" r:id="rId70"/>
    <p:sldId id="3632" r:id="rId71"/>
    <p:sldId id="3412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82A"/>
    <a:srgbClr val="000B22"/>
    <a:srgbClr val="0009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EA5B9F-8DF9-401C-F3BE-570A2898656D}" v="6" dt="2025-05-07T12:34:14.325"/>
    <p1510:client id="{CBAA1DF6-FCA6-B799-9134-B5BC23293A21}" v="2" dt="2025-05-07T13:04:57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2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D0F57-213C-49AB-A631-C61B6391B4DC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73BB6-4A37-4972-A947-E797BABC0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6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Have God’s covenant people been carried on wings of eagle before?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And who is giving her the means for her to be carried</a:t>
            </a:r>
            <a:r>
              <a:rPr lang="en-US" b="1"/>
              <a:t> “on wings of eagles”,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She</a:t>
            </a:r>
            <a:r>
              <a:rPr lang="en-US" b="1"/>
              <a:t> takes flight </a:t>
            </a:r>
            <a:r>
              <a:rPr lang="en-US" b="0"/>
              <a:t>to “</a:t>
            </a:r>
            <a:r>
              <a:rPr lang="en-US" b="1"/>
              <a:t>her place”, </a:t>
            </a:r>
            <a:r>
              <a:rPr lang="en-US" b="0"/>
              <a:t>in the </a:t>
            </a:r>
            <a:r>
              <a:rPr lang="en-US" b="1"/>
              <a:t>wilderness,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where</a:t>
            </a:r>
            <a:r>
              <a:rPr lang="en-US" b="1"/>
              <a:t> she is fed </a:t>
            </a:r>
            <a:r>
              <a:rPr lang="en-US" b="0"/>
              <a:t>for the</a:t>
            </a:r>
            <a:r>
              <a:rPr lang="en-US" b="1"/>
              <a:t> 3.5 years / 1260 days, of the tribulation,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the</a:t>
            </a:r>
            <a:r>
              <a:rPr lang="en-US" b="1"/>
              <a:t> last half </a:t>
            </a:r>
            <a:r>
              <a:rPr lang="en-US" b="0"/>
              <a:t>of Daniel’s </a:t>
            </a:r>
            <a:r>
              <a:rPr lang="en-US" b="1"/>
              <a:t>future 70</a:t>
            </a:r>
            <a:r>
              <a:rPr lang="en-US" b="1" baseline="30000"/>
              <a:t>th</a:t>
            </a:r>
            <a:r>
              <a:rPr lang="en-US" b="1"/>
              <a:t> Week.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What wilderness?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A011-5EA9-4C10-92B4-8DE9A2CB808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46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Will there be an end-time regathering?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And if so, then might it initially take the form of </a:t>
            </a:r>
            <a:r>
              <a:rPr lang="en-US" b="1"/>
              <a:t>an exile? </a:t>
            </a:r>
          </a:p>
          <a:p>
            <a:endParaRPr lang="en-US" b="1"/>
          </a:p>
          <a:p>
            <a:r>
              <a:rPr lang="en-US"/>
              <a:t>The </a:t>
            </a:r>
            <a:r>
              <a:rPr lang="en-US" b="1"/>
              <a:t>end-time </a:t>
            </a:r>
            <a:r>
              <a:rPr lang="en-US" b="1" err="1"/>
              <a:t>Bozrah</a:t>
            </a:r>
            <a:r>
              <a:rPr lang="en-US" b="1"/>
              <a:t> exile of Micah 2:12-13?</a:t>
            </a:r>
            <a:endParaRPr lang="en-US"/>
          </a:p>
          <a:p>
            <a:r>
              <a:rPr lang="en-US"/>
              <a:t>Will God’s covenant people go into exile again?</a:t>
            </a:r>
          </a:p>
          <a:p>
            <a:r>
              <a:rPr lang="en-US"/>
              <a:t>And if they do, will this song be their prayer to </a:t>
            </a:r>
            <a:r>
              <a:rPr lang="en-US" b="1"/>
              <a:t>the Breaker</a:t>
            </a:r>
            <a:r>
              <a:rPr lang="en-US"/>
              <a:t>, the </a:t>
            </a:r>
            <a:r>
              <a:rPr lang="en-US" b="1"/>
              <a:t>Deliverer of Israel</a:t>
            </a:r>
          </a:p>
          <a:p>
            <a:r>
              <a:rPr lang="en-US"/>
              <a:t>As we come to the end of the age?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A011-5EA9-4C10-92B4-8DE9A2CB808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5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63100-601E-6B74-CFEE-0A23CCDA3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9874C-9C65-9695-EBAA-E81F22EE7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4F2DB-6E63-F46D-AF3D-2711BD44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A4E22-28CD-ACDC-FC50-5590AC0F0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93B36-E98D-5636-48CC-0E24FD00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4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D0C3-3372-E868-A42B-D7D2EFEB9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82CB5-589F-6ECC-811E-7E6684B1B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AC16C-9EB2-124C-031A-9621FFA66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9B133-988B-F7F7-AE92-6FF0EBBC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507C6-2516-166C-1AD3-9FD40AC0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1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1791-727C-B145-0908-39B6C364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9DDAD-3725-FFC6-5467-A3F162903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4CA1-373E-BA47-9A65-B7E22113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1E5C8-EE08-B6B2-2B2E-7EE360F71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D2DD4-9903-D844-304A-27529139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5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6E82D-96B1-C590-207B-DBB15D73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E8DF5-6DF3-3D6B-89D7-AAB8C5CD2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702F2-B487-23C1-296F-586A08365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16C07-5175-6B0C-F3CA-F75BF38C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DF085-4A69-6FB7-29DB-8D8C29243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FF836-CC09-B71F-86AC-8B2EA263D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2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7F33-DE99-CA0E-F291-BBD645BF3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9395D-3747-3D9B-9139-1B6265F9A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D34AD-0BF5-7BDC-B0A5-3CA6A8CCC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4CA7B-F367-7676-BD8B-F8E966E6C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7A69E-96B0-C21F-C471-FC1E9DBA3C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6CE653-779A-6A26-2F82-C1024F354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CBF3D2-8D5A-677F-8DFD-3B9E92C5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0997E-5E5C-0657-E9C1-1CF818F81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5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141D-7E14-770C-C829-C8B8D75BE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B8BDF-2C5C-2DE2-930B-92B8586E6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6B275-02FF-5A68-33D9-BDA22942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075E0-6FBE-023D-5C75-E6F7B80E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8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BD5603-2348-5F3D-8851-F12DA33A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19CDA-3415-BA46-50AC-F4DF3567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02A62-C748-DF8E-6043-0AF13A3C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1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2F304-F84A-9973-2465-73ADFF69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9DB64-706D-501F-3884-964C64E4A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9CAEF-083D-2399-5DCB-0AC79DEFD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119C2-A691-8F40-DC9C-C5FE6BE55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AD259-CA6A-EB2B-14B3-24EC37C0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ACB66-1C45-2B7F-3874-029F4500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A8D79-FA57-9283-B562-EF92863DA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7B735D-391E-CAA7-DD4A-61A4FFEEE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258B3-59B9-013D-308E-D073587B0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93ED-BD5A-388F-175A-408852D2F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0E6E4-22EE-6D54-2E72-809849E8C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57820-88A1-3274-AE5D-7B571FB6E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4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DDFE7-E308-C011-758D-13375FE1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8D8D4-F877-F524-3899-4EC08EB561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CA766-EC87-DCAA-086D-36244D31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7602E-367A-C236-0B97-E877FB8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B2FC9-3D1D-1EB5-AC1E-DD422028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5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AC82AC-9135-F23D-10C7-7DA3CE1588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50BF95-FF52-F521-5251-4D78F334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03414-4A76-23B6-3D84-88B4DFD1D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06E73-8AFE-E05B-E40B-EF5B85D1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8373-F7D1-1D19-1C01-4E9F68F1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80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280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lit imag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anchor="ctr"/>
          <a:lstStyle>
            <a:lvl1pPr algn="l">
              <a:defRPr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cap="none" spc="50" baseline="0"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7259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C9F895-2442-766A-6825-F7E748F1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88A1E-0BA1-79E7-8F0C-3A1BA8DE1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B0D56-8DCD-2AB0-BC77-6BD9AAB9C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424C87-31D9-4A7B-9579-A0E3BFD32030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E6C52-8654-3B5B-F8E2-32C12621B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33C4E-7DA6-9346-BF72-F4EC7DA61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99A67C-84C6-42BE-92D4-12105DB0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4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bibletools.org/index.cfm/fuseaction/bible.show/sVerseID/19351/eVerseID/19352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19675/eVerseID/19679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21384/eVerseID/21389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gg.org/index.cfm/library/booklet/id/421/god-is-what.htm" TargetMode="External"/><Relationship Id="rId2" Type="http://schemas.openxmlformats.org/officeDocument/2006/relationships/hyperlink" Target="https://www.bibletools.org/index.cfm/fuseaction/bible.show/sVerseID/17688/eVerseID/17690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18164/eVerseID/18165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tools.org/index.cfm/fuseaction/bible.show/sVerseID/22507/eVerseID/22511" TargetMode="Externa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D621883-68CB-E16C-5A28-EE5802A8CB11}"/>
              </a:ext>
            </a:extLst>
          </p:cNvPr>
          <p:cNvSpPr txBox="1"/>
          <p:nvPr/>
        </p:nvSpPr>
        <p:spPr>
          <a:xfrm>
            <a:off x="232989" y="601765"/>
            <a:ext cx="6811347" cy="1754326"/>
          </a:xfrm>
          <a:prstGeom prst="rect">
            <a:avLst/>
          </a:prstGeom>
          <a:solidFill>
            <a:srgbClr val="0A082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i="1">
                <a:solidFill>
                  <a:srgbClr val="FFFF00"/>
                </a:solidFill>
                <a:latin typeface="Papyrus" panose="03070502060502030205" pitchFamily="66" charset="0"/>
              </a:rPr>
              <a:t>The </a:t>
            </a:r>
          </a:p>
          <a:p>
            <a:pPr algn="ctr"/>
            <a:r>
              <a:rPr lang="en-US" sz="5400" b="1" i="1">
                <a:solidFill>
                  <a:srgbClr val="FFFF00"/>
                </a:solidFill>
                <a:latin typeface="Papyrus" panose="03070502060502030205" pitchFamily="66" charset="0"/>
              </a:rPr>
              <a:t>Second Exodus</a:t>
            </a:r>
          </a:p>
        </p:txBody>
      </p:sp>
      <p:pic>
        <p:nvPicPr>
          <p:cNvPr id="1026" name="Picture 2" descr="Visit John Bunyan Museum">
            <a:extLst>
              <a:ext uri="{FF2B5EF4-FFF2-40B4-BE49-F238E27FC236}">
                <a16:creationId xmlns:a16="http://schemas.microsoft.com/office/drawing/2014/main" id="{0993D801-7B96-EBDD-A20F-2CA608D81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9" t="12917" r="8012" b="9028"/>
          <a:stretch/>
        </p:blipFill>
        <p:spPr bwMode="auto">
          <a:xfrm>
            <a:off x="6891619" y="274395"/>
            <a:ext cx="4967635" cy="63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E5ADAA-8009-59C4-0358-F2153A871DD0}"/>
              </a:ext>
            </a:extLst>
          </p:cNvPr>
          <p:cNvSpPr txBox="1"/>
          <p:nvPr/>
        </p:nvSpPr>
        <p:spPr>
          <a:xfrm>
            <a:off x="199852" y="2356091"/>
            <a:ext cx="6811347" cy="3293209"/>
          </a:xfrm>
          <a:prstGeom prst="rect">
            <a:avLst/>
          </a:prstGeom>
          <a:solidFill>
            <a:srgbClr val="000B22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b="1" i="1">
              <a:solidFill>
                <a:schemeClr val="bg1"/>
              </a:solidFill>
            </a:endParaRPr>
          </a:p>
          <a:p>
            <a:pPr algn="ctr"/>
            <a:r>
              <a:rPr lang="en-US" sz="3600" i="1">
                <a:solidFill>
                  <a:srgbClr val="FFC000"/>
                </a:solidFill>
              </a:rPr>
              <a:t>A conversation and  </a:t>
            </a:r>
          </a:p>
          <a:p>
            <a:pPr algn="ctr"/>
            <a:r>
              <a:rPr lang="en-US" sz="3600" i="1">
                <a:solidFill>
                  <a:srgbClr val="FFC000"/>
                </a:solidFill>
              </a:rPr>
              <a:t>PowerPoint presentation </a:t>
            </a:r>
          </a:p>
          <a:p>
            <a:pPr algn="ctr"/>
            <a:r>
              <a:rPr lang="en-US" sz="3600" i="1">
                <a:solidFill>
                  <a:srgbClr val="FFC000"/>
                </a:solidFill>
              </a:rPr>
              <a:t>by Gavin Finley MD </a:t>
            </a:r>
          </a:p>
          <a:p>
            <a:pPr algn="ctr"/>
            <a:endParaRPr lang="en-US" sz="3600" b="1" i="1">
              <a:solidFill>
                <a:schemeClr val="bg1"/>
              </a:solidFill>
            </a:endParaRPr>
          </a:p>
          <a:p>
            <a:pPr algn="ctr"/>
            <a:r>
              <a:rPr lang="en-US" sz="2800">
                <a:solidFill>
                  <a:schemeClr val="bg1"/>
                </a:solidFill>
              </a:rPr>
              <a:t>EndTimePilgrim.org</a:t>
            </a: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siness card with a stained glass window&#10;&#10;Description automatically generated">
            <a:extLst>
              <a:ext uri="{FF2B5EF4-FFF2-40B4-BE49-F238E27FC236}">
                <a16:creationId xmlns:a16="http://schemas.microsoft.com/office/drawing/2014/main" id="{A0854B43-F5AB-71E1-8C0F-016F3DD59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business card with a stained glass window&#10;&#10;Description automatically generated">
            <a:extLst>
              <a:ext uri="{FF2B5EF4-FFF2-40B4-BE49-F238E27FC236}">
                <a16:creationId xmlns:a16="http://schemas.microsoft.com/office/drawing/2014/main" id="{A376FB28-3FD8-873C-96CE-7E2C895DA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51" r="48774" b="80503"/>
          <a:stretch/>
        </p:blipFill>
        <p:spPr>
          <a:xfrm>
            <a:off x="388188" y="5917720"/>
            <a:ext cx="3554084" cy="81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06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FA9F63-02AB-23FC-8074-5F01BB2E15F5}"/>
              </a:ext>
            </a:extLst>
          </p:cNvPr>
          <p:cNvSpPr txBox="1"/>
          <p:nvPr/>
        </p:nvSpPr>
        <p:spPr>
          <a:xfrm>
            <a:off x="1677966" y="385272"/>
            <a:ext cx="8836073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The </a:t>
            </a:r>
          </a:p>
          <a:p>
            <a:pPr algn="ctr"/>
            <a:r>
              <a:rPr lang="en-US" sz="8000" b="1" i="1">
                <a:solidFill>
                  <a:srgbClr val="FFFF00"/>
                </a:solidFill>
                <a:latin typeface="Book Antiqua" panose="02040602050305030304" pitchFamily="18" charset="0"/>
              </a:rPr>
              <a:t>Second Exodus:</a:t>
            </a:r>
            <a:r>
              <a:rPr lang="en-US" sz="800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The </a:t>
            </a:r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Exile</a:t>
            </a:r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, through to the </a:t>
            </a:r>
          </a:p>
          <a:p>
            <a:pPr algn="ctr"/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End-Time Deliverance </a:t>
            </a:r>
          </a:p>
          <a:p>
            <a:pPr algn="ctr"/>
            <a:r>
              <a:rPr lang="en-US" sz="6000" i="1">
                <a:solidFill>
                  <a:srgbClr val="FFC000"/>
                </a:solidFill>
                <a:latin typeface="Book Antiqua" panose="02040602050305030304" pitchFamily="18" charset="0"/>
              </a:rPr>
              <a:t>at</a:t>
            </a:r>
            <a:r>
              <a:rPr lang="en-US" sz="6000">
                <a:solidFill>
                  <a:srgbClr val="FFC000"/>
                </a:solidFill>
                <a:latin typeface="Book Antiqua" panose="02040602050305030304" pitchFamily="18" charset="0"/>
              </a:rPr>
              <a:t> </a:t>
            </a:r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Mystery </a:t>
            </a:r>
            <a:r>
              <a:rPr lang="en-US" sz="6000" b="1" i="1" err="1">
                <a:solidFill>
                  <a:srgbClr val="FFC000"/>
                </a:solidFill>
                <a:latin typeface="Book Antiqua" panose="02040602050305030304" pitchFamily="18" charset="0"/>
              </a:rPr>
              <a:t>Bozrah</a:t>
            </a:r>
            <a:endParaRPr lang="en-US" sz="6000" b="1" i="1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pPr algn="ctr"/>
            <a:r>
              <a:rPr lang="en-US" sz="6000" i="1">
                <a:solidFill>
                  <a:srgbClr val="FFC000"/>
                </a:solidFill>
                <a:latin typeface="Book Antiqua" panose="02040602050305030304" pitchFamily="18" charset="0"/>
              </a:rPr>
              <a:t>and</a:t>
            </a:r>
            <a:r>
              <a:rPr lang="en-US" sz="6000" b="1" i="1">
                <a:solidFill>
                  <a:srgbClr val="FFC000"/>
                </a:solidFill>
                <a:latin typeface="Book Antiqua" panose="02040602050305030304" pitchFamily="18" charset="0"/>
              </a:rPr>
              <a:t> Armageddon</a:t>
            </a:r>
          </a:p>
        </p:txBody>
      </p:sp>
    </p:spTree>
    <p:extLst>
      <p:ext uri="{BB962C8B-B14F-4D97-AF65-F5344CB8AC3E}">
        <p14:creationId xmlns:p14="http://schemas.microsoft.com/office/powerpoint/2010/main" val="259351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847E-812F-50A3-51E7-032EA183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7D5B1-EE62-50DC-74E7-D7E22E8614DC}"/>
              </a:ext>
            </a:extLst>
          </p:cNvPr>
          <p:cNvSpPr txBox="1"/>
          <p:nvPr/>
        </p:nvSpPr>
        <p:spPr>
          <a:xfrm>
            <a:off x="741308" y="212735"/>
            <a:ext cx="637467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THE GREATER EXODUS!</a:t>
            </a:r>
            <a:br>
              <a:rPr lang="en-US" sz="3200" b="1" i="1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</a:br>
            <a:r>
              <a:rPr lang="en-US" sz="3200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Jeremiah 16:14-15</a:t>
            </a:r>
            <a:r>
              <a:rPr lang="en-US" sz="3200" i="0" u="none" strike="noStrike">
                <a:solidFill>
                  <a:schemeClr val="bg1"/>
                </a:solidFill>
                <a:effectLst/>
                <a:latin typeface="Inter"/>
              </a:rPr>
              <a:t> </a:t>
            </a:r>
          </a:p>
          <a:p>
            <a:r>
              <a:rPr lang="en-US" sz="3200" i="0" u="none" strike="noStrike">
                <a:solidFill>
                  <a:schemeClr val="bg1"/>
                </a:solidFill>
                <a:effectLst/>
                <a:latin typeface="Inter"/>
              </a:rPr>
              <a:t> </a:t>
            </a:r>
          </a:p>
          <a:p>
            <a:pPr algn="l"/>
            <a:r>
              <a:rPr lang="en-US" sz="4400" b="0" i="0">
                <a:solidFill>
                  <a:srgbClr val="FFC000"/>
                </a:solidFill>
                <a:effectLst/>
                <a:latin typeface="Inter"/>
              </a:rPr>
              <a:t>“Therefore behold, 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the days are coming</a:t>
            </a:r>
            <a:r>
              <a:rPr lang="en-US" sz="4400" b="0" i="0">
                <a:solidFill>
                  <a:srgbClr val="FFC000"/>
                </a:solidFill>
                <a:effectLst/>
                <a:latin typeface="Inter"/>
              </a:rPr>
              <a:t>,” says </a:t>
            </a:r>
          </a:p>
          <a:p>
            <a:pPr algn="l"/>
            <a:r>
              <a:rPr lang="en-US" sz="4400" b="0" i="0">
                <a:solidFill>
                  <a:srgbClr val="FFC000"/>
                </a:solidFill>
                <a:effectLst/>
                <a:latin typeface="Inter"/>
              </a:rPr>
              <a:t>the LORD, 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“that it shall </a:t>
            </a:r>
          </a:p>
          <a:p>
            <a:pPr algn="l"/>
            <a:r>
              <a:rPr lang="en-US" sz="4400" b="1" i="1" u="sng">
                <a:solidFill>
                  <a:srgbClr val="FFC000"/>
                </a:solidFill>
                <a:effectLst/>
                <a:latin typeface="Inter"/>
              </a:rPr>
              <a:t>no more be said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, ‘The LORD lives who brought </a:t>
            </a:r>
          </a:p>
          <a:p>
            <a:pPr algn="l"/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up the children of Israel from the land of </a:t>
            </a:r>
            <a:r>
              <a:rPr lang="en-US" sz="4400" b="1" i="1">
                <a:solidFill>
                  <a:srgbClr val="FFC000"/>
                </a:solidFill>
                <a:effectLst/>
                <a:latin typeface="Inter"/>
              </a:rPr>
              <a:t>Egypt</a:t>
            </a:r>
            <a:r>
              <a:rPr lang="en-US" sz="4400" b="0" i="1">
                <a:solidFill>
                  <a:srgbClr val="FFC000"/>
                </a:solidFill>
                <a:effectLst/>
                <a:latin typeface="Inter"/>
              </a:rPr>
              <a:t>,’</a:t>
            </a:r>
            <a:endParaRPr lang="en-US" sz="4400" b="0" i="0">
              <a:solidFill>
                <a:srgbClr val="FFC000"/>
              </a:solidFill>
              <a:effectLst/>
              <a:latin typeface="Inter"/>
            </a:endParaRPr>
          </a:p>
        </p:txBody>
      </p:sp>
      <p:pic>
        <p:nvPicPr>
          <p:cNvPr id="2" name="Picture 1" descr="A painting of a person sitting on a rock&#10;&#10;Description automatically generated">
            <a:extLst>
              <a:ext uri="{FF2B5EF4-FFF2-40B4-BE49-F238E27FC236}">
                <a16:creationId xmlns:a16="http://schemas.microsoft.com/office/drawing/2014/main" id="{7B88C865-4B1C-2939-C350-295B119B7D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25497" r="13651" b="-505"/>
          <a:stretch/>
        </p:blipFill>
        <p:spPr>
          <a:xfrm>
            <a:off x="7748650" y="1935678"/>
            <a:ext cx="4267200" cy="4763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3FC380-3A71-9D59-8A6A-2F08F1CF6063}"/>
              </a:ext>
            </a:extLst>
          </p:cNvPr>
          <p:cNvSpPr txBox="1"/>
          <p:nvPr/>
        </p:nvSpPr>
        <p:spPr>
          <a:xfrm>
            <a:off x="6950248" y="221785"/>
            <a:ext cx="51512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>
                <a:solidFill>
                  <a:srgbClr val="FFC000"/>
                </a:solidFill>
              </a:rPr>
              <a:t>Another extraction from the </a:t>
            </a:r>
          </a:p>
          <a:p>
            <a:pPr algn="ctr"/>
            <a:r>
              <a:rPr lang="en-US" sz="3200">
                <a:solidFill>
                  <a:srgbClr val="FFC000"/>
                </a:solidFill>
              </a:rPr>
              <a:t>world system, </a:t>
            </a:r>
            <a:r>
              <a:rPr lang="en-US" sz="3200">
                <a:solidFill>
                  <a:srgbClr val="FFFF00"/>
                </a:solidFill>
              </a:rPr>
              <a:t>--</a:t>
            </a:r>
            <a:r>
              <a:rPr lang="en-US" sz="3200">
                <a:solidFill>
                  <a:srgbClr val="FFC000"/>
                </a:solidFill>
              </a:rPr>
              <a:t> </a:t>
            </a:r>
            <a:r>
              <a:rPr lang="en-US" sz="3200" b="1" i="1">
                <a:solidFill>
                  <a:srgbClr val="FFFF00"/>
                </a:solidFill>
              </a:rPr>
              <a:t>gathered</a:t>
            </a:r>
          </a:p>
          <a:p>
            <a:pPr algn="ctr"/>
            <a:r>
              <a:rPr lang="en-US" sz="3200" b="1" i="1">
                <a:solidFill>
                  <a:srgbClr val="FFFF00"/>
                </a:solidFill>
              </a:rPr>
              <a:t>again</a:t>
            </a:r>
            <a:r>
              <a:rPr lang="en-US" sz="3200">
                <a:solidFill>
                  <a:srgbClr val="FFC000"/>
                </a:solidFill>
              </a:rPr>
              <a:t> to the God of Israel</a:t>
            </a:r>
          </a:p>
        </p:txBody>
      </p:sp>
    </p:spTree>
    <p:extLst>
      <p:ext uri="{BB962C8B-B14F-4D97-AF65-F5344CB8AC3E}">
        <p14:creationId xmlns:p14="http://schemas.microsoft.com/office/powerpoint/2010/main" val="232246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847E-812F-50A3-51E7-032EA183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7D5B1-EE62-50DC-74E7-D7E22E8614DC}"/>
              </a:ext>
            </a:extLst>
          </p:cNvPr>
          <p:cNvSpPr txBox="1"/>
          <p:nvPr/>
        </p:nvSpPr>
        <p:spPr>
          <a:xfrm>
            <a:off x="261257" y="397401"/>
            <a:ext cx="722189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800" b="0" i="0">
                <a:solidFill>
                  <a:srgbClr val="FFC000"/>
                </a:solidFill>
                <a:effectLst/>
                <a:latin typeface="Inter"/>
              </a:rPr>
              <a:t>“But, the Lord lives who brought up the Children of Israel from the </a:t>
            </a:r>
            <a:r>
              <a:rPr lang="en-US" sz="4800" b="1" i="1">
                <a:solidFill>
                  <a:srgbClr val="FFC000"/>
                </a:solidFill>
                <a:effectLst/>
                <a:latin typeface="Inter"/>
              </a:rPr>
              <a:t>land of the north</a:t>
            </a:r>
            <a:r>
              <a:rPr lang="en-US" sz="4800" b="0" i="0">
                <a:solidFill>
                  <a:srgbClr val="FFC000"/>
                </a:solidFill>
                <a:effectLst/>
                <a:latin typeface="Inter"/>
              </a:rPr>
              <a:t> and from the </a:t>
            </a:r>
            <a:r>
              <a:rPr lang="en-US" sz="4800" b="1" i="1">
                <a:solidFill>
                  <a:srgbClr val="FFC000"/>
                </a:solidFill>
                <a:effectLst/>
                <a:latin typeface="Inter"/>
              </a:rPr>
              <a:t>lands where He has driven them</a:t>
            </a:r>
            <a:r>
              <a:rPr lang="en-US" sz="4800" b="0" i="0">
                <a:solidFill>
                  <a:srgbClr val="FFC000"/>
                </a:solidFill>
                <a:effectLst/>
                <a:latin typeface="Inter"/>
              </a:rPr>
              <a:t>, for I will bring them back into the Land which I gave to their fathers. </a:t>
            </a:r>
            <a:endParaRPr lang="en-US" sz="4800" b="0" i="0">
              <a:solidFill>
                <a:srgbClr val="333333"/>
              </a:solidFill>
              <a:effectLst/>
              <a:latin typeface="Inter"/>
            </a:endParaRPr>
          </a:p>
        </p:txBody>
      </p:sp>
      <p:pic>
        <p:nvPicPr>
          <p:cNvPr id="2" name="Picture 1" descr="A painting of a person sitting on a rock&#10;&#10;Description automatically generated">
            <a:extLst>
              <a:ext uri="{FF2B5EF4-FFF2-40B4-BE49-F238E27FC236}">
                <a16:creationId xmlns:a16="http://schemas.microsoft.com/office/drawing/2014/main" id="{7B88C865-4B1C-2939-C350-295B119B7D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25497" r="13651" b="-505"/>
          <a:stretch/>
        </p:blipFill>
        <p:spPr>
          <a:xfrm>
            <a:off x="7663542" y="1392466"/>
            <a:ext cx="4267200" cy="47639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4ADD0A-7128-DC77-4F48-35252013805C}"/>
              </a:ext>
            </a:extLst>
          </p:cNvPr>
          <p:cNvSpPr txBox="1"/>
          <p:nvPr/>
        </p:nvSpPr>
        <p:spPr>
          <a:xfrm>
            <a:off x="7556630" y="458956"/>
            <a:ext cx="44810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THE </a:t>
            </a:r>
            <a:r>
              <a:rPr lang="en-US" sz="3200" b="1" i="1">
                <a:solidFill>
                  <a:srgbClr val="FF0000"/>
                </a:solidFill>
                <a:latin typeface="Algerian" panose="04020705040A02060702" pitchFamily="82" charset="0"/>
              </a:rPr>
              <a:t>SECOND </a:t>
            </a:r>
            <a:r>
              <a:rPr lang="en-US" sz="32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EXODUS!</a:t>
            </a:r>
            <a:br>
              <a:rPr lang="en-US" sz="3200" b="1" i="1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</a:b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21263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144DB-7BFE-13D6-1349-3EE9BB54A3C1}"/>
              </a:ext>
            </a:extLst>
          </p:cNvPr>
          <p:cNvSpPr txBox="1"/>
          <p:nvPr/>
        </p:nvSpPr>
        <p:spPr>
          <a:xfrm>
            <a:off x="366809" y="230747"/>
            <a:ext cx="10741458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Biblical Proof of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 the End-Time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0513FC8-2A5A-192B-D3FD-7AAB23B26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1" t="18432" r="24738"/>
          <a:stretch/>
        </p:blipFill>
        <p:spPr bwMode="auto">
          <a:xfrm>
            <a:off x="366809" y="877078"/>
            <a:ext cx="4671722" cy="57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D901B-132E-3AA2-B5AF-82173B553AC0}"/>
              </a:ext>
            </a:extLst>
          </p:cNvPr>
          <p:cNvSpPr txBox="1"/>
          <p:nvPr/>
        </p:nvSpPr>
        <p:spPr>
          <a:xfrm>
            <a:off x="5287348" y="877078"/>
            <a:ext cx="690465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Isaiah 11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11 And it shall come to pass </a:t>
            </a:r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</a:rPr>
              <a:t>in </a:t>
            </a:r>
          </a:p>
          <a:p>
            <a:r>
              <a:rPr lang="en-US" sz="3200" b="1" i="1">
                <a:solidFill>
                  <a:srgbClr val="FFC000"/>
                </a:solidFill>
                <a:latin typeface="arial" panose="020B0604020202020204" pitchFamily="34" charset="0"/>
              </a:rPr>
              <a:t>THAT DAY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3200" b="0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the Lord shall set his </a:t>
            </a:r>
            <a:r>
              <a:rPr lang="en-US" sz="3200" b="1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hand</a:t>
            </a:r>
            <a:r>
              <a:rPr lang="en-US" sz="3200" b="0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200" b="1" i="1" u="sng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again</a:t>
            </a:r>
            <a:r>
              <a:rPr lang="en-US" sz="3200" b="0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the </a:t>
            </a:r>
            <a:r>
              <a:rPr lang="en-US" sz="3200" b="1" i="1" u="sng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second time</a:t>
            </a:r>
            <a:r>
              <a:rPr lang="en-US" sz="3200" b="1" i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to recover the remnant of 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his people, which shall be left, 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Assyria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 </a:t>
            </a:r>
            <a:r>
              <a:rPr lang="en-US" sz="3200" b="1" i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Egypt</a:t>
            </a:r>
            <a:r>
              <a:rPr lang="en-US" sz="3200" b="1" i="1">
                <a:solidFill>
                  <a:srgbClr val="01103A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and from </a:t>
            </a:r>
            <a:r>
              <a:rPr lang="en-US" sz="3200" b="1" i="1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Pathros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Cush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Elam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Shinar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from </a:t>
            </a:r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Hamath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 and from the </a:t>
            </a:r>
          </a:p>
          <a:p>
            <a:r>
              <a:rPr lang="en-US" sz="3200" b="1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islands of the sea</a:t>
            </a:r>
            <a:r>
              <a:rPr lang="en-US" sz="32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32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278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847E-812F-50A3-51E7-032EA183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7D5B1-EE62-50DC-74E7-D7E22E8614DC}"/>
              </a:ext>
            </a:extLst>
          </p:cNvPr>
          <p:cNvSpPr txBox="1"/>
          <p:nvPr/>
        </p:nvSpPr>
        <p:spPr>
          <a:xfrm>
            <a:off x="7585788" y="445923"/>
            <a:ext cx="4366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1" u="none" strike="noStrike">
                <a:solidFill>
                  <a:srgbClr val="FF0000"/>
                </a:solidFill>
                <a:effectLst/>
                <a:latin typeface="Algerian" panose="04020705040A02060702" pitchFamily="82" charset="0"/>
              </a:rPr>
              <a:t>THE SECOND EXODUS!</a:t>
            </a:r>
            <a:endParaRPr lang="en-US" sz="3200" b="0" i="1">
              <a:solidFill>
                <a:srgbClr val="FFC000"/>
              </a:solidFill>
              <a:effectLst/>
              <a:latin typeface="Inter"/>
            </a:endParaRPr>
          </a:p>
        </p:txBody>
      </p:sp>
      <p:pic>
        <p:nvPicPr>
          <p:cNvPr id="1026" name="Picture 2" descr="The Vision of the Prophet Isaiah (Hardcover)">
            <a:extLst>
              <a:ext uri="{FF2B5EF4-FFF2-40B4-BE49-F238E27FC236}">
                <a16:creationId xmlns:a16="http://schemas.microsoft.com/office/drawing/2014/main" id="{95CE443C-DAEC-B14E-68A2-7C3DFC433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38267" r="34146" b="15720"/>
          <a:stretch/>
        </p:blipFill>
        <p:spPr bwMode="auto">
          <a:xfrm>
            <a:off x="8576697" y="1306285"/>
            <a:ext cx="3375817" cy="529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B96F98-FF80-267B-09B3-B40346CFDA9E}"/>
              </a:ext>
            </a:extLst>
          </p:cNvPr>
          <p:cNvSpPr txBox="1"/>
          <p:nvPr/>
        </p:nvSpPr>
        <p:spPr>
          <a:xfrm>
            <a:off x="510073" y="445923"/>
            <a:ext cx="7476931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i="0" u="none" strike="noStrike">
                <a:solidFill>
                  <a:schemeClr val="bg1"/>
                </a:solidFill>
                <a:effectLst/>
                <a:latin typeface="Inter"/>
              </a:rPr>
              <a:t>Isaiah 11:11-12 </a:t>
            </a:r>
            <a:endParaRPr lang="en-US" sz="4400" b="1" i="1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“He will set up a </a:t>
            </a:r>
          </a:p>
          <a:p>
            <a:pPr algn="l"/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for the nations</a:t>
            </a:r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assemble the </a:t>
            </a:r>
          </a:p>
          <a:p>
            <a:pPr algn="l"/>
            <a:r>
              <a:rPr lang="en-US" sz="4400" i="1" u="sng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OUTCASTS of Israel</a:t>
            </a:r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gather together 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dispersed of Judah </a:t>
            </a:r>
          </a:p>
          <a:p>
            <a:pPr algn="l"/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corners </a:t>
            </a:r>
          </a:p>
          <a:p>
            <a:pPr algn="l"/>
            <a:r>
              <a:rPr lang="en-US" sz="4400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earth</a:t>
            </a:r>
            <a:r>
              <a:rPr lang="en-US" sz="44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40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400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9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d God make Moses a god to Pharaoh? – BibleAsk">
            <a:extLst>
              <a:ext uri="{FF2B5EF4-FFF2-40B4-BE49-F238E27FC236}">
                <a16:creationId xmlns:a16="http://schemas.microsoft.com/office/drawing/2014/main" id="{CD82A4E9-F10B-75C0-B2A7-A3D3C7311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5"/>
          <a:stretch/>
        </p:blipFill>
        <p:spPr bwMode="auto">
          <a:xfrm>
            <a:off x="6580026" y="955027"/>
            <a:ext cx="5325836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C7C5C4-2DE3-59A5-766C-6B35920936CC}"/>
              </a:ext>
            </a:extLst>
          </p:cNvPr>
          <p:cNvSpPr txBox="1"/>
          <p:nvPr/>
        </p:nvSpPr>
        <p:spPr>
          <a:xfrm>
            <a:off x="205273" y="130629"/>
            <a:ext cx="11700589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First Exodus – a Feast 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Wilderness!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D9F2F-FF0B-0937-5AA6-717756605353}"/>
              </a:ext>
            </a:extLst>
          </p:cNvPr>
          <p:cNvSpPr txBox="1"/>
          <p:nvPr/>
        </p:nvSpPr>
        <p:spPr>
          <a:xfrm>
            <a:off x="205273" y="797510"/>
            <a:ext cx="628883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Exodus 5</a:t>
            </a:r>
          </a:p>
          <a:p>
            <a:r>
              <a:rPr lang="en-US" sz="2400">
                <a:solidFill>
                  <a:srgbClr val="FFC000"/>
                </a:solidFill>
                <a:latin typeface="Roboto" panose="02000000000000000000" pitchFamily="2" charset="0"/>
              </a:rPr>
              <a:t>1 </a:t>
            </a:r>
            <a:r>
              <a:rPr lang="en-US" sz="2400" b="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Afterward Moses and Aaron went and said to Pharaoh, “Thus says the LORD, the God of Israel,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‘Let my people go! </a:t>
            </a:r>
          </a:p>
          <a:p>
            <a:r>
              <a:rPr lang="en-US" sz="400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So</a:t>
            </a:r>
            <a:r>
              <a:rPr lang="en-US" sz="4000">
                <a:solidFill>
                  <a:srgbClr val="FFC000"/>
                </a:solidFill>
                <a:latin typeface="Roboto" panose="02000000000000000000" pitchFamily="2" charset="0"/>
              </a:rPr>
              <a:t> 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they may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hold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 u="sng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feast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to me </a:t>
            </a:r>
            <a:r>
              <a:rPr lang="en-US" sz="4000" b="1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in the wilderness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.’”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Will this happen again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with the </a:t>
            </a:r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Fall Feasts?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A summons to another </a:t>
            </a:r>
          </a:p>
          <a:p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Feast in the Wilderness </a:t>
            </a:r>
          </a:p>
          <a:p>
            <a:r>
              <a:rPr lang="en-US" sz="3600" i="1">
                <a:solidFill>
                  <a:srgbClr val="FFC000"/>
                </a:solidFill>
                <a:latin typeface="Roboto" panose="02000000000000000000" pitchFamily="2" charset="0"/>
              </a:rPr>
              <a:t>to meet their God?</a:t>
            </a:r>
            <a:endParaRPr lang="en-US" sz="3600" i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62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ainting of a lamb lying on a table&#10;&#10;Description automatically generated">
            <a:extLst>
              <a:ext uri="{FF2B5EF4-FFF2-40B4-BE49-F238E27FC236}">
                <a16:creationId xmlns:a16="http://schemas.microsoft.com/office/drawing/2014/main" id="{DA24DACC-827A-F378-FC42-A189D1CDB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51469" cy="689145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53DD99-A67C-22DF-404A-2C460513579E}"/>
              </a:ext>
            </a:extLst>
          </p:cNvPr>
          <p:cNvSpPr txBox="1"/>
          <p:nvPr/>
        </p:nvSpPr>
        <p:spPr>
          <a:xfrm>
            <a:off x="139959" y="5034868"/>
            <a:ext cx="11915192" cy="15696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i="1">
                <a:solidFill>
                  <a:srgbClr val="002060"/>
                </a:solidFill>
              </a:rPr>
              <a:t>The </a:t>
            </a:r>
            <a:r>
              <a:rPr lang="en-US" sz="3200" b="1">
                <a:solidFill>
                  <a:srgbClr val="002060"/>
                </a:solidFill>
              </a:rPr>
              <a:t>First Exodus </a:t>
            </a:r>
            <a:r>
              <a:rPr lang="en-US" sz="3200">
                <a:solidFill>
                  <a:srgbClr val="002060"/>
                </a:solidFill>
              </a:rPr>
              <a:t>introduced the </a:t>
            </a:r>
            <a:r>
              <a:rPr lang="en-US" sz="3200" b="1">
                <a:solidFill>
                  <a:srgbClr val="002060"/>
                </a:solidFill>
              </a:rPr>
              <a:t>Spring </a:t>
            </a:r>
            <a:r>
              <a:rPr lang="en-US" sz="3200" b="1" i="1">
                <a:solidFill>
                  <a:srgbClr val="002060"/>
                </a:solidFill>
              </a:rPr>
              <a:t>Feasts</a:t>
            </a:r>
            <a:r>
              <a:rPr lang="en-US" sz="3200" i="1">
                <a:solidFill>
                  <a:srgbClr val="002060"/>
                </a:solidFill>
              </a:rPr>
              <a:t>, with </a:t>
            </a:r>
            <a:r>
              <a:rPr lang="en-US" sz="3200">
                <a:solidFill>
                  <a:srgbClr val="002060"/>
                </a:solidFill>
              </a:rPr>
              <a:t>the </a:t>
            </a:r>
          </a:p>
          <a:p>
            <a:pPr algn="ctr"/>
            <a:r>
              <a:rPr lang="en-US" sz="3200" b="1">
                <a:solidFill>
                  <a:srgbClr val="002060"/>
                </a:solidFill>
              </a:rPr>
              <a:t>Passover Sacrifice lamb, </a:t>
            </a:r>
            <a:r>
              <a:rPr lang="en-US" sz="3200">
                <a:solidFill>
                  <a:srgbClr val="002060"/>
                </a:solidFill>
              </a:rPr>
              <a:t>and the </a:t>
            </a:r>
            <a:r>
              <a:rPr lang="en-US" sz="3200" b="1">
                <a:solidFill>
                  <a:srgbClr val="002060"/>
                </a:solidFill>
              </a:rPr>
              <a:t>unleavened bread. </a:t>
            </a:r>
          </a:p>
          <a:p>
            <a:pPr algn="ctr"/>
            <a:r>
              <a:rPr lang="en-US" sz="3200" b="1">
                <a:solidFill>
                  <a:srgbClr val="002060"/>
                </a:solidFill>
              </a:rPr>
              <a:t>Firstfruits </a:t>
            </a:r>
            <a:r>
              <a:rPr lang="en-US" sz="3200">
                <a:solidFill>
                  <a:srgbClr val="002060"/>
                </a:solidFill>
              </a:rPr>
              <a:t>and</a:t>
            </a:r>
            <a:r>
              <a:rPr lang="en-US" sz="3200" b="1">
                <a:solidFill>
                  <a:srgbClr val="002060"/>
                </a:solidFill>
              </a:rPr>
              <a:t> Pentecost </a:t>
            </a:r>
            <a:r>
              <a:rPr lang="en-US" sz="3200">
                <a:solidFill>
                  <a:srgbClr val="002060"/>
                </a:solidFill>
              </a:rPr>
              <a:t>were still hidden at that time.</a:t>
            </a:r>
          </a:p>
        </p:txBody>
      </p:sp>
    </p:spTree>
    <p:extLst>
      <p:ext uri="{BB962C8B-B14F-4D97-AF65-F5344CB8AC3E}">
        <p14:creationId xmlns:p14="http://schemas.microsoft.com/office/powerpoint/2010/main" val="60292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people standing in front of a door&#10;&#10;Description automatically generated">
            <a:extLst>
              <a:ext uri="{FF2B5EF4-FFF2-40B4-BE49-F238E27FC236}">
                <a16:creationId xmlns:a16="http://schemas.microsoft.com/office/drawing/2014/main" id="{AA459B76-BC52-45B5-D2BA-D87D88A0E6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0" t="3402" r="1429" b="2165"/>
          <a:stretch/>
        </p:blipFill>
        <p:spPr>
          <a:xfrm>
            <a:off x="4132613" y="134239"/>
            <a:ext cx="7908965" cy="6575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74BC15-7E18-7DD7-E1D6-E1F660831B56}"/>
              </a:ext>
            </a:extLst>
          </p:cNvPr>
          <p:cNvSpPr txBox="1"/>
          <p:nvPr/>
        </p:nvSpPr>
        <p:spPr>
          <a:xfrm>
            <a:off x="150422" y="117693"/>
            <a:ext cx="383177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C000"/>
                </a:solidFill>
              </a:rPr>
              <a:t>At Goshen, the Israelites place the blood of the </a:t>
            </a:r>
            <a:r>
              <a:rPr lang="en-US" sz="3600" b="1" i="1">
                <a:solidFill>
                  <a:srgbClr val="FF0000"/>
                </a:solidFill>
              </a:rPr>
              <a:t>Passover Lamb</a:t>
            </a:r>
            <a:r>
              <a:rPr lang="en-US" sz="3600">
                <a:solidFill>
                  <a:srgbClr val="FFC000"/>
                </a:solidFill>
              </a:rPr>
              <a:t> upon the lintels </a:t>
            </a:r>
          </a:p>
          <a:p>
            <a:r>
              <a:rPr lang="en-US" sz="3600">
                <a:solidFill>
                  <a:srgbClr val="FFC000"/>
                </a:solidFill>
              </a:rPr>
              <a:t>of the door. </a:t>
            </a:r>
            <a:r>
              <a:rPr lang="en-US" sz="3600" b="1" i="1">
                <a:solidFill>
                  <a:srgbClr val="FFC000"/>
                </a:solidFill>
              </a:rPr>
              <a:t>At midnight</a:t>
            </a:r>
            <a:r>
              <a:rPr lang="en-US" sz="3600" b="1">
                <a:solidFill>
                  <a:srgbClr val="FFC000"/>
                </a:solidFill>
              </a:rPr>
              <a:t>  </a:t>
            </a:r>
            <a:r>
              <a:rPr lang="en-US" sz="3600">
                <a:solidFill>
                  <a:srgbClr val="FFC000"/>
                </a:solidFill>
              </a:rPr>
              <a:t>the </a:t>
            </a:r>
            <a:r>
              <a:rPr lang="en-US" sz="3600" b="1" i="1">
                <a:solidFill>
                  <a:srgbClr val="FFC000"/>
                </a:solidFill>
              </a:rPr>
              <a:t>death angel passes over</a:t>
            </a:r>
            <a:r>
              <a:rPr lang="en-US" sz="3600">
                <a:solidFill>
                  <a:srgbClr val="FFC000"/>
                </a:solidFill>
              </a:rPr>
              <a:t>. It </a:t>
            </a:r>
          </a:p>
          <a:p>
            <a:r>
              <a:rPr lang="en-US" sz="3600">
                <a:solidFill>
                  <a:srgbClr val="FFC000"/>
                </a:solidFill>
              </a:rPr>
              <a:t>is an awesome night of </a:t>
            </a:r>
            <a:r>
              <a:rPr lang="en-US" sz="3600" b="1" i="1">
                <a:solidFill>
                  <a:srgbClr val="FF0000"/>
                </a:solidFill>
              </a:rPr>
              <a:t>salvation</a:t>
            </a:r>
            <a:r>
              <a:rPr lang="en-US" sz="3600">
                <a:solidFill>
                  <a:srgbClr val="FFC000"/>
                </a:solidFill>
              </a:rPr>
              <a:t> and </a:t>
            </a:r>
            <a:r>
              <a:rPr lang="en-US" sz="3600" b="1" i="1">
                <a:solidFill>
                  <a:srgbClr val="00B0F0"/>
                </a:solidFill>
              </a:rPr>
              <a:t>deliverance</a:t>
            </a:r>
            <a:r>
              <a:rPr lang="en-US" sz="360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760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xodus 10-12 For he passed over the houses of the people of Israel in Egypt  – The Scripture Says">
            <a:extLst>
              <a:ext uri="{FF2B5EF4-FFF2-40B4-BE49-F238E27FC236}">
                <a16:creationId xmlns:a16="http://schemas.microsoft.com/office/drawing/2014/main" id="{D13C7EA0-9F71-1AF0-E1A9-DCE7D37B6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 t="1965" r="1293" b="2105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F97DD4-AC47-2ED9-F85E-7B61053C8013}"/>
              </a:ext>
            </a:extLst>
          </p:cNvPr>
          <p:cNvSpPr txBox="1"/>
          <p:nvPr/>
        </p:nvSpPr>
        <p:spPr>
          <a:xfrm>
            <a:off x="7208322" y="4870409"/>
            <a:ext cx="4781796" cy="175432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rgbClr val="002060"/>
                </a:solidFill>
              </a:rPr>
              <a:t>The</a:t>
            </a:r>
            <a:r>
              <a:rPr lang="en-US" sz="3600" b="1" i="1">
                <a:solidFill>
                  <a:srgbClr val="002060"/>
                </a:solidFill>
              </a:rPr>
              <a:t> </a:t>
            </a:r>
            <a:r>
              <a:rPr lang="en-US" sz="3600" b="1" i="1" u="sng">
                <a:solidFill>
                  <a:srgbClr val="002060"/>
                </a:solidFill>
              </a:rPr>
              <a:t>First Exodus </a:t>
            </a:r>
            <a:r>
              <a:rPr lang="en-US" sz="3600" i="1" u="sng">
                <a:solidFill>
                  <a:srgbClr val="002060"/>
                </a:solidFill>
              </a:rPr>
              <a:t>T</a:t>
            </a:r>
            <a:r>
              <a:rPr lang="en-US" sz="3600" i="1">
                <a:solidFill>
                  <a:srgbClr val="002060"/>
                </a:solidFill>
              </a:rPr>
              <a:t>he </a:t>
            </a:r>
          </a:p>
          <a:p>
            <a:pPr algn="ctr"/>
            <a:r>
              <a:rPr lang="en-US" sz="3600" b="1" i="1">
                <a:solidFill>
                  <a:srgbClr val="002060"/>
                </a:solidFill>
              </a:rPr>
              <a:t>Death Angel passes </a:t>
            </a:r>
          </a:p>
          <a:p>
            <a:pPr algn="ctr"/>
            <a:r>
              <a:rPr lang="en-US" sz="3600" b="1" i="1">
                <a:solidFill>
                  <a:srgbClr val="002060"/>
                </a:solidFill>
              </a:rPr>
              <a:t>over </a:t>
            </a:r>
            <a:r>
              <a:rPr lang="en-US" sz="3600" i="1">
                <a:solidFill>
                  <a:srgbClr val="002060"/>
                </a:solidFill>
              </a:rPr>
              <a:t>the </a:t>
            </a:r>
            <a:r>
              <a:rPr lang="en-US" sz="3600" b="1" i="1">
                <a:solidFill>
                  <a:srgbClr val="002060"/>
                </a:solidFill>
              </a:rPr>
              <a:t>Firstborn</a:t>
            </a:r>
            <a:r>
              <a:rPr lang="en-US" sz="3200" i="1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958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mixed multitude in the exodus">
            <a:extLst>
              <a:ext uri="{FF2B5EF4-FFF2-40B4-BE49-F238E27FC236}">
                <a16:creationId xmlns:a16="http://schemas.microsoft.com/office/drawing/2014/main" id="{10105992-55F2-4A6B-9941-EEDA1B05C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F4B452-75B1-4AB2-B523-95C1C03931C9}"/>
              </a:ext>
            </a:extLst>
          </p:cNvPr>
          <p:cNvSpPr txBox="1"/>
          <p:nvPr/>
        </p:nvSpPr>
        <p:spPr>
          <a:xfrm>
            <a:off x="316675" y="118753"/>
            <a:ext cx="10667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2">
                    <a:lumMod val="90000"/>
                  </a:schemeClr>
                </a:solidFill>
              </a:rPr>
              <a:t>The First Exodus</a:t>
            </a:r>
            <a:r>
              <a:rPr lang="en-US" sz="2800">
                <a:solidFill>
                  <a:schemeClr val="bg2">
                    <a:lumMod val="90000"/>
                  </a:schemeClr>
                </a:solidFill>
              </a:rPr>
              <a:t>: a Mass Migration. </a:t>
            </a:r>
            <a:r>
              <a:rPr lang="en-US" sz="2800">
                <a:solidFill>
                  <a:srgbClr val="FFC000"/>
                </a:solidFill>
              </a:rPr>
              <a:t>The </a:t>
            </a:r>
            <a:r>
              <a:rPr lang="en-US" sz="2800" b="1" i="1">
                <a:solidFill>
                  <a:srgbClr val="FFC000"/>
                </a:solidFill>
              </a:rPr>
              <a:t>plagues behind them</a:t>
            </a:r>
            <a:r>
              <a:rPr lang="en-US" sz="2800">
                <a:solidFill>
                  <a:srgbClr val="FFC000"/>
                </a:solidFill>
              </a:rPr>
              <a:t>, </a:t>
            </a:r>
          </a:p>
          <a:p>
            <a:r>
              <a:rPr lang="en-US" sz="2800">
                <a:solidFill>
                  <a:srgbClr val="FFC000"/>
                </a:solidFill>
              </a:rPr>
              <a:t>and </a:t>
            </a:r>
            <a:r>
              <a:rPr lang="en-US" sz="2800" b="1" i="1">
                <a:solidFill>
                  <a:srgbClr val="FFC000"/>
                </a:solidFill>
              </a:rPr>
              <a:t>preserved from death</a:t>
            </a:r>
            <a:r>
              <a:rPr lang="en-US" sz="2800">
                <a:solidFill>
                  <a:srgbClr val="FFC000"/>
                </a:solidFill>
              </a:rPr>
              <a:t>, the Israelites leave their homes in Egypt.</a:t>
            </a:r>
          </a:p>
        </p:txBody>
      </p:sp>
    </p:spTree>
    <p:extLst>
      <p:ext uri="{BB962C8B-B14F-4D97-AF65-F5344CB8AC3E}">
        <p14:creationId xmlns:p14="http://schemas.microsoft.com/office/powerpoint/2010/main" val="1198992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mixed multitude in the exodus">
            <a:extLst>
              <a:ext uri="{FF2B5EF4-FFF2-40B4-BE49-F238E27FC236}">
                <a16:creationId xmlns:a16="http://schemas.microsoft.com/office/drawing/2014/main" id="{10105992-55F2-4A6B-9941-EEDA1B05C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F4B452-75B1-4AB2-B523-95C1C03931C9}"/>
              </a:ext>
            </a:extLst>
          </p:cNvPr>
          <p:cNvSpPr txBox="1"/>
          <p:nvPr/>
        </p:nvSpPr>
        <p:spPr>
          <a:xfrm>
            <a:off x="304800" y="0"/>
            <a:ext cx="10723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2">
                    <a:lumMod val="90000"/>
                  </a:schemeClr>
                </a:solidFill>
              </a:rPr>
              <a:t>The First Exodus</a:t>
            </a:r>
            <a:r>
              <a:rPr lang="en-US" sz="2800">
                <a:solidFill>
                  <a:schemeClr val="bg2">
                    <a:lumMod val="90000"/>
                  </a:schemeClr>
                </a:solidFill>
              </a:rPr>
              <a:t>: </a:t>
            </a:r>
            <a:r>
              <a:rPr lang="en-US" sz="2800">
                <a:solidFill>
                  <a:srgbClr val="FFC000"/>
                </a:solidFill>
              </a:rPr>
              <a:t>A </a:t>
            </a:r>
            <a:r>
              <a:rPr lang="en-US" sz="2800" b="1" i="1">
                <a:solidFill>
                  <a:srgbClr val="FFC000"/>
                </a:solidFill>
              </a:rPr>
              <a:t>Mass Migration </a:t>
            </a:r>
            <a:r>
              <a:rPr lang="en-US" sz="2800" i="1">
                <a:solidFill>
                  <a:srgbClr val="FFC000"/>
                </a:solidFill>
              </a:rPr>
              <a:t>of</a:t>
            </a:r>
            <a:r>
              <a:rPr lang="en-US" sz="2800" b="1" i="1">
                <a:solidFill>
                  <a:srgbClr val="FFC000"/>
                </a:solidFill>
              </a:rPr>
              <a:t> faith, </a:t>
            </a:r>
            <a:r>
              <a:rPr lang="en-US" sz="2800" i="1">
                <a:solidFill>
                  <a:srgbClr val="FFC000"/>
                </a:solidFill>
              </a:rPr>
              <a:t>going </a:t>
            </a:r>
          </a:p>
          <a:p>
            <a:r>
              <a:rPr lang="en-US" sz="2800" i="1">
                <a:solidFill>
                  <a:srgbClr val="FFC000"/>
                </a:solidFill>
              </a:rPr>
              <a:t>to </a:t>
            </a:r>
            <a:r>
              <a:rPr lang="en-US" sz="2800" b="1" i="1">
                <a:solidFill>
                  <a:srgbClr val="FFC000"/>
                </a:solidFill>
              </a:rPr>
              <a:t>meet their God</a:t>
            </a:r>
            <a:r>
              <a:rPr lang="en-US" sz="2800" i="1">
                <a:solidFill>
                  <a:srgbClr val="FFC000"/>
                </a:solidFill>
              </a:rPr>
              <a:t>, at a </a:t>
            </a:r>
            <a:r>
              <a:rPr lang="en-US" sz="2800" b="1" i="1" u="sng">
                <a:solidFill>
                  <a:srgbClr val="FFFF00"/>
                </a:solidFill>
              </a:rPr>
              <a:t>Feast in the Wilderness</a:t>
            </a:r>
            <a:r>
              <a:rPr lang="en-US" sz="2800" b="1" i="1">
                <a:solidFill>
                  <a:srgbClr val="FFC000"/>
                </a:solidFill>
              </a:rPr>
              <a:t>.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1977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Exodus Route Map">
            <a:extLst>
              <a:ext uri="{FF2B5EF4-FFF2-40B4-BE49-F238E27FC236}">
                <a16:creationId xmlns:a16="http://schemas.microsoft.com/office/drawing/2014/main" id="{327ABB35-5C9E-6C89-12BC-17D0A57F3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0"/>
            <a:ext cx="82018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076B70-D02E-0C00-E185-4AF520B5FE84}"/>
              </a:ext>
            </a:extLst>
          </p:cNvPr>
          <p:cNvSpPr txBox="1"/>
          <p:nvPr/>
        </p:nvSpPr>
        <p:spPr>
          <a:xfrm>
            <a:off x="415636" y="305068"/>
            <a:ext cx="313508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C000"/>
                </a:solidFill>
              </a:rPr>
              <a:t>There is good evidence  </a:t>
            </a:r>
          </a:p>
          <a:p>
            <a:r>
              <a:rPr lang="en-US" sz="4000">
                <a:solidFill>
                  <a:srgbClr val="FFC000"/>
                </a:solidFill>
              </a:rPr>
              <a:t>that the true crossing of the Red Sea to Midian was across from the huge beach at </a:t>
            </a:r>
            <a:r>
              <a:rPr lang="en-US" sz="4000" err="1">
                <a:solidFill>
                  <a:srgbClr val="FFC000"/>
                </a:solidFill>
              </a:rPr>
              <a:t>Nuweiba</a:t>
            </a:r>
            <a:r>
              <a:rPr lang="en-US" sz="40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993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andscape of a desert&#10;&#10;Description automatically generated with medium confidence">
            <a:extLst>
              <a:ext uri="{FF2B5EF4-FFF2-40B4-BE49-F238E27FC236}">
                <a16:creationId xmlns:a16="http://schemas.microsoft.com/office/drawing/2014/main" id="{E028CBE7-6A21-56AA-DFD6-598226E30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D30CB-7181-BA14-889C-8DD5F83AD4C1}"/>
              </a:ext>
            </a:extLst>
          </p:cNvPr>
          <p:cNvSpPr txBox="1"/>
          <p:nvPr/>
        </p:nvSpPr>
        <p:spPr>
          <a:xfrm>
            <a:off x="553900" y="1899336"/>
            <a:ext cx="35611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2">
                    <a:lumMod val="90000"/>
                  </a:schemeClr>
                </a:solidFill>
              </a:rPr>
              <a:t>The First Exodus</a:t>
            </a:r>
            <a:r>
              <a:rPr lang="en-US" sz="2800">
                <a:solidFill>
                  <a:schemeClr val="bg2">
                    <a:lumMod val="90000"/>
                  </a:schemeClr>
                </a:solidFill>
              </a:rPr>
              <a:t>: </a:t>
            </a:r>
            <a:r>
              <a:rPr lang="en-US" sz="2800" i="1">
                <a:solidFill>
                  <a:srgbClr val="FFC000"/>
                </a:solidFill>
              </a:rPr>
              <a:t>A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Mass Migration </a:t>
            </a:r>
            <a:r>
              <a:rPr lang="en-US" sz="2800" i="1">
                <a:solidFill>
                  <a:srgbClr val="FFC000"/>
                </a:solidFill>
              </a:rPr>
              <a:t>of</a:t>
            </a:r>
            <a:r>
              <a:rPr lang="en-US" sz="2800" b="1" i="1">
                <a:solidFill>
                  <a:srgbClr val="FFC000"/>
                </a:solidFill>
              </a:rPr>
              <a:t> faith, and</a:t>
            </a:r>
            <a:r>
              <a:rPr lang="en-US" sz="2800" b="1" i="1">
                <a:solidFill>
                  <a:srgbClr val="FFFF00"/>
                </a:solidFill>
              </a:rPr>
              <a:t> God’s covenant people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in their passage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found themselves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being constrained,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under pressure, and</a:t>
            </a:r>
          </a:p>
          <a:p>
            <a:pPr algn="ctr"/>
            <a:r>
              <a:rPr lang="en-US" sz="2800" b="1" i="1">
                <a:solidFill>
                  <a:srgbClr val="FFFF00"/>
                </a:solidFill>
              </a:rPr>
              <a:t> </a:t>
            </a:r>
            <a:r>
              <a:rPr lang="en-US" sz="2800" b="1" i="1" u="sng">
                <a:solidFill>
                  <a:srgbClr val="FFFF00"/>
                </a:solidFill>
              </a:rPr>
              <a:t>hemmed in by the Wilderness</a:t>
            </a:r>
            <a:r>
              <a:rPr lang="en-US" sz="2800" b="1" i="1">
                <a:solidFill>
                  <a:srgbClr val="FFC000"/>
                </a:solidFill>
              </a:rPr>
              <a:t>.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6460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19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arge wave crashing over a chariot race&#10;&#10;Description automatically generated">
            <a:extLst>
              <a:ext uri="{FF2B5EF4-FFF2-40B4-BE49-F238E27FC236}">
                <a16:creationId xmlns:a16="http://schemas.microsoft.com/office/drawing/2014/main" id="{E98D1249-3275-1F97-9C1C-CFB44E093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722" y="103753"/>
            <a:ext cx="6840187" cy="652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02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The Prince of Egypt 1998 : Red Sea (HD)">
            <a:extLst>
              <a:ext uri="{FF2B5EF4-FFF2-40B4-BE49-F238E27FC236}">
                <a16:creationId xmlns:a16="http://schemas.microsoft.com/office/drawing/2014/main" id="{CAE56C68-FD59-559E-29D8-93D39D2CD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5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1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0338" y="6098053"/>
            <a:ext cx="9383681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Pharaoh arises who </a:t>
            </a:r>
            <a:r>
              <a:rPr lang="en-US" sz="3600" b="1" i="1" u="sng">
                <a:solidFill>
                  <a:srgbClr val="FFC000"/>
                </a:solidFill>
                <a:latin typeface="Baskerville Old Face" panose="02020602080505020303" pitchFamily="18" charset="0"/>
              </a:rPr>
              <a:t>does not remember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Joseph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BD65B-D3D2-6E1A-88D8-80F9E76A68EE}"/>
              </a:ext>
            </a:extLst>
          </p:cNvPr>
          <p:cNvSpPr txBox="1"/>
          <p:nvPr/>
        </p:nvSpPr>
        <p:spPr>
          <a:xfrm>
            <a:off x="164646" y="77756"/>
            <a:ext cx="876786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political crisis?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DE5B2-72B8-8142-CB3B-43BE7FEE02BC}"/>
              </a:ext>
            </a:extLst>
          </p:cNvPr>
          <p:cNvSpPr txBox="1"/>
          <p:nvPr/>
        </p:nvSpPr>
        <p:spPr>
          <a:xfrm>
            <a:off x="1341120" y="5536513"/>
            <a:ext cx="7236823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will another  </a:t>
            </a:r>
          </a:p>
        </p:txBody>
      </p:sp>
    </p:spTree>
    <p:extLst>
      <p:ext uri="{BB962C8B-B14F-4D97-AF65-F5344CB8AC3E}">
        <p14:creationId xmlns:p14="http://schemas.microsoft.com/office/powerpoint/2010/main" val="1054474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18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4646" y="5579915"/>
            <a:ext cx="8901581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Leaving Egypt – (later the New World Order): </a:t>
            </a:r>
          </a:p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-- the Second Exodus. another wilderness exile?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7AFA7-4637-4F95-E1BF-D316CE03C10E}"/>
              </a:ext>
            </a:extLst>
          </p:cNvPr>
          <p:cNvSpPr txBox="1"/>
          <p:nvPr/>
        </p:nvSpPr>
        <p:spPr>
          <a:xfrm>
            <a:off x="512988" y="77135"/>
            <a:ext cx="94496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citizenship crisis? </a:t>
            </a:r>
          </a:p>
        </p:txBody>
      </p:sp>
    </p:spTree>
    <p:extLst>
      <p:ext uri="{BB962C8B-B14F-4D97-AF65-F5344CB8AC3E}">
        <p14:creationId xmlns:p14="http://schemas.microsoft.com/office/powerpoint/2010/main" val="2560777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w is the time for a 'great reset' of capitalism | World Economic Forum">
            <a:extLst>
              <a:ext uri="{FF2B5EF4-FFF2-40B4-BE49-F238E27FC236}">
                <a16:creationId xmlns:a16="http://schemas.microsoft.com/office/drawing/2014/main" id="{3ABDE457-8589-9646-A1D1-48582FF1A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t="5177" r="2676" b="4785"/>
          <a:stretch/>
        </p:blipFill>
        <p:spPr bwMode="auto">
          <a:xfrm>
            <a:off x="6701" y="0"/>
            <a:ext cx="121852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B0E48F-2BA0-2D50-1AF3-B6DD31954A4D}"/>
              </a:ext>
            </a:extLst>
          </p:cNvPr>
          <p:cNvSpPr/>
          <p:nvPr/>
        </p:nvSpPr>
        <p:spPr>
          <a:xfrm>
            <a:off x="333487" y="3243430"/>
            <a:ext cx="3818965" cy="155448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F4ADE-DE9D-FCF5-57B6-7F5838A47C92}"/>
              </a:ext>
            </a:extLst>
          </p:cNvPr>
          <p:cNvSpPr txBox="1"/>
          <p:nvPr/>
        </p:nvSpPr>
        <p:spPr>
          <a:xfrm>
            <a:off x="128214" y="181957"/>
            <a:ext cx="4723704" cy="649408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Why an Exodus? </a:t>
            </a:r>
          </a:p>
          <a:p>
            <a:pPr algn="ctr"/>
            <a:r>
              <a:rPr lang="en-US" sz="32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talk of world </a:t>
            </a:r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unification, a New World Order, and </a:t>
            </a:r>
            <a:r>
              <a:rPr lang="en-US" sz="3200" u="sng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“global governance”.</a:t>
            </a:r>
          </a:p>
          <a:p>
            <a:pPr algn="ctr"/>
            <a:endParaRPr lang="en-US" sz="3200" u="sng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God’s covenant people are being </a:t>
            </a:r>
            <a:r>
              <a:rPr lang="en-US" sz="3200" b="1" i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under pressure</a:t>
            </a:r>
            <a:r>
              <a:rPr lang="en-US" sz="32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be less holy, and compromise, to be more “inclusive”, to be open to LGBTQ+ and wealth equity mandates.</a:t>
            </a:r>
          </a:p>
        </p:txBody>
      </p:sp>
    </p:spTree>
    <p:extLst>
      <p:ext uri="{BB962C8B-B14F-4D97-AF65-F5344CB8AC3E}">
        <p14:creationId xmlns:p14="http://schemas.microsoft.com/office/powerpoint/2010/main" val="1686588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8BEC5B-4998-0DE5-8303-6A09C4267A76}"/>
              </a:ext>
            </a:extLst>
          </p:cNvPr>
          <p:cNvSpPr/>
          <p:nvPr/>
        </p:nvSpPr>
        <p:spPr>
          <a:xfrm>
            <a:off x="8630816" y="233265"/>
            <a:ext cx="3561183" cy="22300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andscape of a desert&#10;&#10;Description automatically generated with medium confidence">
            <a:extLst>
              <a:ext uri="{FF2B5EF4-FFF2-40B4-BE49-F238E27FC236}">
                <a16:creationId xmlns:a16="http://schemas.microsoft.com/office/drawing/2014/main" id="{E028CBE7-6A21-56AA-DFD6-598226E30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D30CB-7181-BA14-889C-8DD5F83AD4C1}"/>
              </a:ext>
            </a:extLst>
          </p:cNvPr>
          <p:cNvSpPr txBox="1"/>
          <p:nvPr/>
        </p:nvSpPr>
        <p:spPr>
          <a:xfrm>
            <a:off x="553900" y="1899336"/>
            <a:ext cx="35611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rgbClr val="FFC000"/>
                </a:solidFill>
              </a:rPr>
              <a:t>A</a:t>
            </a:r>
            <a:r>
              <a:rPr lang="en-US" sz="2800">
                <a:solidFill>
                  <a:srgbClr val="FFC000"/>
                </a:solidFill>
              </a:rPr>
              <a:t> </a:t>
            </a:r>
            <a:r>
              <a:rPr lang="en-US" sz="2800" b="1" i="1">
                <a:solidFill>
                  <a:srgbClr val="FFC000"/>
                </a:solidFill>
              </a:rPr>
              <a:t>Mass Migration </a:t>
            </a:r>
          </a:p>
          <a:p>
            <a:pPr algn="ctr"/>
            <a:r>
              <a:rPr lang="en-US" sz="2800" i="1">
                <a:solidFill>
                  <a:srgbClr val="FFC000"/>
                </a:solidFill>
              </a:rPr>
              <a:t>of</a:t>
            </a:r>
            <a:r>
              <a:rPr lang="en-US" sz="2800" b="1" i="1">
                <a:solidFill>
                  <a:srgbClr val="FFC000"/>
                </a:solidFill>
              </a:rPr>
              <a:t> faith. </a:t>
            </a:r>
            <a:r>
              <a:rPr lang="en-US" sz="2800" b="1" i="1">
                <a:solidFill>
                  <a:srgbClr val="FFFF00"/>
                </a:solidFill>
              </a:rPr>
              <a:t>God’s covenant people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in their passage 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found themselves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being constrained,</a:t>
            </a:r>
          </a:p>
          <a:p>
            <a:pPr algn="ctr"/>
            <a:r>
              <a:rPr lang="en-US" sz="2800" b="1" i="1">
                <a:solidFill>
                  <a:srgbClr val="FFC000"/>
                </a:solidFill>
              </a:rPr>
              <a:t>under pressure, and</a:t>
            </a:r>
          </a:p>
          <a:p>
            <a:pPr algn="ctr"/>
            <a:r>
              <a:rPr lang="en-US" sz="2800" b="1" i="1">
                <a:solidFill>
                  <a:srgbClr val="FFFF00"/>
                </a:solidFill>
              </a:rPr>
              <a:t> </a:t>
            </a:r>
            <a:r>
              <a:rPr lang="en-US" sz="2800" b="1" i="1" u="sng">
                <a:solidFill>
                  <a:srgbClr val="FFFF00"/>
                </a:solidFill>
              </a:rPr>
              <a:t>hemmed in by the Wilderness</a:t>
            </a:r>
            <a:r>
              <a:rPr lang="en-US" sz="2800" b="1" i="1">
                <a:solidFill>
                  <a:srgbClr val="FFC000"/>
                </a:solidFill>
              </a:rPr>
              <a:t>.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37F68F-D022-ADED-1C21-AD81D0D2BD0B}"/>
              </a:ext>
            </a:extLst>
          </p:cNvPr>
          <p:cNvSpPr txBox="1"/>
          <p:nvPr/>
        </p:nvSpPr>
        <p:spPr>
          <a:xfrm>
            <a:off x="-762670" y="264659"/>
            <a:ext cx="6194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chemeClr val="tx2"/>
                </a:solidFill>
              </a:rPr>
              <a:t>The First Exodus</a:t>
            </a:r>
            <a:r>
              <a:rPr lang="en-US" sz="3600">
                <a:solidFill>
                  <a:schemeClr val="tx2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13340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w is the time for a 'great reset' of capitalism | World Economic Forum">
            <a:extLst>
              <a:ext uri="{FF2B5EF4-FFF2-40B4-BE49-F238E27FC236}">
                <a16:creationId xmlns:a16="http://schemas.microsoft.com/office/drawing/2014/main" id="{3ABDE457-8589-9646-A1D1-48582FF1A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t="5177" r="2676" b="4785"/>
          <a:stretch/>
        </p:blipFill>
        <p:spPr bwMode="auto">
          <a:xfrm>
            <a:off x="6701" y="0"/>
            <a:ext cx="121852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B0E48F-2BA0-2D50-1AF3-B6DD31954A4D}"/>
              </a:ext>
            </a:extLst>
          </p:cNvPr>
          <p:cNvSpPr/>
          <p:nvPr/>
        </p:nvSpPr>
        <p:spPr>
          <a:xfrm>
            <a:off x="333487" y="3243430"/>
            <a:ext cx="3818965" cy="155448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F4ADE-DE9D-FCF5-57B6-7F5838A47C92}"/>
              </a:ext>
            </a:extLst>
          </p:cNvPr>
          <p:cNvSpPr txBox="1"/>
          <p:nvPr/>
        </p:nvSpPr>
        <p:spPr>
          <a:xfrm>
            <a:off x="141571" y="102388"/>
            <a:ext cx="6921701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Why an Exodus? </a:t>
            </a:r>
            <a:r>
              <a:rPr lang="en-US" sz="3200" b="1" i="1">
                <a:solidFill>
                  <a:srgbClr val="FF0000"/>
                </a:solidFill>
                <a:latin typeface="Amasis MT Pro Medium" panose="02040604050005020304" pitchFamily="18" charset="0"/>
                <a:cs typeface="Aharoni" panose="02010803020104030203" pitchFamily="2" charset="-79"/>
              </a:rPr>
              <a:t>God’s covenant people are being put under pressure</a:t>
            </a:r>
            <a:endParaRPr lang="en-US" sz="3200" i="1">
              <a:solidFill>
                <a:srgbClr val="FF0000"/>
              </a:solidFill>
              <a:latin typeface="Amasis MT Pro Medium" panose="02040604050005020304" pitchFamily="18" charset="0"/>
              <a:cs typeface="Aharoni" panose="02010803020104030203" pitchFamily="2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50EC44-899D-241D-4FC1-3824C54BADCC}"/>
              </a:ext>
            </a:extLst>
          </p:cNvPr>
          <p:cNvSpPr txBox="1"/>
          <p:nvPr/>
        </p:nvSpPr>
        <p:spPr>
          <a:xfrm>
            <a:off x="141572" y="5001066"/>
            <a:ext cx="700165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>
                <a:solidFill>
                  <a:srgbClr val="FF0000"/>
                </a:solidFill>
                <a:latin typeface="Amasis MT Pro Medium" panose="02040604050005020304" pitchFamily="18" charset="0"/>
                <a:cs typeface="Aharoni" panose="02010803020104030203" pitchFamily="2" charset="-79"/>
              </a:rPr>
              <a:t>Something global, something BIG is about to happen, Is our sovereign God actually the One who is behind this?</a:t>
            </a:r>
            <a:endParaRPr lang="en-US" sz="3200" i="1">
              <a:solidFill>
                <a:srgbClr val="FF0000"/>
              </a:solidFill>
              <a:latin typeface="Amasis MT Pro Medium" panose="020406040500050203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0313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E225178-DAFB-6ABA-B0DF-8C84AD3B9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6" y="88199"/>
            <a:ext cx="10013348" cy="66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873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6616E-8449-754C-71B4-0F875782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C1300C-A02C-AFB5-0DB4-520256EDD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13CBF-DB89-FA1E-CAD4-A10AE965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94EAC-19D2-6C14-40BF-960C1A3D23F1}"/>
              </a:ext>
            </a:extLst>
          </p:cNvPr>
          <p:cNvSpPr/>
          <p:nvPr/>
        </p:nvSpPr>
        <p:spPr>
          <a:xfrm>
            <a:off x="1158243" y="1837508"/>
            <a:ext cx="10058397" cy="8098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B963D7-EF75-5BB1-89D8-584481F701F7}"/>
              </a:ext>
            </a:extLst>
          </p:cNvPr>
          <p:cNvCxnSpPr>
            <a:cxnSpLocks/>
          </p:cNvCxnSpPr>
          <p:nvPr/>
        </p:nvCxnSpPr>
        <p:spPr>
          <a:xfrm>
            <a:off x="1149534" y="1680754"/>
            <a:ext cx="0" cy="37795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31B761-D116-317E-683E-CFFF0C08BA6D}"/>
              </a:ext>
            </a:extLst>
          </p:cNvPr>
          <p:cNvCxnSpPr>
            <a:cxnSpLocks/>
          </p:cNvCxnSpPr>
          <p:nvPr/>
        </p:nvCxnSpPr>
        <p:spPr>
          <a:xfrm>
            <a:off x="11199223" y="1680754"/>
            <a:ext cx="0" cy="33266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6E5AE2C-E8F1-463D-2EEA-E0B12B50178C}"/>
              </a:ext>
            </a:extLst>
          </p:cNvPr>
          <p:cNvSpPr txBox="1"/>
          <p:nvPr/>
        </p:nvSpPr>
        <p:spPr>
          <a:xfrm>
            <a:off x="78382" y="911313"/>
            <a:ext cx="23920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325 A.D.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D09441-686F-30A2-29B6-BD9DAB46A8AF}"/>
              </a:ext>
            </a:extLst>
          </p:cNvPr>
          <p:cNvSpPr txBox="1"/>
          <p:nvPr/>
        </p:nvSpPr>
        <p:spPr>
          <a:xfrm>
            <a:off x="10240002" y="911313"/>
            <a:ext cx="16049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ACF544-A455-CD23-4B44-3C95FE170AFD}"/>
              </a:ext>
            </a:extLst>
          </p:cNvPr>
          <p:cNvSpPr txBox="1"/>
          <p:nvPr/>
        </p:nvSpPr>
        <p:spPr>
          <a:xfrm>
            <a:off x="2202145" y="1857736"/>
            <a:ext cx="77877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1700 years of Church History</a:t>
            </a:r>
          </a:p>
          <a:p>
            <a:endParaRPr lang="en-US" sz="4400" b="1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16B7B-1B69-4128-E69E-D792003AD523}"/>
              </a:ext>
            </a:extLst>
          </p:cNvPr>
          <p:cNvSpPr txBox="1"/>
          <p:nvPr/>
        </p:nvSpPr>
        <p:spPr>
          <a:xfrm>
            <a:off x="391251" y="3863382"/>
            <a:ext cx="11409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solidFill>
                  <a:srgbClr val="FFC000"/>
                </a:solidFill>
                <a:latin typeface="Aptos Display" panose="020B0004020202020204" pitchFamily="34" charset="0"/>
              </a:rPr>
              <a:t>So we might call this time period,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4B6DF9-B973-A784-079F-87AF129ED808}"/>
              </a:ext>
            </a:extLst>
          </p:cNvPr>
          <p:cNvSpPr/>
          <p:nvPr/>
        </p:nvSpPr>
        <p:spPr>
          <a:xfrm>
            <a:off x="1158243" y="4772297"/>
            <a:ext cx="10058397" cy="8098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2ABC4F-D104-B2C4-7AB9-A237F0CC3787}"/>
              </a:ext>
            </a:extLst>
          </p:cNvPr>
          <p:cNvCxnSpPr>
            <a:cxnSpLocks/>
          </p:cNvCxnSpPr>
          <p:nvPr/>
        </p:nvCxnSpPr>
        <p:spPr>
          <a:xfrm>
            <a:off x="1149534" y="4615543"/>
            <a:ext cx="0" cy="9666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894516-AAD7-F699-158A-52C50E0D5788}"/>
              </a:ext>
            </a:extLst>
          </p:cNvPr>
          <p:cNvCxnSpPr>
            <a:cxnSpLocks/>
          </p:cNvCxnSpPr>
          <p:nvPr/>
        </p:nvCxnSpPr>
        <p:spPr>
          <a:xfrm>
            <a:off x="11199223" y="4615543"/>
            <a:ext cx="0" cy="9666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941404A-21D2-91B6-8B0F-CE00ABBA84A6}"/>
              </a:ext>
            </a:extLst>
          </p:cNvPr>
          <p:cNvSpPr txBox="1"/>
          <p:nvPr/>
        </p:nvSpPr>
        <p:spPr>
          <a:xfrm>
            <a:off x="2202145" y="4792525"/>
            <a:ext cx="7002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Constantinian Accord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D18B6-ACB3-0910-1691-5ADE619DB87C}"/>
              </a:ext>
            </a:extLst>
          </p:cNvPr>
          <p:cNvSpPr txBox="1"/>
          <p:nvPr/>
        </p:nvSpPr>
        <p:spPr>
          <a:xfrm rot="20508221">
            <a:off x="4958068" y="950691"/>
            <a:ext cx="2432621" cy="523220"/>
          </a:xfrm>
          <a:prstGeom prst="rect">
            <a:avLst/>
          </a:prstGeom>
          <a:solidFill>
            <a:srgbClr val="B07BD7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God </a:t>
            </a:r>
            <a:r>
              <a:rPr lang="en-US" sz="2800">
                <a:solidFill>
                  <a:srgbClr val="001236"/>
                </a:solidFill>
                <a:latin typeface="Arial Nova" panose="020B0504020202020204" pitchFamily="34" charset="0"/>
              </a:rPr>
              <a:t>and</a:t>
            </a:r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 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018FEE-DBA3-F7FF-C551-9638EDA2185C}"/>
              </a:ext>
            </a:extLst>
          </p:cNvPr>
          <p:cNvSpPr txBox="1"/>
          <p:nvPr/>
        </p:nvSpPr>
        <p:spPr>
          <a:xfrm rot="20413924">
            <a:off x="7008701" y="876034"/>
            <a:ext cx="3038011" cy="523220"/>
          </a:xfrm>
          <a:prstGeom prst="rect">
            <a:avLst/>
          </a:prstGeom>
          <a:solidFill>
            <a:srgbClr val="B07BD7"/>
          </a:solidFill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God </a:t>
            </a:r>
            <a:r>
              <a:rPr lang="en-US" sz="2800">
                <a:solidFill>
                  <a:srgbClr val="001236"/>
                </a:solidFill>
                <a:latin typeface="Arial Nova" panose="020B0504020202020204" pitchFamily="34" charset="0"/>
              </a:rPr>
              <a:t>and</a:t>
            </a:r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 Country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ECC7C3-F211-57F0-2C12-7AF3C861AB70}"/>
              </a:ext>
            </a:extLst>
          </p:cNvPr>
          <p:cNvSpPr txBox="1"/>
          <p:nvPr/>
        </p:nvSpPr>
        <p:spPr>
          <a:xfrm rot="20557204">
            <a:off x="2581330" y="744847"/>
            <a:ext cx="3663870" cy="523220"/>
          </a:xfrm>
          <a:prstGeom prst="rect">
            <a:avLst/>
          </a:prstGeom>
          <a:solidFill>
            <a:srgbClr val="B07BD7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1236"/>
                </a:solidFill>
                <a:latin typeface="Arial Nova" panose="020B0504020202020204" pitchFamily="34" charset="0"/>
              </a:rPr>
              <a:t>Politics and Religion</a:t>
            </a:r>
          </a:p>
        </p:txBody>
      </p:sp>
    </p:spTree>
    <p:extLst>
      <p:ext uri="{BB962C8B-B14F-4D97-AF65-F5344CB8AC3E}">
        <p14:creationId xmlns:p14="http://schemas.microsoft.com/office/powerpoint/2010/main" val="3937552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9D395E-3CF3-8CA7-7E93-40971E088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16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D73E8-6B91-A40B-C73B-6E7DA92F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78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E958FD-09AD-49AA-B586-53E8C48F7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4" t="3777" r="6014" b="2000"/>
          <a:stretch/>
        </p:blipFill>
        <p:spPr>
          <a:xfrm>
            <a:off x="7977674" y="1030097"/>
            <a:ext cx="3878424" cy="55974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620CCF-2F1C-4CCC-AE97-36312BCAE50B}"/>
              </a:ext>
            </a:extLst>
          </p:cNvPr>
          <p:cNvSpPr txBox="1"/>
          <p:nvPr/>
        </p:nvSpPr>
        <p:spPr>
          <a:xfrm>
            <a:off x="518627" y="1030097"/>
            <a:ext cx="75710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For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1700 years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, the Western Church, </a:t>
            </a:r>
          </a:p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the would-be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Congregation of Israel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, having lost their citizenship and </a:t>
            </a:r>
          </a:p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national identity in Israel has been the quintessential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“damsel in distress”. 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Seeking the protection of </a:t>
            </a:r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“defenders </a:t>
            </a:r>
          </a:p>
          <a:p>
            <a:r>
              <a:rPr lang="en-US" sz="3600" i="1">
                <a:solidFill>
                  <a:srgbClr val="FFFF00"/>
                </a:solidFill>
                <a:latin typeface="Aptos Narrow" panose="020B0004020202020204" pitchFamily="34" charset="0"/>
              </a:rPr>
              <a:t>of the faith”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, she, as </a:t>
            </a:r>
            <a:r>
              <a:rPr lang="en-US" sz="3600">
                <a:solidFill>
                  <a:srgbClr val="FFFF00"/>
                </a:solidFill>
                <a:latin typeface="Aptos Narrow" panose="020B0004020202020204" pitchFamily="34" charset="0"/>
              </a:rPr>
              <a:t>Gomer, 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has</a:t>
            </a:r>
            <a:r>
              <a:rPr lang="en-US" sz="360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gone from one lover to the next, among the European princes, kings, merchants, </a:t>
            </a:r>
          </a:p>
          <a:p>
            <a:r>
              <a:rPr lang="en-US" sz="3600">
                <a:solidFill>
                  <a:srgbClr val="FFC000"/>
                </a:solidFill>
                <a:latin typeface="Aptos Narrow" panose="020B0004020202020204" pitchFamily="34" charset="0"/>
              </a:rPr>
              <a:t>and labor leaders of the West..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F1F78-D0C2-0503-A9BE-5D26939C1504}"/>
              </a:ext>
            </a:extLst>
          </p:cNvPr>
          <p:cNvSpPr txBox="1"/>
          <p:nvPr/>
        </p:nvSpPr>
        <p:spPr>
          <a:xfrm>
            <a:off x="746449" y="42915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2. The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124F53-165F-74A5-C5CC-EE6ED96CC749}"/>
              </a:ext>
            </a:extLst>
          </p:cNvPr>
          <p:cNvSpPr txBox="1"/>
          <p:nvPr/>
        </p:nvSpPr>
        <p:spPr>
          <a:xfrm>
            <a:off x="0" y="195592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Nicaea, the church has been </a:t>
            </a:r>
            <a:r>
              <a:rPr lang="en-US" sz="3600" b="1" i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damsel in distress.</a:t>
            </a:r>
            <a:endParaRPr lang="en-US" sz="3600" i="0">
              <a:solidFill>
                <a:srgbClr val="FFC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12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hat Kind of King Will Charles Be? How Will King Charles III Rule as  Britain's Monarch">
            <a:extLst>
              <a:ext uri="{FF2B5EF4-FFF2-40B4-BE49-F238E27FC236}">
                <a16:creationId xmlns:a16="http://schemas.microsoft.com/office/drawing/2014/main" id="{79F9BD98-955B-1E9A-592D-04D0C1EEA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0" r="689"/>
          <a:stretch/>
        </p:blipFill>
        <p:spPr bwMode="auto">
          <a:xfrm>
            <a:off x="149290" y="129073"/>
            <a:ext cx="9576154" cy="653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hat Kind of King Will Charles Be? How Will King Charles III Rule as  Britain's Monarch">
            <a:extLst>
              <a:ext uri="{FF2B5EF4-FFF2-40B4-BE49-F238E27FC236}">
                <a16:creationId xmlns:a16="http://schemas.microsoft.com/office/drawing/2014/main" id="{8AD7175F-A385-1125-5243-D7836DFB7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30"/>
          <a:stretch/>
        </p:blipFill>
        <p:spPr bwMode="auto">
          <a:xfrm>
            <a:off x="9036698" y="129073"/>
            <a:ext cx="3020008" cy="653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211D21-D330-D815-F5E8-B7E626185A0F}"/>
              </a:ext>
            </a:extLst>
          </p:cNvPr>
          <p:cNvSpPr txBox="1"/>
          <p:nvPr/>
        </p:nvSpPr>
        <p:spPr>
          <a:xfrm>
            <a:off x="6410131" y="1004420"/>
            <a:ext cx="5253134" cy="55092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- King Charles has announced that he will no longer be </a:t>
            </a:r>
          </a:p>
          <a:p>
            <a:pPr algn="ctr"/>
            <a:r>
              <a:rPr lang="en-US" sz="4400" b="1" i="1"/>
              <a:t>“Defender of </a:t>
            </a:r>
          </a:p>
          <a:p>
            <a:pPr algn="ctr"/>
            <a:r>
              <a:rPr lang="en-US" sz="4400" b="1" i="1" u="sng"/>
              <a:t>the Faith</a:t>
            </a:r>
            <a:r>
              <a:rPr lang="en-US" sz="4400" b="1" i="1"/>
              <a:t>”</a:t>
            </a:r>
            <a:r>
              <a:rPr lang="en-US" sz="4400" b="1"/>
              <a:t> </a:t>
            </a:r>
          </a:p>
          <a:p>
            <a:pPr algn="ctr"/>
            <a:r>
              <a:rPr lang="en-US" sz="4400"/>
              <a:t>but rather</a:t>
            </a:r>
          </a:p>
          <a:p>
            <a:pPr algn="ctr"/>
            <a:r>
              <a:rPr lang="en-US" sz="4400" b="1" i="1"/>
              <a:t>”defender of </a:t>
            </a:r>
          </a:p>
          <a:p>
            <a:pPr algn="ctr"/>
            <a:r>
              <a:rPr lang="en-US" sz="4400" b="1" i="1"/>
              <a:t>- </a:t>
            </a:r>
            <a:r>
              <a:rPr lang="en-US" sz="4400" b="1" i="1" u="sng"/>
              <a:t>‘faith’”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A6242-74D2-9A00-C2D0-6C8F3A3FF4A8}"/>
              </a:ext>
            </a:extLst>
          </p:cNvPr>
          <p:cNvSpPr txBox="1"/>
          <p:nvPr/>
        </p:nvSpPr>
        <p:spPr>
          <a:xfrm>
            <a:off x="6410131" y="247308"/>
            <a:ext cx="5276460" cy="76944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i="1">
                <a:solidFill>
                  <a:srgbClr val="FFC000"/>
                </a:solidFill>
              </a:rPr>
              <a:t>Here we are today.</a:t>
            </a:r>
          </a:p>
        </p:txBody>
      </p:sp>
    </p:spTree>
    <p:extLst>
      <p:ext uri="{BB962C8B-B14F-4D97-AF65-F5344CB8AC3E}">
        <p14:creationId xmlns:p14="http://schemas.microsoft.com/office/powerpoint/2010/main" val="1183456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051898-E80A-17F4-A2B2-3F19C58DA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65"/>
            <a:ext cx="12162692" cy="6874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315F3-91F5-40BD-FA3A-A0491312907F}"/>
              </a:ext>
            </a:extLst>
          </p:cNvPr>
          <p:cNvSpPr txBox="1"/>
          <p:nvPr/>
        </p:nvSpPr>
        <p:spPr>
          <a:xfrm>
            <a:off x="141572" y="166557"/>
            <a:ext cx="7275227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solidFill>
                  <a:srgbClr val="FFFF00"/>
                </a:solidFill>
              </a:rPr>
              <a:t>Why an Exodus? </a:t>
            </a:r>
            <a:r>
              <a:rPr lang="en-US" sz="4000" b="1">
                <a:solidFill>
                  <a:srgbClr val="FF0000"/>
                </a:solidFill>
              </a:rPr>
              <a:t>– The Harlot of Rev. 17 “chooses unwisely.”</a:t>
            </a:r>
          </a:p>
        </p:txBody>
      </p:sp>
    </p:spTree>
    <p:extLst>
      <p:ext uri="{BB962C8B-B14F-4D97-AF65-F5344CB8AC3E}">
        <p14:creationId xmlns:p14="http://schemas.microsoft.com/office/powerpoint/2010/main" val="446889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051898-E80A-17F4-A2B2-3F19C58DA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65"/>
            <a:ext cx="12162692" cy="6874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315F3-91F5-40BD-FA3A-A0491312907F}"/>
              </a:ext>
            </a:extLst>
          </p:cNvPr>
          <p:cNvSpPr txBox="1"/>
          <p:nvPr/>
        </p:nvSpPr>
        <p:spPr>
          <a:xfrm>
            <a:off x="141572" y="166557"/>
            <a:ext cx="7275227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solidFill>
                  <a:srgbClr val="FF0000"/>
                </a:solidFill>
              </a:rPr>
              <a:t>Gomer will come to her last lover. And he is a beast.</a:t>
            </a:r>
            <a:endParaRPr lang="en-US" sz="4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039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images of two people&#10;&#10;Description automatically generated">
            <a:extLst>
              <a:ext uri="{FF2B5EF4-FFF2-40B4-BE49-F238E27FC236}">
                <a16:creationId xmlns:a16="http://schemas.microsoft.com/office/drawing/2014/main" id="{3B11B242-07FB-6A6C-3D7F-4591676E0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F7DECE-CEAA-1354-4FC3-69C1347CBADB}"/>
              </a:ext>
            </a:extLst>
          </p:cNvPr>
          <p:cNvSpPr/>
          <p:nvPr/>
        </p:nvSpPr>
        <p:spPr>
          <a:xfrm>
            <a:off x="235131" y="60960"/>
            <a:ext cx="6526616" cy="17504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>
                <a:solidFill>
                  <a:srgbClr val="FFFF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Why an Exodus?</a:t>
            </a:r>
            <a:r>
              <a:rPr lang="en-US" sz="3200">
                <a:solidFill>
                  <a:srgbClr val="FFFF00"/>
                </a:solidFill>
              </a:rPr>
              <a:t>  </a:t>
            </a:r>
            <a:r>
              <a:rPr lang="en-US" sz="3200">
                <a:solidFill>
                  <a:srgbClr val="FFC000"/>
                </a:solidFill>
              </a:rPr>
              <a:t>A </a:t>
            </a:r>
            <a:r>
              <a:rPr lang="en-US" sz="3200" b="1" i="1">
                <a:solidFill>
                  <a:srgbClr val="FFC000"/>
                </a:solidFill>
              </a:rPr>
              <a:t>false messiah </a:t>
            </a:r>
            <a:r>
              <a:rPr lang="en-US" sz="3200">
                <a:solidFill>
                  <a:srgbClr val="FFC000"/>
                </a:solidFill>
              </a:rPr>
              <a:t>is a future political reality, --from </a:t>
            </a:r>
          </a:p>
          <a:p>
            <a:pPr algn="ctr"/>
            <a:r>
              <a:rPr lang="en-US" sz="3200">
                <a:solidFill>
                  <a:srgbClr val="FFC000"/>
                </a:solidFill>
              </a:rPr>
              <a:t>the very words of Jesus/</a:t>
            </a:r>
            <a:r>
              <a:rPr lang="en-US" sz="3200" err="1">
                <a:solidFill>
                  <a:srgbClr val="FFC000"/>
                </a:solidFill>
              </a:rPr>
              <a:t>Yeshua</a:t>
            </a:r>
            <a:r>
              <a:rPr lang="en-US" sz="320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605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Great Reset | CIBC Private Wealth US">
            <a:extLst>
              <a:ext uri="{FF2B5EF4-FFF2-40B4-BE49-F238E27FC236}">
                <a16:creationId xmlns:a16="http://schemas.microsoft.com/office/drawing/2014/main" id="{A776F0DA-988E-24F5-8711-6BD018C39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t="16254" r="28929" b="16191"/>
          <a:stretch/>
        </p:blipFill>
        <p:spPr bwMode="auto">
          <a:xfrm>
            <a:off x="0" y="-2779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1E802D-5FFF-5E5C-588B-AC7AD7CD7D8F}"/>
              </a:ext>
            </a:extLst>
          </p:cNvPr>
          <p:cNvSpPr txBox="1"/>
          <p:nvPr/>
        </p:nvSpPr>
        <p:spPr>
          <a:xfrm>
            <a:off x="103037" y="157011"/>
            <a:ext cx="106008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>
                <a:solidFill>
                  <a:srgbClr val="FFFF00"/>
                </a:solidFill>
                <a:latin typeface="Papyrus" panose="03070502060502030205" pitchFamily="66" charset="0"/>
              </a:rPr>
              <a:t>So then, Who is it, the One who holds the whole world in His Hands?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763276-5F34-A799-EB75-B015DE83133D}"/>
              </a:ext>
            </a:extLst>
          </p:cNvPr>
          <p:cNvSpPr txBox="1"/>
          <p:nvPr/>
        </p:nvSpPr>
        <p:spPr>
          <a:xfrm>
            <a:off x="2516863" y="5902568"/>
            <a:ext cx="92736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>
                <a:solidFill>
                  <a:srgbClr val="FFFF00"/>
                </a:solidFill>
                <a:latin typeface="Papyrus" panose="03070502060502030205" pitchFamily="66" charset="0"/>
              </a:rPr>
              <a:t>Who is SOVEREIGN in holy history? 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467200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Sifted Heart and It's Lord">
            <a:extLst>
              <a:ext uri="{FF2B5EF4-FFF2-40B4-BE49-F238E27FC236}">
                <a16:creationId xmlns:a16="http://schemas.microsoft.com/office/drawing/2014/main" id="{ECE0273C-FFFA-A882-763A-B1AC853A4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6" y="276747"/>
            <a:ext cx="11928278" cy="62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546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80A1A1B-B74C-4FCF-A771-5A5A7EA70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2966"/>
            <a:ext cx="10972800" cy="494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0144DB-7BFE-13D6-1349-3EE9BB54A3C1}"/>
              </a:ext>
            </a:extLst>
          </p:cNvPr>
          <p:cNvSpPr txBox="1"/>
          <p:nvPr/>
        </p:nvSpPr>
        <p:spPr>
          <a:xfrm>
            <a:off x="609600" y="102637"/>
            <a:ext cx="10972800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The Great Reset: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Decision Time </a:t>
            </a:r>
            <a:r>
              <a:rPr lang="en-US" sz="3600" i="1">
                <a:solidFill>
                  <a:srgbClr val="FFC0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</a:t>
            </a:r>
          </a:p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          “Two Roads Diverged in a Yellow Wood”</a:t>
            </a:r>
            <a:endParaRPr lang="en-US" sz="360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FACCC5-9BAE-AB95-B904-E60D0B4B9ED1}"/>
              </a:ext>
            </a:extLst>
          </p:cNvPr>
          <p:cNvSpPr txBox="1"/>
          <p:nvPr/>
        </p:nvSpPr>
        <p:spPr>
          <a:xfrm>
            <a:off x="7577161" y="6313259"/>
            <a:ext cx="3867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Prophetic Poetry - by Robert Frost</a:t>
            </a:r>
          </a:p>
        </p:txBody>
      </p:sp>
    </p:spTree>
    <p:extLst>
      <p:ext uri="{BB962C8B-B14F-4D97-AF65-F5344CB8AC3E}">
        <p14:creationId xmlns:p14="http://schemas.microsoft.com/office/powerpoint/2010/main" val="2714999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CC31294-AE92-7474-CB64-5FB290D17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6"/>
          <a:stretch/>
        </p:blipFill>
        <p:spPr bwMode="auto">
          <a:xfrm>
            <a:off x="186516" y="718457"/>
            <a:ext cx="5343525" cy="600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BA7B90-CDD1-CDD8-73CD-9D348DE61105}"/>
              </a:ext>
            </a:extLst>
          </p:cNvPr>
          <p:cNvSpPr txBox="1"/>
          <p:nvPr/>
        </p:nvSpPr>
        <p:spPr>
          <a:xfrm>
            <a:off x="6094446" y="785433"/>
            <a:ext cx="609755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1Kings 18</a:t>
            </a:r>
          </a:p>
          <a:p>
            <a:r>
              <a:rPr lang="en-US" sz="3600">
                <a:solidFill>
                  <a:srgbClr val="FFC000"/>
                </a:solidFill>
                <a:latin typeface="arial" panose="020B0604020202020204" pitchFamily="34" charset="0"/>
              </a:rPr>
              <a:t>21 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And Elijah came unto 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all the people, and said, 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How long will you </a:t>
            </a:r>
            <a:r>
              <a:rPr lang="en-US" sz="3600" b="1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halt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between </a:t>
            </a:r>
            <a:r>
              <a:rPr lang="en-US" sz="3600" b="1" i="1" u="sng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two</a:t>
            </a:r>
            <a:r>
              <a:rPr lang="en-US" sz="3600" b="1" i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opinions? 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if the LORD </a:t>
            </a:r>
            <a:r>
              <a:rPr lang="en-US" sz="3600" b="0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be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God, 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follow him: 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but if Baal, </a:t>
            </a:r>
            <a:r>
              <a:rPr lang="en-US" sz="3600" b="0" i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then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follow him. </a:t>
            </a:r>
          </a:p>
          <a:p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(And the people answered</a:t>
            </a:r>
            <a:r>
              <a:rPr lang="en-US" sz="360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36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him not a word).</a:t>
            </a:r>
            <a:endParaRPr lang="en-US" sz="360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D03D19-18FC-8AE2-3B46-D0E23052F8E7}"/>
              </a:ext>
            </a:extLst>
          </p:cNvPr>
          <p:cNvSpPr txBox="1"/>
          <p:nvPr/>
        </p:nvSpPr>
        <p:spPr>
          <a:xfrm>
            <a:off x="186516" y="0"/>
            <a:ext cx="9769247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3600" i="1">
                <a:solidFill>
                  <a:schemeClr val="bg2"/>
                </a:solidFill>
                <a:latin typeface="Baskerville Old Face" panose="02020602080505020303" pitchFamily="18" charset="0"/>
              </a:rPr>
              <a:t>  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God’s Great Reset – Decision Time </a:t>
            </a:r>
          </a:p>
        </p:txBody>
      </p:sp>
    </p:spTree>
    <p:extLst>
      <p:ext uri="{BB962C8B-B14F-4D97-AF65-F5344CB8AC3E}">
        <p14:creationId xmlns:p14="http://schemas.microsoft.com/office/powerpoint/2010/main" val="917520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1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0338" y="6098053"/>
            <a:ext cx="9383681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Pharaoh arises who </a:t>
            </a:r>
            <a:r>
              <a:rPr lang="en-US" sz="3600" b="1" i="1" u="sng">
                <a:solidFill>
                  <a:srgbClr val="FFC000"/>
                </a:solidFill>
                <a:latin typeface="Baskerville Old Face" panose="02020602080505020303" pitchFamily="18" charset="0"/>
              </a:rPr>
              <a:t>does not remember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Joseph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BD65B-D3D2-6E1A-88D8-80F9E76A68EE}"/>
              </a:ext>
            </a:extLst>
          </p:cNvPr>
          <p:cNvSpPr txBox="1"/>
          <p:nvPr/>
        </p:nvSpPr>
        <p:spPr>
          <a:xfrm>
            <a:off x="164646" y="77756"/>
            <a:ext cx="876786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political crisis?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DE5B2-72B8-8142-CB3B-43BE7FEE02BC}"/>
              </a:ext>
            </a:extLst>
          </p:cNvPr>
          <p:cNvSpPr txBox="1"/>
          <p:nvPr/>
        </p:nvSpPr>
        <p:spPr>
          <a:xfrm>
            <a:off x="1341120" y="5536513"/>
            <a:ext cx="7236823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will another  </a:t>
            </a:r>
          </a:p>
        </p:txBody>
      </p:sp>
    </p:spTree>
    <p:extLst>
      <p:ext uri="{BB962C8B-B14F-4D97-AF65-F5344CB8AC3E}">
        <p14:creationId xmlns:p14="http://schemas.microsoft.com/office/powerpoint/2010/main" val="3690061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Vision from Patmos - Tekedia">
            <a:extLst>
              <a:ext uri="{FF2B5EF4-FFF2-40B4-BE49-F238E27FC236}">
                <a16:creationId xmlns:a16="http://schemas.microsoft.com/office/drawing/2014/main" id="{3472681F-C70F-7B41-CF0F-B55E47FDA8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5"/>
          <a:stretch/>
        </p:blipFill>
        <p:spPr bwMode="auto">
          <a:xfrm>
            <a:off x="205272" y="1441150"/>
            <a:ext cx="3998667" cy="515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Harlot Babylon the Great - Logos Sermons">
            <a:extLst>
              <a:ext uri="{FF2B5EF4-FFF2-40B4-BE49-F238E27FC236}">
                <a16:creationId xmlns:a16="http://schemas.microsoft.com/office/drawing/2014/main" id="{B7B5811F-4EA9-DB1B-81D3-E54139444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" r="2386"/>
          <a:stretch/>
        </p:blipFill>
        <p:spPr bwMode="auto">
          <a:xfrm>
            <a:off x="4310743" y="1441150"/>
            <a:ext cx="7705852" cy="51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605C5-0F34-D59A-A3FD-0A066A8DB3B3}"/>
              </a:ext>
            </a:extLst>
          </p:cNvPr>
          <p:cNvSpPr txBox="1"/>
          <p:nvPr/>
        </p:nvSpPr>
        <p:spPr>
          <a:xfrm>
            <a:off x="205272" y="145982"/>
            <a:ext cx="11811323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>
                <a:solidFill>
                  <a:srgbClr val="E7E6E6"/>
                </a:solidFill>
                <a:latin typeface="Baskerville Old Face" panose="02020602080505020303" pitchFamily="18" charset="0"/>
              </a:rPr>
              <a:t>12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.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God’s Great Reset – 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John saw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dominion given to a Harlot.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And today?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We see compromised, Coexist, New Age Religion. </a:t>
            </a:r>
          </a:p>
        </p:txBody>
      </p:sp>
    </p:spTree>
    <p:extLst>
      <p:ext uri="{BB962C8B-B14F-4D97-AF65-F5344CB8AC3E}">
        <p14:creationId xmlns:p14="http://schemas.microsoft.com/office/powerpoint/2010/main" val="4205009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F8CCA-566B-30EF-E30B-58D94DCB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18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E2D6C4-EA60-F974-DB69-7A46D5BF25BF}"/>
              </a:ext>
            </a:extLst>
          </p:cNvPr>
          <p:cNvSpPr txBox="1"/>
          <p:nvPr/>
        </p:nvSpPr>
        <p:spPr>
          <a:xfrm>
            <a:off x="164646" y="5579915"/>
            <a:ext cx="8901581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Leaving Egypt – (later the New World Order): </a:t>
            </a:r>
          </a:p>
          <a:p>
            <a:pPr algn="ctr"/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-- the Second Exodus. another wilderness exile?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7AFA7-4637-4F95-E1BF-D316CE03C10E}"/>
              </a:ext>
            </a:extLst>
          </p:cNvPr>
          <p:cNvSpPr txBox="1"/>
          <p:nvPr/>
        </p:nvSpPr>
        <p:spPr>
          <a:xfrm>
            <a:off x="512988" y="77135"/>
            <a:ext cx="94496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citizenship crisis? </a:t>
            </a:r>
          </a:p>
        </p:txBody>
      </p:sp>
    </p:spTree>
    <p:extLst>
      <p:ext uri="{BB962C8B-B14F-4D97-AF65-F5344CB8AC3E}">
        <p14:creationId xmlns:p14="http://schemas.microsoft.com/office/powerpoint/2010/main" val="579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42FB46-E1A4-C7AA-5759-ABA5DBDD2F5D}"/>
              </a:ext>
            </a:extLst>
          </p:cNvPr>
          <p:cNvSpPr txBox="1"/>
          <p:nvPr/>
        </p:nvSpPr>
        <p:spPr>
          <a:xfrm>
            <a:off x="205272" y="169737"/>
            <a:ext cx="11811323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God’s Great Reset – A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Harlot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is 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given global rule. 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And today?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</a:t>
            </a:r>
            <a:r>
              <a:rPr lang="en-US" sz="40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C</a:t>
            </a:r>
            <a:r>
              <a:rPr kumimoji="0" lang="en-US" sz="4000" b="1" i="1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ompromised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, Coexist, New Age Religion. </a:t>
            </a:r>
          </a:p>
        </p:txBody>
      </p:sp>
      <p:pic>
        <p:nvPicPr>
          <p:cNvPr id="3" name="Picture 2" descr="A person riding a red monster">
            <a:extLst>
              <a:ext uri="{FF2B5EF4-FFF2-40B4-BE49-F238E27FC236}">
                <a16:creationId xmlns:a16="http://schemas.microsoft.com/office/drawing/2014/main" id="{F240D092-9DDE-B70C-7D43-91DF8C234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772" y="1670179"/>
            <a:ext cx="4132228" cy="4938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5351D6-6097-60A7-C259-1F8DE87EBDC3}"/>
              </a:ext>
            </a:extLst>
          </p:cNvPr>
          <p:cNvSpPr txBox="1"/>
          <p:nvPr/>
        </p:nvSpPr>
        <p:spPr>
          <a:xfrm>
            <a:off x="205272" y="1604133"/>
            <a:ext cx="760445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I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n </a:t>
            </a:r>
            <a:r>
              <a:rPr lang="en-US" sz="4000" i="1" u="none" strike="noStrike" kern="0" spc="0">
                <a:ln>
                  <a:noFill/>
                </a:ln>
                <a:solidFill>
                  <a:schemeClr val="bg1"/>
                </a:solidFill>
                <a:effectLst/>
                <a:latin typeface="Helvetica Neue"/>
                <a:ea typeface="Arial Unicode MS"/>
                <a:cs typeface="Arial Unicode MS"/>
              </a:rPr>
              <a:t>Revelation 17 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John s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ees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a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Harlot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riding a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beast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with </a:t>
            </a:r>
            <a:r>
              <a:rPr lang="en-US" sz="4000" b="1" i="1" u="sng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ten horns 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with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b="1" i="1" u="sng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no crowns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. This must be </a:t>
            </a:r>
            <a:r>
              <a:rPr lang="en-US" sz="4000" kern="0">
                <a:solidFill>
                  <a:srgbClr val="FFC000"/>
                </a:solidFill>
                <a:latin typeface="Helvetica Neue"/>
                <a:ea typeface="Arial Unicode MS"/>
                <a:cs typeface="Arial Unicode MS"/>
              </a:rPr>
              <a:t>after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the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Great Reset 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ushers in the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NWO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, that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first half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of the 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future 70</a:t>
            </a:r>
            <a:r>
              <a:rPr lang="en-US" sz="4000" b="1" u="none" strike="noStrike" kern="0" spc="0" baseline="3000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th</a:t>
            </a:r>
            <a:r>
              <a:rPr lang="en-US" sz="4000" b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Week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, </a:t>
            </a:r>
            <a:r>
              <a:rPr lang="en-US" sz="4000" b="1" i="1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BEFORE</a:t>
            </a:r>
            <a:r>
              <a:rPr lang="en-US" sz="4000" u="none" strike="noStrike" kern="0" spc="0">
                <a:ln>
                  <a:noFill/>
                </a:ln>
                <a:solidFill>
                  <a:srgbClr val="FFC000"/>
                </a:solidFill>
                <a:effectLst/>
                <a:latin typeface="Helvetica Neue"/>
                <a:ea typeface="Arial Unicode MS"/>
                <a:cs typeface="Arial Unicode MS"/>
              </a:rPr>
              <a:t> the midpoint Abomination of Desolation. </a:t>
            </a:r>
          </a:p>
        </p:txBody>
      </p:sp>
    </p:spTree>
    <p:extLst>
      <p:ext uri="{BB962C8B-B14F-4D97-AF65-F5344CB8AC3E}">
        <p14:creationId xmlns:p14="http://schemas.microsoft.com/office/powerpoint/2010/main" val="34831016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d God make Moses a god to Pharaoh? – BibleAsk">
            <a:extLst>
              <a:ext uri="{FF2B5EF4-FFF2-40B4-BE49-F238E27FC236}">
                <a16:creationId xmlns:a16="http://schemas.microsoft.com/office/drawing/2014/main" id="{CD82A4E9-F10B-75C0-B2A7-A3D3C7311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5"/>
          <a:stretch/>
        </p:blipFill>
        <p:spPr bwMode="auto">
          <a:xfrm>
            <a:off x="6580026" y="955027"/>
            <a:ext cx="5325836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C7C5C4-2DE3-59A5-766C-6B35920936CC}"/>
              </a:ext>
            </a:extLst>
          </p:cNvPr>
          <p:cNvSpPr txBox="1"/>
          <p:nvPr/>
        </p:nvSpPr>
        <p:spPr>
          <a:xfrm>
            <a:off x="205273" y="130629"/>
            <a:ext cx="11700589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– another Feast 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in the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Wilderness?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5D9F2F-FF0B-0937-5AA6-717756605353}"/>
              </a:ext>
            </a:extLst>
          </p:cNvPr>
          <p:cNvSpPr txBox="1"/>
          <p:nvPr/>
        </p:nvSpPr>
        <p:spPr>
          <a:xfrm>
            <a:off x="205273" y="797510"/>
            <a:ext cx="628883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Exodus 5</a:t>
            </a:r>
          </a:p>
          <a:p>
            <a:r>
              <a:rPr lang="en-US" sz="2400">
                <a:solidFill>
                  <a:srgbClr val="FFC000"/>
                </a:solidFill>
                <a:latin typeface="Roboto" panose="02000000000000000000" pitchFamily="2" charset="0"/>
              </a:rPr>
              <a:t>1 </a:t>
            </a:r>
            <a:r>
              <a:rPr lang="en-US" sz="2400" b="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Afterward Moses and Aaron went and said to Pharaoh, “Thus says the LORD, the God of Israel,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‘Let my people go! </a:t>
            </a:r>
          </a:p>
          <a:p>
            <a:r>
              <a:rPr lang="en-US" sz="400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So</a:t>
            </a:r>
            <a:r>
              <a:rPr lang="en-US" sz="4000">
                <a:solidFill>
                  <a:srgbClr val="FFC000"/>
                </a:solidFill>
                <a:latin typeface="Roboto" panose="02000000000000000000" pitchFamily="2" charset="0"/>
              </a:rPr>
              <a:t> 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they may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hold</a:t>
            </a:r>
            <a:r>
              <a:rPr lang="en-US" sz="4000" i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4000" b="1" i="1" u="sng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feast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to me </a:t>
            </a:r>
            <a:r>
              <a:rPr lang="en-US" sz="4000" b="1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in the wilderness</a:t>
            </a:r>
            <a:r>
              <a:rPr lang="en-US" sz="4000" i="0">
                <a:solidFill>
                  <a:srgbClr val="FFFF00"/>
                </a:solidFill>
                <a:effectLst/>
                <a:latin typeface="Roboto" panose="02000000000000000000" pitchFamily="2" charset="0"/>
              </a:rPr>
              <a:t>.’”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Will this happen again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with the </a:t>
            </a:r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Fall Feasts? </a:t>
            </a:r>
          </a:p>
          <a:p>
            <a:r>
              <a:rPr lang="en-US" sz="3600">
                <a:solidFill>
                  <a:srgbClr val="FFC000"/>
                </a:solidFill>
                <a:latin typeface="Roboto" panose="02000000000000000000" pitchFamily="2" charset="0"/>
              </a:rPr>
              <a:t>A summons to another </a:t>
            </a:r>
          </a:p>
          <a:p>
            <a:r>
              <a:rPr lang="en-US" sz="3600" b="1" i="1" u="sng">
                <a:solidFill>
                  <a:srgbClr val="FFFF00"/>
                </a:solidFill>
                <a:latin typeface="Roboto" panose="02000000000000000000" pitchFamily="2" charset="0"/>
              </a:rPr>
              <a:t>Feast in the Wilderness </a:t>
            </a:r>
          </a:p>
          <a:p>
            <a:r>
              <a:rPr lang="en-US" sz="3600" i="1">
                <a:solidFill>
                  <a:srgbClr val="FFC000"/>
                </a:solidFill>
                <a:latin typeface="Roboto" panose="02000000000000000000" pitchFamily="2" charset="0"/>
              </a:rPr>
              <a:t>to meet their God?</a:t>
            </a:r>
            <a:endParaRPr lang="en-US" sz="3600" i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928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144DB-7BFE-13D6-1349-3EE9BB54A3C1}"/>
              </a:ext>
            </a:extLst>
          </p:cNvPr>
          <p:cNvSpPr txBox="1"/>
          <p:nvPr/>
        </p:nvSpPr>
        <p:spPr>
          <a:xfrm>
            <a:off x="366809" y="230747"/>
            <a:ext cx="931203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 </a:t>
            </a:r>
            <a:r>
              <a:rPr lang="en-US" sz="3600" i="1">
                <a:solidFill>
                  <a:schemeClr val="bg2"/>
                </a:solidFill>
                <a:latin typeface="Baskerville Old Face" panose="02020602080505020303" pitchFamily="18" charset="0"/>
              </a:rPr>
              <a:t>4.</a:t>
            </a:r>
            <a:r>
              <a:rPr lang="en-US" sz="3600" b="1" i="1">
                <a:solidFill>
                  <a:schemeClr val="bg2"/>
                </a:solidFill>
                <a:latin typeface="Baskerville Old Face" panose="02020602080505020303" pitchFamily="18" charset="0"/>
              </a:rPr>
              <a:t>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God’s Great Reset – </a:t>
            </a:r>
            <a:r>
              <a:rPr lang="en-US" sz="3600" i="1">
                <a:solidFill>
                  <a:srgbClr val="FFFF00"/>
                </a:solidFill>
                <a:latin typeface="Baskerville Old Face" panose="02020602080505020303" pitchFamily="18" charset="0"/>
              </a:rPr>
              <a:t>and the </a:t>
            </a:r>
            <a:r>
              <a:rPr lang="en-US" sz="3600" b="1" i="1" u="sng">
                <a:solidFill>
                  <a:srgbClr val="FFFF00"/>
                </a:solidFill>
                <a:latin typeface="Baskerville Old Face" panose="02020602080505020303" pitchFamily="18" charset="0"/>
              </a:rPr>
              <a:t>Second Exodus 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0513FC8-2A5A-192B-D3FD-7AAB23B26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1" t="18432" r="24738"/>
          <a:stretch/>
        </p:blipFill>
        <p:spPr bwMode="auto">
          <a:xfrm>
            <a:off x="366809" y="877078"/>
            <a:ext cx="4671722" cy="57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D901B-132E-3AA2-B5AF-82173B553AC0}"/>
              </a:ext>
            </a:extLst>
          </p:cNvPr>
          <p:cNvSpPr txBox="1"/>
          <p:nvPr/>
        </p:nvSpPr>
        <p:spPr>
          <a:xfrm>
            <a:off x="5287348" y="877078"/>
            <a:ext cx="690465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Isaiah 11</a:t>
            </a:r>
          </a:p>
          <a:p>
            <a:r>
              <a:rPr lang="en-US" sz="4000" b="0" i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12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He will set up </a:t>
            </a:r>
          </a:p>
          <a:p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a banner for the nations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will assemble </a:t>
            </a:r>
          </a:p>
          <a:p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4000" b="1" i="1">
                <a:solidFill>
                  <a:srgbClr val="FF0000"/>
                </a:solidFill>
                <a:effectLst/>
                <a:latin typeface="Inter"/>
              </a:rPr>
              <a:t>outcasts of Israel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gather together </a:t>
            </a:r>
          </a:p>
          <a:p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4000" b="1" i="1">
                <a:solidFill>
                  <a:srgbClr val="00B0F0"/>
                </a:solidFill>
                <a:effectLst/>
                <a:latin typeface="Inter"/>
              </a:rPr>
              <a:t>dispersed of Judah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From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four corners </a:t>
            </a:r>
          </a:p>
          <a:p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of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earth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endParaRPr lang="en-US" sz="40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593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zekiel 20:35 And I will bring you into the wilderness of the nations,  where I will enter into judgment with you face to face.">
            <a:extLst>
              <a:ext uri="{FF2B5EF4-FFF2-40B4-BE49-F238E27FC236}">
                <a16:creationId xmlns:a16="http://schemas.microsoft.com/office/drawing/2014/main" id="{FD144DA9-0D6D-3CD8-AEE8-E2C733A54B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90" y="207565"/>
            <a:ext cx="8050047" cy="644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1C2A70-F0F4-1EC8-447A-613DA988A70B}"/>
              </a:ext>
            </a:extLst>
          </p:cNvPr>
          <p:cNvSpPr txBox="1"/>
          <p:nvPr/>
        </p:nvSpPr>
        <p:spPr>
          <a:xfrm>
            <a:off x="818606" y="1471748"/>
            <a:ext cx="34747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C000"/>
                </a:solidFill>
              </a:rPr>
              <a:t>God’s  </a:t>
            </a:r>
          </a:p>
          <a:p>
            <a:r>
              <a:rPr lang="en-US" sz="4400">
                <a:solidFill>
                  <a:srgbClr val="FFC000"/>
                </a:solidFill>
              </a:rPr>
              <a:t>purpose </a:t>
            </a:r>
          </a:p>
          <a:p>
            <a:r>
              <a:rPr lang="en-US" sz="4400">
                <a:solidFill>
                  <a:srgbClr val="FFC000"/>
                </a:solidFill>
              </a:rPr>
              <a:t>of the Second Exodus </a:t>
            </a:r>
          </a:p>
        </p:txBody>
      </p:sp>
    </p:spTree>
    <p:extLst>
      <p:ext uri="{BB962C8B-B14F-4D97-AF65-F5344CB8AC3E}">
        <p14:creationId xmlns:p14="http://schemas.microsoft.com/office/powerpoint/2010/main" val="38936904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44C99-6655-AE82-C6B0-E8AB46E53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7C578C-3148-9474-1DD3-06F1AA27FE7C}"/>
              </a:ext>
            </a:extLst>
          </p:cNvPr>
          <p:cNvSpPr txBox="1"/>
          <p:nvPr/>
        </p:nvSpPr>
        <p:spPr>
          <a:xfrm>
            <a:off x="988422" y="67555"/>
            <a:ext cx="10215156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Jeremiah 31:7-11</a:t>
            </a:r>
          </a:p>
          <a:p>
            <a:r>
              <a:rPr lang="en-US" sz="3200">
                <a:solidFill>
                  <a:srgbClr val="FFC000"/>
                </a:solidFill>
              </a:rPr>
              <a:t>For thus says the LORD:</a:t>
            </a:r>
          </a:p>
          <a:p>
            <a:r>
              <a:rPr lang="en-US" sz="3200">
                <a:solidFill>
                  <a:srgbClr val="FFC000"/>
                </a:solidFill>
              </a:rPr>
              <a:t>“ Sing with gladness </a:t>
            </a:r>
            <a:r>
              <a:rPr lang="en-US" sz="3200" b="1" i="1">
                <a:solidFill>
                  <a:srgbClr val="FFFF00"/>
                </a:solidFill>
              </a:rPr>
              <a:t>for Jacob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shout</a:t>
            </a:r>
            <a:r>
              <a:rPr lang="en-US" sz="3200">
                <a:solidFill>
                  <a:srgbClr val="FFC000"/>
                </a:solidFill>
              </a:rPr>
              <a:t> among the chief of the nations;</a:t>
            </a:r>
          </a:p>
          <a:p>
            <a:r>
              <a:rPr lang="en-US" sz="3200">
                <a:solidFill>
                  <a:srgbClr val="FFC000"/>
                </a:solidFill>
              </a:rPr>
              <a:t>Proclaim, give praise, and say,</a:t>
            </a:r>
          </a:p>
          <a:p>
            <a:r>
              <a:rPr lang="en-US" sz="3200" b="1" i="1">
                <a:solidFill>
                  <a:srgbClr val="FFFF00"/>
                </a:solidFill>
              </a:rPr>
              <a:t>‘O LORD, save Your people,</a:t>
            </a:r>
          </a:p>
          <a:p>
            <a:r>
              <a:rPr lang="en-US" sz="3200">
                <a:solidFill>
                  <a:srgbClr val="FFC000"/>
                </a:solidFill>
              </a:rPr>
              <a:t>The </a:t>
            </a:r>
            <a:r>
              <a:rPr lang="en-US" sz="3200" b="1" i="1">
                <a:solidFill>
                  <a:srgbClr val="FFFF00"/>
                </a:solidFill>
              </a:rPr>
              <a:t>remnant of Israel!’</a:t>
            </a:r>
          </a:p>
          <a:p>
            <a:r>
              <a:rPr lang="en-US" sz="3200">
                <a:solidFill>
                  <a:srgbClr val="FFC000"/>
                </a:solidFill>
              </a:rPr>
              <a:t>Behold, I will bring them from the north country,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gather them </a:t>
            </a:r>
            <a:r>
              <a:rPr lang="en-US" sz="3200">
                <a:solidFill>
                  <a:srgbClr val="FFC000"/>
                </a:solidFill>
              </a:rPr>
              <a:t>from the </a:t>
            </a:r>
            <a:r>
              <a:rPr lang="en-US" sz="3200" b="1" i="1">
                <a:solidFill>
                  <a:srgbClr val="FFFF00"/>
                </a:solidFill>
              </a:rPr>
              <a:t>ends of the earth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Among them </a:t>
            </a:r>
            <a:r>
              <a:rPr lang="en-US" sz="3200" b="1" i="1">
                <a:solidFill>
                  <a:srgbClr val="FFFF00"/>
                </a:solidFill>
              </a:rPr>
              <a:t>the blind </a:t>
            </a:r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the lame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The </a:t>
            </a:r>
            <a:r>
              <a:rPr lang="en-US" sz="3200" b="1" i="1">
                <a:solidFill>
                  <a:srgbClr val="FFFF00"/>
                </a:solidFill>
              </a:rPr>
              <a:t>woman with child</a:t>
            </a:r>
          </a:p>
          <a:p>
            <a:r>
              <a:rPr lang="en-US" sz="3200">
                <a:solidFill>
                  <a:srgbClr val="FFC000"/>
                </a:solidFill>
              </a:rPr>
              <a:t>And the one who labors with child, together;</a:t>
            </a:r>
          </a:p>
          <a:p>
            <a:r>
              <a:rPr lang="en-US" sz="3200" b="1" i="1">
                <a:solidFill>
                  <a:srgbClr val="FFFF00"/>
                </a:solidFill>
              </a:rPr>
              <a:t>A great throng shall return </a:t>
            </a:r>
            <a:r>
              <a:rPr lang="en-US" sz="3200">
                <a:solidFill>
                  <a:srgbClr val="FFC000"/>
                </a:solidFill>
              </a:rPr>
              <a:t>there.</a:t>
            </a:r>
          </a:p>
        </p:txBody>
      </p:sp>
    </p:spTree>
    <p:extLst>
      <p:ext uri="{BB962C8B-B14F-4D97-AF65-F5344CB8AC3E}">
        <p14:creationId xmlns:p14="http://schemas.microsoft.com/office/powerpoint/2010/main" val="3187456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86C9AE-A5A1-BCE6-F034-28623ECDD3ED}"/>
              </a:ext>
            </a:extLst>
          </p:cNvPr>
          <p:cNvSpPr txBox="1"/>
          <p:nvPr/>
        </p:nvSpPr>
        <p:spPr>
          <a:xfrm>
            <a:off x="1114697" y="181957"/>
            <a:ext cx="9962605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rgbClr val="FFC000"/>
                </a:solidFill>
              </a:rPr>
              <a:t>They shall </a:t>
            </a:r>
            <a:r>
              <a:rPr lang="en-US" sz="3200" b="1" i="1">
                <a:solidFill>
                  <a:srgbClr val="FFFF00"/>
                </a:solidFill>
              </a:rPr>
              <a:t>come with weeping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with </a:t>
            </a:r>
            <a:r>
              <a:rPr lang="en-US" sz="3200" b="1" i="1">
                <a:solidFill>
                  <a:srgbClr val="FFFF00"/>
                </a:solidFill>
              </a:rPr>
              <a:t>supplications</a:t>
            </a:r>
            <a:r>
              <a:rPr lang="en-US" sz="3200">
                <a:solidFill>
                  <a:srgbClr val="FFC000"/>
                </a:solidFill>
              </a:rPr>
              <a:t> I will lead them.</a:t>
            </a:r>
          </a:p>
          <a:p>
            <a:r>
              <a:rPr lang="en-US" sz="3200">
                <a:solidFill>
                  <a:srgbClr val="FFC000"/>
                </a:solidFill>
              </a:rPr>
              <a:t>I will cause them to walk by the </a:t>
            </a:r>
            <a:r>
              <a:rPr lang="en-US" sz="3200" b="1" i="1">
                <a:solidFill>
                  <a:srgbClr val="FFFF00"/>
                </a:solidFill>
              </a:rPr>
              <a:t>rivers of waters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In </a:t>
            </a:r>
            <a:r>
              <a:rPr lang="en-US" sz="3200" b="1" i="1">
                <a:solidFill>
                  <a:srgbClr val="FFFF00"/>
                </a:solidFill>
              </a:rPr>
              <a:t>a straight way </a:t>
            </a:r>
            <a:r>
              <a:rPr lang="en-US" sz="3200">
                <a:solidFill>
                  <a:srgbClr val="FFC000"/>
                </a:solidFill>
              </a:rPr>
              <a:t>in which they shall not stumble;</a:t>
            </a:r>
          </a:p>
          <a:p>
            <a:r>
              <a:rPr lang="en-US" sz="3200">
                <a:solidFill>
                  <a:srgbClr val="FFC000"/>
                </a:solidFill>
              </a:rPr>
              <a:t>For I am a </a:t>
            </a:r>
            <a:r>
              <a:rPr lang="en-US" sz="3200" b="1" i="1">
                <a:solidFill>
                  <a:srgbClr val="FFFF00"/>
                </a:solidFill>
              </a:rPr>
              <a:t>Father </a:t>
            </a:r>
            <a:r>
              <a:rPr lang="en-US" sz="3200" i="1">
                <a:solidFill>
                  <a:srgbClr val="FFFF00"/>
                </a:solidFill>
              </a:rPr>
              <a:t>to</a:t>
            </a:r>
            <a:r>
              <a:rPr lang="en-US" sz="3200" b="1" i="1">
                <a:solidFill>
                  <a:srgbClr val="FFFF00"/>
                </a:solidFill>
              </a:rPr>
              <a:t> Israel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Ephraim is My firstborn</a:t>
            </a:r>
            <a:r>
              <a:rPr lang="en-US" sz="3200">
                <a:solidFill>
                  <a:srgbClr val="FFC000"/>
                </a:solidFill>
              </a:rPr>
              <a:t>.</a:t>
            </a:r>
          </a:p>
          <a:p>
            <a:r>
              <a:rPr lang="en-US" sz="3200">
                <a:solidFill>
                  <a:srgbClr val="FFC000"/>
                </a:solidFill>
              </a:rPr>
              <a:t>' Hear the word of the LORD, O nations,</a:t>
            </a:r>
          </a:p>
          <a:p>
            <a:r>
              <a:rPr lang="en-US" sz="3200">
                <a:solidFill>
                  <a:srgbClr val="FFC000"/>
                </a:solidFill>
              </a:rPr>
              <a:t>And declare it in the isles afar off, and say,</a:t>
            </a:r>
          </a:p>
          <a:p>
            <a:r>
              <a:rPr lang="en-US" sz="3200">
                <a:solidFill>
                  <a:srgbClr val="FFC000"/>
                </a:solidFill>
              </a:rPr>
              <a:t>' </a:t>
            </a:r>
            <a:r>
              <a:rPr lang="en-US" sz="3200" b="1" i="1">
                <a:solidFill>
                  <a:srgbClr val="FFFF00"/>
                </a:solidFill>
              </a:rPr>
              <a:t>He </a:t>
            </a:r>
            <a:r>
              <a:rPr lang="en-US" sz="3200" i="1">
                <a:solidFill>
                  <a:srgbClr val="FFFF00"/>
                </a:solidFill>
              </a:rPr>
              <a:t>who</a:t>
            </a:r>
            <a:r>
              <a:rPr lang="en-US" sz="3200" b="1" i="1">
                <a:solidFill>
                  <a:srgbClr val="FFFF00"/>
                </a:solidFill>
              </a:rPr>
              <a:t> scattered Israel </a:t>
            </a:r>
            <a:r>
              <a:rPr lang="en-US" sz="3200" i="1">
                <a:solidFill>
                  <a:srgbClr val="FFFF00"/>
                </a:solidFill>
              </a:rPr>
              <a:t>will </a:t>
            </a:r>
            <a:r>
              <a:rPr lang="en-US" sz="3200" b="1" i="1">
                <a:solidFill>
                  <a:srgbClr val="FFFF00"/>
                </a:solidFill>
              </a:rPr>
              <a:t>gather him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keep him as a </a:t>
            </a:r>
            <a:r>
              <a:rPr lang="en-US" sz="3200" b="1" i="1">
                <a:solidFill>
                  <a:srgbClr val="FFFF00"/>
                </a:solidFill>
              </a:rPr>
              <a:t>shepherd does his flock</a:t>
            </a:r>
            <a:r>
              <a:rPr lang="en-US" sz="3200">
                <a:solidFill>
                  <a:srgbClr val="FFC000"/>
                </a:solidFill>
              </a:rPr>
              <a:t>.'</a:t>
            </a:r>
          </a:p>
          <a:p>
            <a:r>
              <a:rPr lang="en-US" sz="3200">
                <a:solidFill>
                  <a:srgbClr val="FFC000"/>
                </a:solidFill>
              </a:rPr>
              <a:t>For the LORD has </a:t>
            </a:r>
            <a:r>
              <a:rPr lang="en-US" sz="3200" b="1" i="1">
                <a:solidFill>
                  <a:srgbClr val="FFFF00"/>
                </a:solidFill>
              </a:rPr>
              <a:t>redeemed Jacob</a:t>
            </a:r>
            <a:r>
              <a:rPr lang="en-US" sz="3200">
                <a:solidFill>
                  <a:srgbClr val="FFC000"/>
                </a:solidFill>
              </a:rPr>
              <a:t>,</a:t>
            </a:r>
          </a:p>
          <a:p>
            <a:r>
              <a:rPr lang="en-US" sz="3200">
                <a:solidFill>
                  <a:srgbClr val="FFC000"/>
                </a:solidFill>
              </a:rPr>
              <a:t>And </a:t>
            </a:r>
            <a:r>
              <a:rPr lang="en-US" sz="3200" b="1" i="1">
                <a:solidFill>
                  <a:srgbClr val="FFFF00"/>
                </a:solidFill>
              </a:rPr>
              <a:t>ransomed him </a:t>
            </a:r>
            <a:r>
              <a:rPr lang="en-US" sz="3200">
                <a:solidFill>
                  <a:srgbClr val="FFC000"/>
                </a:solidFill>
              </a:rPr>
              <a:t>from the </a:t>
            </a:r>
          </a:p>
          <a:p>
            <a:r>
              <a:rPr lang="en-US" sz="3200">
                <a:solidFill>
                  <a:srgbClr val="FFC000"/>
                </a:solidFill>
              </a:rPr>
              <a:t>hand of one stronger than he.</a:t>
            </a:r>
          </a:p>
        </p:txBody>
      </p:sp>
    </p:spTree>
    <p:extLst>
      <p:ext uri="{BB962C8B-B14F-4D97-AF65-F5344CB8AC3E}">
        <p14:creationId xmlns:p14="http://schemas.microsoft.com/office/powerpoint/2010/main" val="2263412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5D9F-A9DF-CB0D-7441-4FFBBAEAD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43" y="951051"/>
            <a:ext cx="3040144" cy="45116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>
                <a:solidFill>
                  <a:srgbClr val="FFC000"/>
                </a:solidFill>
              </a:rPr>
              <a:t>The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>
                <a:solidFill>
                  <a:srgbClr val="FFC000"/>
                </a:solidFill>
              </a:rPr>
              <a:t>End-Time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>
                <a:solidFill>
                  <a:srgbClr val="FFC000"/>
                </a:solidFill>
              </a:rPr>
              <a:t>Exile at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>
                <a:solidFill>
                  <a:srgbClr val="FFC000"/>
                </a:solidFill>
              </a:rPr>
              <a:t>Mystery  </a:t>
            </a:r>
            <a:br>
              <a:rPr lang="en-US" sz="6000">
                <a:solidFill>
                  <a:srgbClr val="FFC000"/>
                </a:solidFill>
              </a:rPr>
            </a:br>
            <a:r>
              <a:rPr lang="en-US" sz="6000" err="1">
                <a:solidFill>
                  <a:srgbClr val="FFC000"/>
                </a:solidFill>
              </a:rPr>
              <a:t>Bozrah</a:t>
            </a:r>
            <a:r>
              <a:rPr lang="en-US" sz="600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2050" name="Picture 2" descr="MICAH 33 Micah Southern Kingdom - Pre-Exile - ppt download">
            <a:extLst>
              <a:ext uri="{FF2B5EF4-FFF2-40B4-BE49-F238E27FC236}">
                <a16:creationId xmlns:a16="http://schemas.microsoft.com/office/drawing/2014/main" id="{2FA45C3D-FFE1-D190-73BD-0BC551F141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434" y="201804"/>
            <a:ext cx="8526544" cy="63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266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 will refine them as silver">
            <a:extLst>
              <a:ext uri="{FF2B5EF4-FFF2-40B4-BE49-F238E27FC236}">
                <a16:creationId xmlns:a16="http://schemas.microsoft.com/office/drawing/2014/main" id="{747CB1B8-B9CF-4951-B481-3587E3D4C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10744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787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BAC7BB-697B-E759-94E6-CDF2C4B7AEA1}"/>
              </a:ext>
            </a:extLst>
          </p:cNvPr>
          <p:cNvSpPr txBox="1"/>
          <p:nvPr/>
        </p:nvSpPr>
        <p:spPr>
          <a:xfrm>
            <a:off x="592183" y="175911"/>
            <a:ext cx="1104246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Jeremiah 30:7-11</a:t>
            </a:r>
            <a:br>
              <a:rPr lang="en-US" sz="3200" b="0" i="0">
                <a:solidFill>
                  <a:srgbClr val="333333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Alas! For that day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is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great,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So that none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is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like it;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it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is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the time of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Jacob's trouble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But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he shall be saved out of it.</a:t>
            </a:r>
            <a:br>
              <a:rPr lang="en-US" sz="3200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'For it shall come to pass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in that day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,'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Says the LORD of hosts,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That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 will break his yoke from your neck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will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burst your bonds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Foreigners shall no more enslave them.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But they shall serve the LORD their God,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200" b="1" i="1">
                <a:solidFill>
                  <a:srgbClr val="00B0F0"/>
                </a:solidFill>
                <a:effectLst/>
                <a:latin typeface="Inter"/>
              </a:rPr>
              <a:t>David their king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Whom I will raise up for them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endParaRPr lang="en-US" sz="3200" b="0" i="0">
              <a:solidFill>
                <a:srgbClr val="3333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827653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9695-0142-1E86-FAEE-D653D05CA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9CC5E6-32BB-F4BA-33AB-02FF36535027}"/>
              </a:ext>
            </a:extLst>
          </p:cNvPr>
          <p:cNvSpPr txBox="1"/>
          <p:nvPr/>
        </p:nvSpPr>
        <p:spPr>
          <a:xfrm>
            <a:off x="1079863" y="184618"/>
            <a:ext cx="8090263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'Therefore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do not fear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 O </a:t>
            </a:r>
            <a:r>
              <a:rPr lang="en-US" sz="3200" b="1" i="1" u="sng">
                <a:solidFill>
                  <a:srgbClr val="FFC000"/>
                </a:solidFill>
                <a:effectLst/>
                <a:latin typeface="Inter"/>
              </a:rPr>
              <a:t>My servant </a:t>
            </a:r>
            <a:r>
              <a:rPr lang="en-US" sz="3200" b="1" i="1">
                <a:solidFill>
                  <a:srgbClr val="FFC000"/>
                </a:solidFill>
                <a:effectLst/>
                <a:latin typeface="Inter"/>
              </a:rPr>
              <a:t>Jacob,' 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says the LORD,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'Nor be dismayed,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O Israel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For behold,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 will save you from afar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your seed from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the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land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 of </a:t>
            </a:r>
            <a:r>
              <a:rPr lang="en-US" sz="3200" b="1" i="1">
                <a:solidFill>
                  <a:srgbClr val="FFFF00"/>
                </a:solidFill>
                <a:effectLst/>
                <a:latin typeface="Inter"/>
              </a:rPr>
              <a:t>their captivity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Jacob shall return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 have rest and be quiet,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no one shall make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him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afraid.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For I </a:t>
            </a:r>
            <a:r>
              <a:rPr lang="en-US" sz="3200" b="0" i="1">
                <a:solidFill>
                  <a:srgbClr val="FFC000"/>
                </a:solidFill>
                <a:effectLst/>
                <a:latin typeface="Inter"/>
              </a:rPr>
              <a:t>am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 with you,' says the LORD, 'to save you;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Though I make a full end of all nations where I have scattered you,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Yet I will not make a complete end of you.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But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I will correct you in justice</a:t>
            </a: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2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32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200" b="0" i="1">
                <a:solidFill>
                  <a:srgbClr val="FFFF00"/>
                </a:solidFill>
                <a:effectLst/>
                <a:latin typeface="Inter"/>
              </a:rPr>
              <a:t>will not let you go altogether unpunished.'</a:t>
            </a:r>
            <a:br>
              <a:rPr lang="en-US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b="0" i="0">
                <a:solidFill>
                  <a:srgbClr val="333333"/>
                </a:solidFill>
                <a:effectLst/>
                <a:latin typeface="Inter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559389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7A489C-40EB-57C5-F2C4-3DF67408D15C}"/>
              </a:ext>
            </a:extLst>
          </p:cNvPr>
          <p:cNvSpPr txBox="1"/>
          <p:nvPr/>
        </p:nvSpPr>
        <p:spPr>
          <a:xfrm>
            <a:off x="287383" y="335845"/>
            <a:ext cx="1146047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Ezekiel 36:24-29</a:t>
            </a:r>
            <a:br>
              <a:rPr lang="en-US" sz="3600" b="0" i="0">
                <a:solidFill>
                  <a:srgbClr val="333333"/>
                </a:solidFill>
                <a:effectLst/>
                <a:latin typeface="Inter"/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For I will take you from among the nations,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gather you out </a:t>
            </a:r>
          </a:p>
          <a:p>
            <a:pPr algn="l"/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of all countries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, and bring you into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your own land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Then I will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sprinkle clean water on you, and you shall be clean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; I will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cleanse you 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from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 all your filthiness 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and from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all your idols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I will give you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a new heart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put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a new spirit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within you; I will take the </a:t>
            </a:r>
            <a:r>
              <a:rPr lang="en-US" sz="3600" b="0" i="0">
                <a:solidFill>
                  <a:schemeClr val="bg1">
                    <a:lumMod val="85000"/>
                  </a:schemeClr>
                </a:solidFill>
                <a:effectLst/>
                <a:latin typeface="Inter"/>
              </a:rPr>
              <a:t>heart of stone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out of your flesh and give you a </a:t>
            </a:r>
            <a:r>
              <a:rPr lang="en-US" sz="3600" b="0" i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Inter"/>
              </a:rPr>
              <a:t>heart of flesh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I will put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My Spirit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within you and cause you to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walk in My statutes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, and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you will keep My judgments and do them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.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 Then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you shall dwell in the land that I gave to your fathers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; you shall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be My people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, and </a:t>
            </a:r>
            <a:r>
              <a:rPr lang="en-US" sz="3600" b="1" i="1">
                <a:solidFill>
                  <a:srgbClr val="FFFF00"/>
                </a:solidFill>
                <a:effectLst/>
                <a:latin typeface="Inter"/>
              </a:rPr>
              <a:t>I will be your God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95684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7DD3EA-93B7-415C-A10E-72F76208A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0953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D69A8-DFB4-46C6-A15D-2EAC13EC0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40" y="0"/>
            <a:ext cx="28193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BDD9C4-081E-49E9-9478-E09A54F618BE}"/>
              </a:ext>
            </a:extLst>
          </p:cNvPr>
          <p:cNvSpPr txBox="1"/>
          <p:nvPr/>
        </p:nvSpPr>
        <p:spPr>
          <a:xfrm>
            <a:off x="685800" y="457200"/>
            <a:ext cx="3733799" cy="526297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The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Woman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and the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Dragon of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Revelation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Chapter </a:t>
            </a:r>
          </a:p>
          <a:p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Papyrus" panose="03070502060502030205" pitchFamily="66" charset="0"/>
              </a:rPr>
              <a:t>Twelve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D91E1-E7BB-48B5-96F9-5FB21A4B8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539" y="0"/>
            <a:ext cx="4855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703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E4DD9-EC00-41C6-B1E1-B9C41F9F8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13" y="144135"/>
            <a:ext cx="5142016" cy="65697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848765-F817-4BF9-90E6-CB456ADD05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9"/>
          <a:stretch/>
        </p:blipFill>
        <p:spPr>
          <a:xfrm>
            <a:off x="174171" y="144134"/>
            <a:ext cx="6476012" cy="65697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44D84D-230E-E244-12E0-696D1A5DF1FA}"/>
              </a:ext>
            </a:extLst>
          </p:cNvPr>
          <p:cNvSpPr txBox="1"/>
          <p:nvPr/>
        </p:nvSpPr>
        <p:spPr>
          <a:xfrm>
            <a:off x="164646" y="77756"/>
            <a:ext cx="4447459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</a:t>
            </a:r>
          </a:p>
          <a:p>
            <a:r>
              <a:rPr lang="en-US" sz="32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Flight of the Woman</a:t>
            </a:r>
          </a:p>
        </p:txBody>
      </p:sp>
    </p:spTree>
    <p:extLst>
      <p:ext uri="{BB962C8B-B14F-4D97-AF65-F5344CB8AC3E}">
        <p14:creationId xmlns:p14="http://schemas.microsoft.com/office/powerpoint/2010/main" val="3148950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5C93B8-F893-492D-B0E1-6AEA5362C9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98" y="3480951"/>
            <a:ext cx="4256984" cy="3300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1415E4-FFFE-40FB-AB4E-0AB71CA12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75" y="76200"/>
            <a:ext cx="4510033" cy="670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BFB6BB-1609-4C99-9A05-EE17DA97D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199"/>
            <a:ext cx="4256984" cy="3300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53F45C-24EB-4337-BF18-DDED7B7763B0}"/>
              </a:ext>
            </a:extLst>
          </p:cNvPr>
          <p:cNvSpPr txBox="1"/>
          <p:nvPr/>
        </p:nvSpPr>
        <p:spPr>
          <a:xfrm>
            <a:off x="74193" y="387796"/>
            <a:ext cx="320240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</a:rPr>
              <a:t>Petra</a:t>
            </a:r>
            <a:r>
              <a:rPr lang="en-US" sz="3600">
                <a:solidFill>
                  <a:srgbClr val="FFC000"/>
                </a:solidFill>
              </a:rPr>
              <a:t> </a:t>
            </a:r>
          </a:p>
          <a:p>
            <a:r>
              <a:rPr lang="en-US" sz="3600">
                <a:solidFill>
                  <a:srgbClr val="FFC000"/>
                </a:solidFill>
              </a:rPr>
              <a:t>in Jordan, </a:t>
            </a:r>
          </a:p>
          <a:p>
            <a:r>
              <a:rPr lang="en-US" sz="3600">
                <a:solidFill>
                  <a:srgbClr val="FFC000"/>
                </a:solidFill>
              </a:rPr>
              <a:t>is </a:t>
            </a:r>
            <a:r>
              <a:rPr lang="en-US" sz="3600" b="1" i="1" u="sng">
                <a:solidFill>
                  <a:srgbClr val="FF0000"/>
                </a:solidFill>
              </a:rPr>
              <a:t>not</a:t>
            </a:r>
          </a:p>
          <a:p>
            <a:r>
              <a:rPr lang="en-US" sz="3600" b="1" i="1">
                <a:solidFill>
                  <a:srgbClr val="FFFF00"/>
                </a:solidFill>
              </a:rPr>
              <a:t>Mystery</a:t>
            </a:r>
          </a:p>
          <a:p>
            <a:r>
              <a:rPr lang="en-US" sz="3600" b="1" i="1" err="1">
                <a:solidFill>
                  <a:srgbClr val="FFFF00"/>
                </a:solidFill>
              </a:rPr>
              <a:t>Bozrah</a:t>
            </a:r>
            <a:r>
              <a:rPr lang="en-US" sz="3600" b="1" i="1">
                <a:solidFill>
                  <a:srgbClr val="FFFF00"/>
                </a:solidFill>
              </a:rPr>
              <a:t>, </a:t>
            </a:r>
          </a:p>
          <a:p>
            <a:r>
              <a:rPr lang="en-US" sz="3600">
                <a:solidFill>
                  <a:srgbClr val="FFC000"/>
                </a:solidFill>
              </a:rPr>
              <a:t>the sheepfold, the place of refuge for tens of millions of people during the Tribulation.  </a:t>
            </a:r>
          </a:p>
        </p:txBody>
      </p:sp>
    </p:spTree>
    <p:extLst>
      <p:ext uri="{BB962C8B-B14F-4D97-AF65-F5344CB8AC3E}">
        <p14:creationId xmlns:p14="http://schemas.microsoft.com/office/powerpoint/2010/main" val="13241380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ragon">
            <a:extLst>
              <a:ext uri="{FF2B5EF4-FFF2-40B4-BE49-F238E27FC236}">
                <a16:creationId xmlns:a16="http://schemas.microsoft.com/office/drawing/2014/main" id="{5219B1E0-1ED9-4D38-8D96-0B58C4F62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4898" y="894858"/>
            <a:ext cx="9982203" cy="50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2996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69D4E0-78B4-4EA1-81A9-2284C7C00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Image result for dragon">
            <a:extLst>
              <a:ext uri="{FF2B5EF4-FFF2-40B4-BE49-F238E27FC236}">
                <a16:creationId xmlns:a16="http://schemas.microsoft.com/office/drawing/2014/main" id="{98B7632D-1C7F-466F-90EF-26E83EE41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7"/>
          <a:stretch/>
        </p:blipFill>
        <p:spPr bwMode="auto">
          <a:xfrm rot="21389820" flipH="1">
            <a:off x="4153294" y="2580115"/>
            <a:ext cx="4681623" cy="140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1461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23581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6B8AE-3228-5AC8-1222-8270A67F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6295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BBE7DD-23E5-4395-BA74-C0F0436E5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1" y="0"/>
            <a:ext cx="10625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538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vriel\Documents\0-IMAGES for PowerPoint\starchart2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3265" y="74851"/>
            <a:ext cx="6064987" cy="6647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O Come O Come Emmanuel church slide is simply gorgeous!">
            <a:extLst>
              <a:ext uri="{FF2B5EF4-FFF2-40B4-BE49-F238E27FC236}">
                <a16:creationId xmlns:a16="http://schemas.microsoft.com/office/drawing/2014/main" id="{EFEBF01B-2050-4299-9EAA-208BD63D9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969"/>
            <a:ext cx="12192000" cy="672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309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AE1915-92D0-BB2F-BB92-E7D278F7CFFE}"/>
              </a:ext>
            </a:extLst>
          </p:cNvPr>
          <p:cNvSpPr txBox="1"/>
          <p:nvPr/>
        </p:nvSpPr>
        <p:spPr>
          <a:xfrm>
            <a:off x="370114" y="166568"/>
            <a:ext cx="1145177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Isaiah 2:2-4</a:t>
            </a:r>
            <a:br>
              <a:rPr lang="en-US" sz="4000" b="0" i="0">
                <a:solidFill>
                  <a:srgbClr val="333333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Now it shall come to pass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in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latter days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C000"/>
                </a:solidFill>
                <a:effectLst/>
                <a:latin typeface="Inter"/>
              </a:rPr>
              <a:t>That 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mountain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of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LORD’s house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Shall be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established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on the </a:t>
            </a:r>
            <a:r>
              <a:rPr lang="en-US" sz="4000" b="1" i="0">
                <a:solidFill>
                  <a:srgbClr val="FFFF00"/>
                </a:solidFill>
                <a:effectLst/>
                <a:latin typeface="Inter"/>
              </a:rPr>
              <a:t>top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of the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mountains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shall be exalted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above the hills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all nations shall flow to it.</a:t>
            </a:r>
            <a:br>
              <a:rPr lang="en-US" sz="4000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Many people shall come and say,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'Come, and let us go up to the mountain of the LORD,</a:t>
            </a:r>
            <a:br>
              <a:rPr lang="en-US" sz="4000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To the house of the </a:t>
            </a:r>
            <a:r>
              <a:rPr lang="en-US" sz="4000" b="0" i="1" u="none" strike="noStrike">
                <a:solidFill>
                  <a:srgbClr val="FFFF00"/>
                </a:solidFill>
                <a:effectLst/>
                <a:latin typeface="Inter"/>
                <a:hlinkClick r:id="rId3" tooltip="libr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God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 of Jacob;</a:t>
            </a:r>
            <a:br>
              <a:rPr lang="en-US" sz="4000" b="0" i="1">
                <a:solidFill>
                  <a:srgbClr val="FFFF00"/>
                </a:solidFill>
                <a:effectLst/>
                <a:latin typeface="Inter"/>
              </a:rPr>
            </a:br>
            <a:endParaRPr lang="en-US" b="0" i="1">
              <a:solidFill>
                <a:srgbClr val="FFFF0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827090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5F2DB-CFBD-2D3F-6A24-C27D4700B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88" y="1341120"/>
            <a:ext cx="11580224" cy="511134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51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Isaiah 27:12-13</a:t>
            </a:r>
            <a:endParaRPr lang="en-US" sz="5100" b="1" i="0" u="none" strike="noStrike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br>
              <a:rPr lang="en-US" sz="5100" b="0" i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it shall come to pass in that day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 the LORD will thresh,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the channel of the River to the Brook of Egypt;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you will be gathered one by one,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you children of Israel.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 it shall be in that day: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5100" b="1" i="1" u="sng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great trumpet </a:t>
            </a:r>
            <a:r>
              <a:rPr lang="en-US" sz="5100" b="0" i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will be blown</a:t>
            </a: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They will come, who are about to perish in the land of Assyria,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they who are outcasts in the land of Egypt,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shall worship the LORD in the holy mount at Jerusalem.</a:t>
            </a:r>
            <a:b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b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8A0B33-86C7-2545-F7EA-FB6624140CE0}"/>
              </a:ext>
            </a:extLst>
          </p:cNvPr>
          <p:cNvSpPr txBox="1"/>
          <p:nvPr/>
        </p:nvSpPr>
        <p:spPr>
          <a:xfrm>
            <a:off x="512988" y="77135"/>
            <a:ext cx="9449617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The Second Exodus  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  The Second Coming</a:t>
            </a:r>
            <a:r>
              <a:rPr lang="en-US" sz="3600" b="1" i="1">
                <a:solidFill>
                  <a:srgbClr val="FFFF00"/>
                </a:solidFill>
                <a:latin typeface="Baskerville Old Face" panose="020206020805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33635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B956CE-0640-74DA-86B2-359EBB3229DD}"/>
              </a:ext>
            </a:extLst>
          </p:cNvPr>
          <p:cNvSpPr txBox="1"/>
          <p:nvPr/>
        </p:nvSpPr>
        <p:spPr>
          <a:xfrm>
            <a:off x="374468" y="0"/>
            <a:ext cx="1098150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i="0" u="none" strike="noStrike">
                <a:solidFill>
                  <a:schemeClr val="bg1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Amos 9:11-15</a:t>
            </a:r>
            <a:br>
              <a:rPr lang="en-US" sz="3500"/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“ On that day I will raise up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The </a:t>
            </a:r>
            <a:r>
              <a:rPr lang="en-US" sz="3500" b="1" i="1">
                <a:solidFill>
                  <a:srgbClr val="FFFF00"/>
                </a:solidFill>
                <a:effectLst/>
                <a:latin typeface="Inter"/>
              </a:rPr>
              <a:t>Tabernacle of David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 which has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fallen down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repair its damages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I will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raise up its ruins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rebuild it as in the days of old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That they may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possess the </a:t>
            </a:r>
            <a:r>
              <a:rPr lang="en-US" sz="3500" b="1" i="1">
                <a:solidFill>
                  <a:srgbClr val="FFFF00"/>
                </a:solidFill>
                <a:effectLst/>
                <a:latin typeface="Inter"/>
              </a:rPr>
              <a:t>remnant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 of </a:t>
            </a:r>
            <a:r>
              <a:rPr lang="en-US" sz="3500" b="1" i="1">
                <a:solidFill>
                  <a:srgbClr val="FFFF00"/>
                </a:solidFill>
                <a:effectLst/>
                <a:latin typeface="Inter"/>
              </a:rPr>
              <a:t>Edom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all the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Gentiles who are called by My name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,”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Says the LORD who does this thing.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' Behold, the days are coming,' says the LORD,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' When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the plowman shall overtake the reaper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3500">
                <a:solidFill>
                  <a:srgbClr val="FFC000"/>
                </a:solidFill>
              </a:rPr>
            </a:b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And the </a:t>
            </a:r>
            <a:r>
              <a:rPr lang="en-US" sz="3500" b="0" i="1">
                <a:solidFill>
                  <a:srgbClr val="FFFF00"/>
                </a:solidFill>
                <a:effectLst/>
                <a:latin typeface="Inter"/>
              </a:rPr>
              <a:t>treader of grapes him who sows seed</a:t>
            </a:r>
            <a:r>
              <a:rPr lang="en-US" sz="35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endParaRPr lang="en-US" sz="35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436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0CE68-2EE7-F361-D3DE-C42B3122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776A96-382D-6BE9-6CE1-E139B5C1A552}"/>
              </a:ext>
            </a:extLst>
          </p:cNvPr>
          <p:cNvSpPr txBox="1"/>
          <p:nvPr/>
        </p:nvSpPr>
        <p:spPr>
          <a:xfrm>
            <a:off x="435428" y="194833"/>
            <a:ext cx="11416937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He</a:t>
            </a:r>
            <a:r>
              <a:rPr lang="en-US" sz="4000" b="0" i="0">
                <a:solidFill>
                  <a:srgbClr val="FFFF00"/>
                </a:solidFill>
                <a:effectLst/>
                <a:latin typeface="Inter"/>
              </a:rPr>
              <a:t> will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teach us His ways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we shall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walk </a:t>
            </a:r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in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 His paths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.'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For </a:t>
            </a:r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out of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Zion 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shall </a:t>
            </a:r>
            <a:r>
              <a:rPr lang="en-US" sz="4000" i="1">
                <a:solidFill>
                  <a:srgbClr val="FFFF00"/>
                </a:solidFill>
                <a:effectLst/>
                <a:latin typeface="Inter"/>
              </a:rPr>
              <a:t>go forth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law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word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 of the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LORD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 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from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Jerusalem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.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He shall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judge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 between the nations,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4000" b="1" i="1">
                <a:solidFill>
                  <a:srgbClr val="FFFF00"/>
                </a:solidFill>
                <a:effectLst/>
                <a:latin typeface="Inter"/>
              </a:rPr>
              <a:t>rebuke many people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They shall beat their </a:t>
            </a:r>
            <a:r>
              <a:rPr lang="en-US" sz="4000" b="0" i="0">
                <a:solidFill>
                  <a:srgbClr val="FFFF00"/>
                </a:solidFill>
                <a:effectLst/>
                <a:latin typeface="Inter"/>
              </a:rPr>
              <a:t>swords into plowshares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And their </a:t>
            </a: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spears into pruning hooks</a:t>
            </a: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0">
                <a:solidFill>
                  <a:srgbClr val="FFC000"/>
                </a:solidFill>
                <a:effectLst/>
                <a:latin typeface="Inter"/>
              </a:rPr>
              <a:t>Nation shall not lift up sword against nation,</a:t>
            </a:r>
            <a:br>
              <a:rPr lang="en-US" sz="4000" b="0" i="0">
                <a:solidFill>
                  <a:srgbClr val="FFC000"/>
                </a:solidFill>
                <a:effectLst/>
                <a:latin typeface="Inter"/>
              </a:rPr>
            </a:br>
            <a:r>
              <a:rPr lang="en-US" sz="4000" b="0" i="1">
                <a:solidFill>
                  <a:srgbClr val="FFFF00"/>
                </a:solidFill>
                <a:effectLst/>
                <a:latin typeface="Inter"/>
              </a:rPr>
              <a:t>Neither shall they learn war anymore.</a:t>
            </a:r>
            <a:br>
              <a:rPr lang="en-US" b="0" i="1">
                <a:solidFill>
                  <a:srgbClr val="FFFF00"/>
                </a:solidFill>
                <a:effectLst/>
                <a:latin typeface="Inter"/>
              </a:rPr>
            </a:br>
            <a:r>
              <a:rPr lang="en-US" b="0" i="1">
                <a:solidFill>
                  <a:srgbClr val="FFFF00"/>
                </a:solidFill>
                <a:effectLst/>
                <a:latin typeface="Inter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386041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EBF9A-5B60-B404-5369-641592B85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041596-538B-C9A7-A009-ABA9675DB20A}"/>
              </a:ext>
            </a:extLst>
          </p:cNvPr>
          <p:cNvSpPr txBox="1"/>
          <p:nvPr/>
        </p:nvSpPr>
        <p:spPr>
          <a:xfrm>
            <a:off x="605245" y="808286"/>
            <a:ext cx="1098150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the hills shall flow with it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.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I will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bring back the captives of My people Israel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;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They shall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build the waste cities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inhabit </a:t>
            </a:r>
            <a:r>
              <a:rPr lang="en-US" sz="3600" b="0" i="1">
                <a:solidFill>
                  <a:srgbClr val="FFC000"/>
                </a:solidFill>
                <a:effectLst/>
                <a:latin typeface="Inter"/>
              </a:rPr>
              <a:t>them;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They shall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plant vineyards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drink wine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from them;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They shall also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make gardens </a:t>
            </a: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eat fruit from them.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I will plant them in their land,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And </a:t>
            </a: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no longer shall they be pulled up</a:t>
            </a:r>
            <a:br>
              <a:rPr lang="en-US" sz="3600" i="1">
                <a:solidFill>
                  <a:srgbClr val="FFFF00"/>
                </a:solidFill>
              </a:rPr>
            </a:br>
            <a:r>
              <a:rPr lang="en-US" sz="3600" b="0" i="1">
                <a:solidFill>
                  <a:srgbClr val="FFFF00"/>
                </a:solidFill>
                <a:effectLst/>
                <a:latin typeface="Inter"/>
              </a:rPr>
              <a:t>From the land I have given them,”</a:t>
            </a:r>
            <a:br>
              <a:rPr lang="en-US" sz="3600">
                <a:solidFill>
                  <a:srgbClr val="FFC000"/>
                </a:solidFill>
              </a:rPr>
            </a:br>
            <a:r>
              <a:rPr lang="en-US" sz="3600" b="0" i="0">
                <a:solidFill>
                  <a:srgbClr val="FFC000"/>
                </a:solidFill>
                <a:effectLst/>
                <a:latin typeface="Inter"/>
              </a:rPr>
              <a:t>Says the LORD your God.</a:t>
            </a:r>
            <a:endParaRPr lang="en-US" sz="36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028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4914-E080-D677-D0E5-C6597CBA7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742"/>
            <a:ext cx="10515600" cy="934221"/>
          </a:xfrm>
        </p:spPr>
        <p:txBody>
          <a:bodyPr/>
          <a:lstStyle/>
          <a:p>
            <a:pPr algn="ctr"/>
            <a:r>
              <a:rPr lang="en-US">
                <a:solidFill>
                  <a:srgbClr val="FFC000"/>
                </a:solidFill>
              </a:rPr>
              <a:t>The Second Exodus -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E91B-B038-5968-1352-361C9B3CF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445" y="1011963"/>
            <a:ext cx="11591109" cy="5768294"/>
          </a:xfrm>
        </p:spPr>
        <p:txBody>
          <a:bodyPr>
            <a:noAutofit/>
          </a:bodyPr>
          <a:lstStyle/>
          <a:p>
            <a:r>
              <a:rPr lang="en-US" sz="2400">
                <a:solidFill>
                  <a:srgbClr val="FFC000"/>
                </a:solidFill>
              </a:rPr>
              <a:t>1. The reality of the exile in gathering ALL of Jacob. (Micah 2:12-13)</a:t>
            </a:r>
          </a:p>
          <a:p>
            <a:r>
              <a:rPr lang="en-US" sz="2400">
                <a:solidFill>
                  <a:srgbClr val="FFC000"/>
                </a:solidFill>
              </a:rPr>
              <a:t>2. The spiritual reason for the Exile, the idolatry, the sexual depravity, and reprobate spirit of both houses of Jacob as seen in Romans 1.</a:t>
            </a:r>
          </a:p>
          <a:p>
            <a:r>
              <a:rPr lang="en-US" sz="2400">
                <a:solidFill>
                  <a:srgbClr val="FFC000"/>
                </a:solidFill>
              </a:rPr>
              <a:t>3. God’s purpose for the Exile : the calling and the refining of the servant in Messiah.</a:t>
            </a:r>
          </a:p>
          <a:p>
            <a:r>
              <a:rPr lang="en-US" sz="2400">
                <a:solidFill>
                  <a:srgbClr val="FFC000"/>
                </a:solidFill>
              </a:rPr>
              <a:t>4. God’s purpose for the Exile : In the Wilderness of the peoples, God pleading with His covenant people face to face.</a:t>
            </a:r>
          </a:p>
          <a:p>
            <a:r>
              <a:rPr lang="en-US" sz="2400">
                <a:solidFill>
                  <a:srgbClr val="FFC000"/>
                </a:solidFill>
              </a:rPr>
              <a:t>5. God’s purpose for the Exile : Rev. 12, The nurturing or feeding of the woman.</a:t>
            </a:r>
          </a:p>
          <a:p>
            <a:r>
              <a:rPr lang="en-US" sz="2400">
                <a:solidFill>
                  <a:srgbClr val="FFC000"/>
                </a:solidFill>
              </a:rPr>
              <a:t>6. God’s purpose for the Exile : Isa. 49:6, His servant; a light to the heathen Gentiles, salvation to the ends of the earth, and end of this age. </a:t>
            </a:r>
          </a:p>
          <a:p>
            <a:r>
              <a:rPr lang="en-US" sz="2400">
                <a:solidFill>
                  <a:srgbClr val="FFC000"/>
                </a:solidFill>
              </a:rPr>
              <a:t>7. Historic reasons for the Second Exodus involves </a:t>
            </a:r>
          </a:p>
          <a:p>
            <a:r>
              <a:rPr lang="en-US" sz="2400">
                <a:solidFill>
                  <a:srgbClr val="FFC000"/>
                </a:solidFill>
              </a:rPr>
              <a:t>a. the Collapse of the 1700-year Constantinian Accord of God and Country, God and king, </a:t>
            </a:r>
          </a:p>
          <a:p>
            <a:r>
              <a:rPr lang="en-US" sz="2400">
                <a:solidFill>
                  <a:srgbClr val="FFC000"/>
                </a:solidFill>
              </a:rPr>
              <a:t>b. the pot of wickedness coming to the boil.</a:t>
            </a:r>
          </a:p>
        </p:txBody>
      </p:sp>
    </p:spTree>
    <p:extLst>
      <p:ext uri="{BB962C8B-B14F-4D97-AF65-F5344CB8AC3E}">
        <p14:creationId xmlns:p14="http://schemas.microsoft.com/office/powerpoint/2010/main" val="20168292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AFE616-A3AE-448C-8E03-FEBE5AA58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t="16698" r="3077" b="9353"/>
          <a:stretch/>
        </p:blipFill>
        <p:spPr>
          <a:xfrm>
            <a:off x="152400" y="118718"/>
            <a:ext cx="4495800" cy="65778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772332-15E9-4856-8604-3380C049E252}"/>
              </a:ext>
            </a:extLst>
          </p:cNvPr>
          <p:cNvSpPr txBox="1"/>
          <p:nvPr/>
        </p:nvSpPr>
        <p:spPr>
          <a:xfrm>
            <a:off x="4800600" y="151179"/>
            <a:ext cx="7239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FF00"/>
                </a:solidFill>
              </a:rPr>
              <a:t>Genesis 32:24-28 - Jacob Wrestles</a:t>
            </a:r>
          </a:p>
          <a:p>
            <a:r>
              <a:rPr lang="en-US" sz="2800" b="1" baseline="30000">
                <a:solidFill>
                  <a:srgbClr val="FFC000"/>
                </a:solidFill>
              </a:rPr>
              <a:t>24 </a:t>
            </a:r>
            <a:r>
              <a:rPr lang="en-US" sz="2800">
                <a:solidFill>
                  <a:srgbClr val="FFC000"/>
                </a:solidFill>
              </a:rPr>
              <a:t>Then Jacob was left alone, and a man wrestled with him until daybreak, </a:t>
            </a:r>
            <a:r>
              <a:rPr lang="en-US" sz="2800" b="1" baseline="30000">
                <a:solidFill>
                  <a:srgbClr val="FFC000"/>
                </a:solidFill>
              </a:rPr>
              <a:t>25 </a:t>
            </a:r>
            <a:r>
              <a:rPr lang="en-US" sz="2800">
                <a:solidFill>
                  <a:srgbClr val="FFC000"/>
                </a:solidFill>
              </a:rPr>
              <a:t>When he saw that he had not prevailed against him, he touched the socket of his thigh; so the socket of Jacob’s thigh was dislocated while he wrestled with him. </a:t>
            </a:r>
            <a:r>
              <a:rPr lang="en-US" sz="2800" b="1" baseline="30000">
                <a:solidFill>
                  <a:srgbClr val="FFC000"/>
                </a:solidFill>
              </a:rPr>
              <a:t>26 </a:t>
            </a:r>
            <a:r>
              <a:rPr lang="en-US" sz="2800">
                <a:solidFill>
                  <a:srgbClr val="FFC000"/>
                </a:solidFill>
              </a:rPr>
              <a:t>Then he said, “Let me go, for the dawn is breaking.” But he said, “I will not let you go unless you bless me.” </a:t>
            </a:r>
            <a:r>
              <a:rPr lang="en-US" sz="2800" b="1" baseline="30000">
                <a:solidFill>
                  <a:srgbClr val="FFC000"/>
                </a:solidFill>
              </a:rPr>
              <a:t>27 </a:t>
            </a:r>
            <a:r>
              <a:rPr lang="en-US" sz="2800">
                <a:solidFill>
                  <a:srgbClr val="FFC000"/>
                </a:solidFill>
              </a:rPr>
              <a:t>So he said to him, “What is your name?” And he said, Jacob.” </a:t>
            </a:r>
            <a:r>
              <a:rPr lang="en-US" sz="2800" b="1" baseline="30000">
                <a:solidFill>
                  <a:srgbClr val="FFC000"/>
                </a:solidFill>
              </a:rPr>
              <a:t>28 </a:t>
            </a:r>
            <a:r>
              <a:rPr lang="en-US" sz="2800">
                <a:solidFill>
                  <a:srgbClr val="FFC000"/>
                </a:solidFill>
              </a:rPr>
              <a:t>He said, </a:t>
            </a:r>
            <a:r>
              <a:rPr lang="en-US" sz="2800" b="1">
                <a:solidFill>
                  <a:srgbClr val="FFFF00"/>
                </a:solidFill>
              </a:rPr>
              <a:t>“Your name shall no longer be Jacob, but Israel; (prince and contender with God) </a:t>
            </a:r>
            <a:r>
              <a:rPr lang="en-US" sz="2800">
                <a:solidFill>
                  <a:srgbClr val="FFC000"/>
                </a:solidFill>
              </a:rPr>
              <a:t>for you have striven with God and with men and have prevailed.” </a:t>
            </a:r>
          </a:p>
        </p:txBody>
      </p:sp>
    </p:spTree>
    <p:extLst>
      <p:ext uri="{BB962C8B-B14F-4D97-AF65-F5344CB8AC3E}">
        <p14:creationId xmlns:p14="http://schemas.microsoft.com/office/powerpoint/2010/main" val="37192833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with a person driving a car&#10;&#10;Description automatically generated">
            <a:extLst>
              <a:ext uri="{FF2B5EF4-FFF2-40B4-BE49-F238E27FC236}">
                <a16:creationId xmlns:a16="http://schemas.microsoft.com/office/drawing/2014/main" id="{D1673EE1-715F-B679-4404-050F23E3D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188" y="-40605"/>
            <a:ext cx="12264188" cy="689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350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F6C3C9F-92F5-1172-25BD-FDB34D66B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83" y="748968"/>
            <a:ext cx="7691146" cy="588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BD662F-4612-5507-61D0-6DCFDC946F9A}"/>
              </a:ext>
            </a:extLst>
          </p:cNvPr>
          <p:cNvSpPr txBox="1"/>
          <p:nvPr/>
        </p:nvSpPr>
        <p:spPr>
          <a:xfrm>
            <a:off x="211884" y="102637"/>
            <a:ext cx="7691146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i="1">
                <a:solidFill>
                  <a:schemeClr val="bg2"/>
                </a:solidFill>
                <a:latin typeface="Baskerville Old Face" panose="02020602080505020303" pitchFamily="18" charset="0"/>
              </a:rPr>
              <a:t>3.</a:t>
            </a:r>
            <a:r>
              <a:rPr lang="en-US" sz="3600" b="1" i="1">
                <a:solidFill>
                  <a:srgbClr val="FFC000"/>
                </a:solidFill>
                <a:latin typeface="Baskerville Old Face" panose="02020602080505020303" pitchFamily="18" charset="0"/>
              </a:rPr>
              <a:t> God’s Great Reset – Decision Time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E207A5-6282-4D06-A45B-C942793895BB}"/>
              </a:ext>
            </a:extLst>
          </p:cNvPr>
          <p:cNvSpPr txBox="1"/>
          <p:nvPr/>
        </p:nvSpPr>
        <p:spPr>
          <a:xfrm>
            <a:off x="8117632" y="198462"/>
            <a:ext cx="386248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>
                <a:solidFill>
                  <a:schemeClr val="bg1"/>
                </a:solidFill>
                <a:effectLst/>
                <a:latin typeface="Google Sans"/>
              </a:rPr>
              <a:t>Joel 3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14 </a:t>
            </a:r>
            <a:r>
              <a:rPr lang="en-US" sz="3200" b="1" i="0">
                <a:solidFill>
                  <a:srgbClr val="FFC000"/>
                </a:solidFill>
                <a:effectLst/>
                <a:latin typeface="Google Sans"/>
              </a:rPr>
              <a:t>Multitudes, multitudes </a:t>
            </a:r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in the </a:t>
            </a:r>
            <a:r>
              <a:rPr lang="en-US" sz="3200" b="1" i="1" u="sng">
                <a:solidFill>
                  <a:srgbClr val="FFFF00"/>
                </a:solidFill>
                <a:effectLst/>
                <a:latin typeface="Google Sans"/>
              </a:rPr>
              <a:t>Valley of Decision</a:t>
            </a:r>
            <a:r>
              <a:rPr lang="en-US" sz="3200" b="0" i="0">
                <a:solidFill>
                  <a:srgbClr val="FFFF00"/>
                </a:solidFill>
                <a:effectLst/>
                <a:latin typeface="Google Sans"/>
              </a:rPr>
              <a:t>: 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for the </a:t>
            </a:r>
            <a:r>
              <a:rPr lang="en-US" sz="3200" b="1" i="0">
                <a:solidFill>
                  <a:srgbClr val="FFFF00"/>
                </a:solidFill>
                <a:effectLst/>
                <a:latin typeface="Google Sans"/>
              </a:rPr>
              <a:t>Day of the LORD is </a:t>
            </a:r>
            <a:r>
              <a:rPr lang="en-US" sz="3200" b="1" i="1" u="sng">
                <a:solidFill>
                  <a:srgbClr val="FFFF00"/>
                </a:solidFill>
                <a:effectLst/>
                <a:latin typeface="Google Sans"/>
              </a:rPr>
              <a:t>near</a:t>
            </a:r>
            <a:r>
              <a:rPr lang="en-US" sz="3200" b="1" i="0">
                <a:solidFill>
                  <a:srgbClr val="FFFF00"/>
                </a:solidFill>
                <a:effectLst/>
                <a:latin typeface="Google Sans"/>
              </a:rPr>
              <a:t> </a:t>
            </a:r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in the </a:t>
            </a:r>
            <a:r>
              <a:rPr lang="en-US" sz="3200" b="1" i="1" u="sng">
                <a:solidFill>
                  <a:srgbClr val="FFFF00"/>
                </a:solidFill>
                <a:latin typeface="Google Sans"/>
              </a:rPr>
              <a:t>V</a:t>
            </a:r>
            <a:r>
              <a:rPr lang="en-US" sz="3200" b="1" i="1" u="sng">
                <a:solidFill>
                  <a:srgbClr val="FFFF00"/>
                </a:solidFill>
                <a:effectLst/>
                <a:latin typeface="Google Sans"/>
              </a:rPr>
              <a:t>alley of Decision</a:t>
            </a:r>
            <a:r>
              <a:rPr lang="en-US" sz="3200" b="0" i="0">
                <a:solidFill>
                  <a:srgbClr val="FFFF00"/>
                </a:solidFill>
                <a:effectLst/>
                <a:latin typeface="Google Sans"/>
              </a:rPr>
              <a:t>. </a:t>
            </a:r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[15] The sun and </a:t>
            </a:r>
          </a:p>
          <a:p>
            <a:r>
              <a:rPr lang="en-US" sz="3200" b="0" i="0">
                <a:solidFill>
                  <a:srgbClr val="FFC000"/>
                </a:solidFill>
                <a:effectLst/>
                <a:latin typeface="Google Sans"/>
              </a:rPr>
              <a:t>the moon shall be darkened, and the stars shall withdraw their shining.</a:t>
            </a:r>
            <a:endParaRPr lang="en-US" sz="32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7819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with trees and a sunset&#10;&#10;Description automatically generated">
            <a:extLst>
              <a:ext uri="{FF2B5EF4-FFF2-40B4-BE49-F238E27FC236}">
                <a16:creationId xmlns:a16="http://schemas.microsoft.com/office/drawing/2014/main" id="{4E10D3DC-33B2-7C4C-454F-E4E175163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313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04D18-78D0-B529-C1A1-1B6F9090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water with her arms up&#10;&#10;Description automatically generated">
            <a:extLst>
              <a:ext uri="{FF2B5EF4-FFF2-40B4-BE49-F238E27FC236}">
                <a16:creationId xmlns:a16="http://schemas.microsoft.com/office/drawing/2014/main" id="{9EBC46B2-719A-1DB0-268B-66E3DAA36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39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2926</Words>
  <Application>Microsoft Office PowerPoint</Application>
  <PresentationFormat>Widescreen</PresentationFormat>
  <Paragraphs>250</Paragraphs>
  <Slides>71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9" baseType="lpstr">
      <vt:lpstr>ADLaM Display</vt:lpstr>
      <vt:lpstr>Aharoni</vt:lpstr>
      <vt:lpstr>Algerian</vt:lpstr>
      <vt:lpstr>Amasis MT Pro Medium</vt:lpstr>
      <vt:lpstr>Aptos</vt:lpstr>
      <vt:lpstr>Aptos Display</vt:lpstr>
      <vt:lpstr>Aptos Narrow</vt:lpstr>
      <vt:lpstr>Arial</vt:lpstr>
      <vt:lpstr>Arial</vt:lpstr>
      <vt:lpstr>Arial Nova</vt:lpstr>
      <vt:lpstr>Baskerville Old Face</vt:lpstr>
      <vt:lpstr>Book Antiqua</vt:lpstr>
      <vt:lpstr>Google Sans</vt:lpstr>
      <vt:lpstr>Helvetica Neue</vt:lpstr>
      <vt:lpstr>Inter</vt:lpstr>
      <vt:lpstr>Papyrus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End-Time Exile at Mystery   Bozrah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Second Exodus -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Finley</dc:creator>
  <cp:lastModifiedBy>Gavin Finley</cp:lastModifiedBy>
  <cp:revision>2</cp:revision>
  <dcterms:created xsi:type="dcterms:W3CDTF">2024-01-25T21:45:00Z</dcterms:created>
  <dcterms:modified xsi:type="dcterms:W3CDTF">2025-05-07T13:31:47Z</dcterms:modified>
</cp:coreProperties>
</file>