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sldIdLst>
    <p:sldId id="3419" r:id="rId2"/>
    <p:sldId id="3630" r:id="rId3"/>
    <p:sldId id="256" r:id="rId4"/>
    <p:sldId id="3943" r:id="rId5"/>
    <p:sldId id="3925" r:id="rId6"/>
    <p:sldId id="3603" r:id="rId7"/>
    <p:sldId id="3945" r:id="rId8"/>
    <p:sldId id="3952" r:id="rId9"/>
    <p:sldId id="3935" r:id="rId10"/>
    <p:sldId id="3938" r:id="rId11"/>
    <p:sldId id="3937" r:id="rId12"/>
    <p:sldId id="3609" r:id="rId13"/>
    <p:sldId id="3932" r:id="rId14"/>
    <p:sldId id="3940" r:id="rId15"/>
    <p:sldId id="3941" r:id="rId16"/>
    <p:sldId id="3951" r:id="rId17"/>
    <p:sldId id="3939" r:id="rId18"/>
    <p:sldId id="3934" r:id="rId19"/>
    <p:sldId id="3953" r:id="rId20"/>
    <p:sldId id="3954" r:id="rId21"/>
    <p:sldId id="3947" r:id="rId22"/>
    <p:sldId id="3955" r:id="rId23"/>
    <p:sldId id="3915" r:id="rId24"/>
    <p:sldId id="3956" r:id="rId25"/>
    <p:sldId id="3923" r:id="rId26"/>
    <p:sldId id="3948" r:id="rId27"/>
    <p:sldId id="3949" r:id="rId28"/>
    <p:sldId id="3596" r:id="rId29"/>
    <p:sldId id="296" r:id="rId30"/>
    <p:sldId id="3878" r:id="rId31"/>
    <p:sldId id="3946" r:id="rId32"/>
    <p:sldId id="3892" r:id="rId33"/>
    <p:sldId id="3916" r:id="rId34"/>
    <p:sldId id="3950" r:id="rId35"/>
    <p:sldId id="294" r:id="rId36"/>
    <p:sldId id="3597" r:id="rId37"/>
    <p:sldId id="3601" r:id="rId38"/>
    <p:sldId id="3893" r:id="rId39"/>
    <p:sldId id="3605" r:id="rId40"/>
    <p:sldId id="3894" r:id="rId41"/>
    <p:sldId id="3600" r:id="rId42"/>
    <p:sldId id="3635" r:id="rId43"/>
    <p:sldId id="3417" r:id="rId44"/>
    <p:sldId id="3407" r:id="rId45"/>
    <p:sldId id="3406" r:id="rId46"/>
    <p:sldId id="3418" r:id="rId47"/>
    <p:sldId id="2640" r:id="rId48"/>
    <p:sldId id="3403" r:id="rId49"/>
    <p:sldId id="3409" r:id="rId50"/>
    <p:sldId id="3402" r:id="rId51"/>
    <p:sldId id="2632" r:id="rId52"/>
    <p:sldId id="3400" r:id="rId53"/>
    <p:sldId id="2635" r:id="rId54"/>
    <p:sldId id="2634" r:id="rId55"/>
    <p:sldId id="2633" r:id="rId56"/>
    <p:sldId id="3631" r:id="rId57"/>
    <p:sldId id="3413" r:id="rId58"/>
    <p:sldId id="2639" r:id="rId59"/>
    <p:sldId id="1275" r:id="rId60"/>
    <p:sldId id="3367" r:id="rId61"/>
    <p:sldId id="3404" r:id="rId62"/>
    <p:sldId id="3411" r:id="rId63"/>
    <p:sldId id="3401" r:id="rId64"/>
    <p:sldId id="3408" r:id="rId65"/>
    <p:sldId id="3410" r:id="rId66"/>
    <p:sldId id="3416" r:id="rId67"/>
    <p:sldId id="2637" r:id="rId68"/>
    <p:sldId id="3927" r:id="rId69"/>
    <p:sldId id="3602" r:id="rId70"/>
    <p:sldId id="3632" r:id="rId71"/>
    <p:sldId id="3412" r:id="rId7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82A"/>
    <a:srgbClr val="000B22"/>
    <a:srgbClr val="0009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1278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D0F57-213C-49AB-A631-C61B6391B4DC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973BB6-4A37-4972-A947-E797BABC0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36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/>
              <a:t>Have God’s covenant people been carried on wings of eagle before?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/>
              <a:t>And who is giving her the means for her to be carried</a:t>
            </a:r>
            <a:r>
              <a:rPr lang="en-US" b="1"/>
              <a:t> “on wings of eagles”,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/>
              <a:t>She</a:t>
            </a:r>
            <a:r>
              <a:rPr lang="en-US" b="1"/>
              <a:t> takes flight </a:t>
            </a:r>
            <a:r>
              <a:rPr lang="en-US" b="0"/>
              <a:t>to “</a:t>
            </a:r>
            <a:r>
              <a:rPr lang="en-US" b="1"/>
              <a:t>her place”, </a:t>
            </a:r>
            <a:r>
              <a:rPr lang="en-US" b="0"/>
              <a:t>in the </a:t>
            </a:r>
            <a:r>
              <a:rPr lang="en-US" b="1"/>
              <a:t>wilderness,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/>
              <a:t>where</a:t>
            </a:r>
            <a:r>
              <a:rPr lang="en-US" b="1"/>
              <a:t> she is fed </a:t>
            </a:r>
            <a:r>
              <a:rPr lang="en-US" b="0"/>
              <a:t>for the</a:t>
            </a:r>
            <a:r>
              <a:rPr lang="en-US" b="1"/>
              <a:t> 3.5 years / 1260 days, of the tribulation,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/>
              <a:t>the</a:t>
            </a:r>
            <a:r>
              <a:rPr lang="en-US" b="1"/>
              <a:t> last half </a:t>
            </a:r>
            <a:r>
              <a:rPr lang="en-US" b="0"/>
              <a:t>of Daniel’s </a:t>
            </a:r>
            <a:r>
              <a:rPr lang="en-US" b="1"/>
              <a:t>future 70</a:t>
            </a:r>
            <a:r>
              <a:rPr lang="en-US" b="1" baseline="30000"/>
              <a:t>th</a:t>
            </a:r>
            <a:r>
              <a:rPr lang="en-US" b="1"/>
              <a:t> Week.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/>
              <a:t>What wilderness?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73A011-5EA9-4C10-92B4-8DE9A2CB808E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746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/>
              <a:t>Will there be an end-time regathering?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/>
              <a:t>And if so, then might it initially take the form of </a:t>
            </a:r>
            <a:r>
              <a:rPr lang="en-US" b="1"/>
              <a:t>an exile? </a:t>
            </a:r>
          </a:p>
          <a:p>
            <a:endParaRPr lang="en-US" b="1"/>
          </a:p>
          <a:p>
            <a:r>
              <a:rPr lang="en-US"/>
              <a:t>The </a:t>
            </a:r>
            <a:r>
              <a:rPr lang="en-US" b="1"/>
              <a:t>end-time </a:t>
            </a:r>
            <a:r>
              <a:rPr lang="en-US" b="1" err="1"/>
              <a:t>Bozrah</a:t>
            </a:r>
            <a:r>
              <a:rPr lang="en-US" b="1"/>
              <a:t> exile of Micah 2:12-13?</a:t>
            </a:r>
            <a:endParaRPr lang="en-US"/>
          </a:p>
          <a:p>
            <a:r>
              <a:rPr lang="en-US"/>
              <a:t>Will God’s covenant people go into exile again?</a:t>
            </a:r>
          </a:p>
          <a:p>
            <a:r>
              <a:rPr lang="en-US"/>
              <a:t>And if they do, will this song be their prayer to </a:t>
            </a:r>
            <a:r>
              <a:rPr lang="en-US" b="1"/>
              <a:t>the Breaker</a:t>
            </a:r>
            <a:r>
              <a:rPr lang="en-US"/>
              <a:t>, the </a:t>
            </a:r>
            <a:r>
              <a:rPr lang="en-US" b="1"/>
              <a:t>Deliverer of Israel</a:t>
            </a:r>
          </a:p>
          <a:p>
            <a:r>
              <a:rPr lang="en-US"/>
              <a:t>As we come to the end of the age?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73A011-5EA9-4C10-92B4-8DE9A2CB808E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85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63100-601E-6B74-CFEE-0A23CCDA3D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29874C-9C65-9695-EBAA-E81F22EE72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4F2DB-6E63-F46D-AF3D-2711BD44A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C87-31D9-4A7B-9579-A0E3BFD32030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A4E22-28CD-ACDC-FC50-5590AC0F0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93B36-E98D-5636-48CC-0E24FD00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9A67C-84C6-42BE-92D4-12105DB0B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943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3D0C3-3372-E868-A42B-D7D2EFEB9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82CB5-589F-6ECC-811E-7E6684B1BA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EAC16C-9EB2-124C-031A-9621FFA66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C87-31D9-4A7B-9579-A0E3BFD32030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9B133-988B-F7F7-AE92-6FF0EBBC4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507C6-2516-166C-1AD3-9FD40AC05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9A67C-84C6-42BE-92D4-12105DB0B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515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21791-727C-B145-0908-39B6C3649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79DDAD-3725-FFC6-5467-A3F1629036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4CA1-373E-BA47-9A65-B7E22113A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C87-31D9-4A7B-9579-A0E3BFD32030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1E5C8-EE08-B6B2-2B2E-7EE360F71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D2DD4-9903-D844-304A-27529139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9A67C-84C6-42BE-92D4-12105DB0B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51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6E82D-96B1-C590-207B-DBB15D736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E8DF5-6DF3-3D6B-89D7-AAB8C5CD21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7702F2-B487-23C1-296F-586A083656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016C07-5175-6B0C-F3CA-F75BF38CB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C87-31D9-4A7B-9579-A0E3BFD32030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BDF085-4A69-6FB7-29DB-8D8C29243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9FF836-CC09-B71F-86AC-8B2EA263D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9A67C-84C6-42BE-92D4-12105DB0B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821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07F33-DE99-CA0E-F291-BBD645BF3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E9395D-3747-3D9B-9139-1B6265F9A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BD34AD-0BF5-7BDC-B0A5-3CA6A8CCC1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C4CA7B-F367-7676-BD8B-F8E966E6C9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F7A69E-96B0-C21F-C471-FC1E9DBA3C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6CE653-779A-6A26-2F82-C1024F354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C87-31D9-4A7B-9579-A0E3BFD32030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CBF3D2-8D5A-677F-8DFD-3B9E92C54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40997E-5E5C-0657-E9C1-1CF818F81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9A67C-84C6-42BE-92D4-12105DB0B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257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141D-7E14-770C-C829-C8B8D75BE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5B8BDF-2C5C-2DE2-930B-92B8586E6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C87-31D9-4A7B-9579-A0E3BFD32030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C6B275-02FF-5A68-33D9-BDA22942A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3075E0-6FBE-023D-5C75-E6F7B80E0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9A67C-84C6-42BE-92D4-12105DB0B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588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BD5603-2348-5F3D-8851-F12DA33AA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C87-31D9-4A7B-9579-A0E3BFD32030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619CDA-3415-BA46-50AC-F4DF35677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F02A62-C748-DF8E-6043-0AF13A3CE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9A67C-84C6-42BE-92D4-12105DB0B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01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2F304-F84A-9973-2465-73ADFF699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9DB64-706D-501F-3884-964C64E4A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29CAEF-083D-2399-5DCB-0AC79DEFD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F119C2-A691-8F40-DC9C-C5FE6BE55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C87-31D9-4A7B-9579-A0E3BFD32030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9AD259-CA6A-EB2B-14B3-24EC37C00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8ACB66-1C45-2B7F-3874-029F45003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9A67C-84C6-42BE-92D4-12105DB0B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755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A8D79-FA57-9283-B562-EF92863DA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7B735D-391E-CAA7-DD4A-61A4FFEEE3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E258B3-59B9-013D-308E-D073587B0C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AF93ED-BD5A-388F-175A-408852D2F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C87-31D9-4A7B-9579-A0E3BFD32030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90E6E4-22EE-6D54-2E72-809849E8C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D57820-88A1-3274-AE5D-7B571FB6E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9A67C-84C6-42BE-92D4-12105DB0B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044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DDFE7-E308-C011-758D-13375FE19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D8D8D4-F877-F524-3899-4EC08EB561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CA766-EC87-DCAA-086D-36244D312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C87-31D9-4A7B-9579-A0E3BFD32030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7602E-367A-C236-0B97-E877FB86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B2FC9-3D1D-1EB5-AC1E-DD4220284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9A67C-84C6-42BE-92D4-12105DB0B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757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AC82AC-9135-F23D-10C7-7DA3CE1588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50BF95-FF52-F521-5251-4D78F3341F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403414-4A76-23B6-3D84-88B4DFD1D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C87-31D9-4A7B-9579-A0E3BFD32030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06E73-8AFE-E05B-E40B-EF5B85D17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48373-F7D1-1D19-1C01-4E9F68F13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9A67C-84C6-42BE-92D4-12105DB0B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880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44ACCFF-64A9-40AA-93F9-86E3CE0161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1769" y="2683895"/>
            <a:ext cx="5278514" cy="2862225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50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D785D0F-160C-4A31-93B3-F251B07307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636" y="5568698"/>
            <a:ext cx="5278514" cy="61814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="0" i="0" spc="20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1CCC134-2698-41E9-A225-76300EF59E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52488" y="950976"/>
            <a:ext cx="5239512" cy="496519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pc="400" baseline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EEBC2D4-4F41-249E-7141-E0E12113CE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72346" y="0"/>
            <a:ext cx="2895600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280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plit imag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C65D0-3E91-45C0-BC6C-CC7BFE58B0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4800" y="3429000"/>
            <a:ext cx="3097320" cy="978408"/>
          </a:xfrm>
          <a:prstGeom prst="rect">
            <a:avLst/>
          </a:prstGeom>
        </p:spPr>
        <p:txBody>
          <a:bodyPr anchor="ctr"/>
          <a:lstStyle>
            <a:lvl1pPr algn="l">
              <a:defRPr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9651A5D-2C86-4900-A248-8559E39BDAC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0510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pc="400" baseline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D5F84479-AB5A-4587-BAAF-A05E52224B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5700" y="2854660"/>
            <a:ext cx="4749800" cy="2129971"/>
          </a:xfrm>
          <a:prstGeom prst="rect">
            <a:avLst/>
          </a:prstGeom>
        </p:spPr>
        <p:txBody>
          <a:bodyPr anchor="ctr"/>
          <a:lstStyle>
            <a:lvl1pPr marL="285750" indent="-28575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cap="none" spc="50" baseline="0"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3D8D3253-3A08-4F2F-B6B3-607BBC6B33D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5788241"/>
            <a:ext cx="12192000" cy="106976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pc="400" baseline="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72599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B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C9F895-2442-766A-6825-F7E748F1D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88A1E-0BA1-79E7-8F0C-3A1BA8DE1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8B0D56-8DCD-2AB0-BC77-6BD9AAB9CF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424C87-31D9-4A7B-9579-A0E3BFD32030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E6C52-8654-3B5B-F8E2-32C12621B8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333C4E-7DA6-9346-BF72-F4EC7DA61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99A67C-84C6-42BE-92D4-12105DB0B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445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bibletools.org/index.cfm/fuseaction/bible.show/sVerseID/19351/eVerseID/19352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tools.org/index.cfm/fuseaction/bible.show/sVerseID/19675/eVerseID/19679" TargetMode="Externa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tools.org/index.cfm/fuseaction/bible.show/sVerseID/21384/eVerseID/21389" TargetMode="Externa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gg.org/index.cfm/library/booklet/id/421/god-is-what.htm" TargetMode="External"/><Relationship Id="rId2" Type="http://schemas.openxmlformats.org/officeDocument/2006/relationships/hyperlink" Target="https://www.bibletools.org/index.cfm/fuseaction/bible.show/sVerseID/17688/eVerseID/17690" TargetMode="Externa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tools.org/index.cfm/fuseaction/bible.show/sVerseID/18164/eVerseID/18165" TargetMode="Externa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tools.org/index.cfm/fuseaction/bible.show/sVerseID/22507/eVerseID/22511" TargetMode="Externa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D621883-68CB-E16C-5A28-EE5802A8CB11}"/>
              </a:ext>
            </a:extLst>
          </p:cNvPr>
          <p:cNvSpPr txBox="1"/>
          <p:nvPr/>
        </p:nvSpPr>
        <p:spPr>
          <a:xfrm>
            <a:off x="232989" y="601765"/>
            <a:ext cx="6811347" cy="1754326"/>
          </a:xfrm>
          <a:prstGeom prst="rect">
            <a:avLst/>
          </a:prstGeom>
          <a:solidFill>
            <a:srgbClr val="0A082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1" i="1">
                <a:solidFill>
                  <a:srgbClr val="FFFF00"/>
                </a:solidFill>
                <a:latin typeface="Papyrus" panose="03070502060502030205" pitchFamily="66" charset="0"/>
              </a:rPr>
              <a:t>The </a:t>
            </a:r>
          </a:p>
          <a:p>
            <a:pPr algn="ctr"/>
            <a:r>
              <a:rPr lang="en-US" sz="5400" b="1" i="1">
                <a:solidFill>
                  <a:srgbClr val="FFFF00"/>
                </a:solidFill>
                <a:latin typeface="Papyrus" panose="03070502060502030205" pitchFamily="66" charset="0"/>
              </a:rPr>
              <a:t>Second Exodus</a:t>
            </a:r>
          </a:p>
        </p:txBody>
      </p:sp>
      <p:pic>
        <p:nvPicPr>
          <p:cNvPr id="1026" name="Picture 2" descr="Visit John Bunyan Museum">
            <a:extLst>
              <a:ext uri="{FF2B5EF4-FFF2-40B4-BE49-F238E27FC236}">
                <a16:creationId xmlns:a16="http://schemas.microsoft.com/office/drawing/2014/main" id="{0993D801-7B96-EBDD-A20F-2CA608D819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9" t="12917" r="8012" b="9028"/>
          <a:stretch/>
        </p:blipFill>
        <p:spPr bwMode="auto">
          <a:xfrm>
            <a:off x="6891619" y="274395"/>
            <a:ext cx="4967635" cy="6309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2E5ADAA-8009-59C4-0358-F2153A871DD0}"/>
              </a:ext>
            </a:extLst>
          </p:cNvPr>
          <p:cNvSpPr txBox="1"/>
          <p:nvPr/>
        </p:nvSpPr>
        <p:spPr>
          <a:xfrm>
            <a:off x="199852" y="2356091"/>
            <a:ext cx="6811347" cy="3293209"/>
          </a:xfrm>
          <a:prstGeom prst="rect">
            <a:avLst/>
          </a:prstGeom>
          <a:solidFill>
            <a:srgbClr val="000B22"/>
          </a:solidFill>
        </p:spPr>
        <p:txBody>
          <a:bodyPr wrap="square" rtlCol="0">
            <a:spAutoFit/>
          </a:bodyPr>
          <a:lstStyle/>
          <a:p>
            <a:pPr algn="ctr"/>
            <a:endParaRPr lang="en-US" sz="3600" b="1" i="1">
              <a:solidFill>
                <a:schemeClr val="bg1"/>
              </a:solidFill>
            </a:endParaRPr>
          </a:p>
          <a:p>
            <a:pPr algn="ctr"/>
            <a:r>
              <a:rPr lang="en-US" sz="3600" i="1">
                <a:solidFill>
                  <a:srgbClr val="FFC000"/>
                </a:solidFill>
              </a:rPr>
              <a:t>A conversation and  </a:t>
            </a:r>
          </a:p>
          <a:p>
            <a:pPr algn="ctr"/>
            <a:r>
              <a:rPr lang="en-US" sz="3600" i="1">
                <a:solidFill>
                  <a:srgbClr val="FFC000"/>
                </a:solidFill>
              </a:rPr>
              <a:t>PowerPoint presentation </a:t>
            </a:r>
          </a:p>
          <a:p>
            <a:pPr algn="ctr"/>
            <a:r>
              <a:rPr lang="en-US" sz="3600" i="1">
                <a:solidFill>
                  <a:srgbClr val="FFC000"/>
                </a:solidFill>
              </a:rPr>
              <a:t>by Gavin Finley MD </a:t>
            </a:r>
          </a:p>
          <a:p>
            <a:pPr algn="ctr"/>
            <a:endParaRPr lang="en-US" sz="3600" b="1" i="1">
              <a:solidFill>
                <a:schemeClr val="bg1"/>
              </a:solidFill>
            </a:endParaRPr>
          </a:p>
          <a:p>
            <a:pPr algn="ctr"/>
            <a:r>
              <a:rPr lang="en-US" sz="2800">
                <a:solidFill>
                  <a:schemeClr val="bg1"/>
                </a:solidFill>
              </a:rPr>
              <a:t>EndTimePilgrim.org</a:t>
            </a:r>
          </a:p>
        </p:txBody>
      </p:sp>
    </p:spTree>
    <p:extLst>
      <p:ext uri="{BB962C8B-B14F-4D97-AF65-F5344CB8AC3E}">
        <p14:creationId xmlns:p14="http://schemas.microsoft.com/office/powerpoint/2010/main" val="972569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usiness card with a stained glass window&#10;&#10;Description automatically generated">
            <a:extLst>
              <a:ext uri="{FF2B5EF4-FFF2-40B4-BE49-F238E27FC236}">
                <a16:creationId xmlns:a16="http://schemas.microsoft.com/office/drawing/2014/main" id="{A0854B43-F5AB-71E1-8C0F-016F3DD599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A business card with a stained glass window&#10;&#10;Description automatically generated">
            <a:extLst>
              <a:ext uri="{FF2B5EF4-FFF2-40B4-BE49-F238E27FC236}">
                <a16:creationId xmlns:a16="http://schemas.microsoft.com/office/drawing/2014/main" id="{A376FB28-3FD8-873C-96CE-7E2C895DA7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51" r="48774" b="80503"/>
          <a:stretch/>
        </p:blipFill>
        <p:spPr>
          <a:xfrm>
            <a:off x="388188" y="5917720"/>
            <a:ext cx="3554084" cy="81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206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FA9F63-02AB-23FC-8074-5F01BB2E15F5}"/>
              </a:ext>
            </a:extLst>
          </p:cNvPr>
          <p:cNvSpPr txBox="1"/>
          <p:nvPr/>
        </p:nvSpPr>
        <p:spPr>
          <a:xfrm>
            <a:off x="1677966" y="385272"/>
            <a:ext cx="8836073" cy="59400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>
                <a:solidFill>
                  <a:srgbClr val="FFC000"/>
                </a:solidFill>
                <a:latin typeface="Book Antiqua" panose="02040602050305030304" pitchFamily="18" charset="0"/>
              </a:rPr>
              <a:t>The </a:t>
            </a:r>
          </a:p>
          <a:p>
            <a:pPr algn="ctr"/>
            <a:r>
              <a:rPr lang="en-US" sz="8000" b="1" i="1">
                <a:solidFill>
                  <a:srgbClr val="FFFF00"/>
                </a:solidFill>
                <a:latin typeface="Book Antiqua" panose="02040602050305030304" pitchFamily="18" charset="0"/>
              </a:rPr>
              <a:t>Second Exodus:</a:t>
            </a:r>
            <a:r>
              <a:rPr lang="en-US" sz="8000">
                <a:solidFill>
                  <a:srgbClr val="FFFF00"/>
                </a:solidFill>
                <a:latin typeface="Book Antiqua" panose="02040602050305030304" pitchFamily="18" charset="0"/>
              </a:rPr>
              <a:t> </a:t>
            </a:r>
          </a:p>
          <a:p>
            <a:pPr algn="ctr"/>
            <a:r>
              <a:rPr lang="en-US" sz="6000">
                <a:solidFill>
                  <a:srgbClr val="FFC000"/>
                </a:solidFill>
                <a:latin typeface="Book Antiqua" panose="02040602050305030304" pitchFamily="18" charset="0"/>
              </a:rPr>
              <a:t>The </a:t>
            </a:r>
            <a:r>
              <a:rPr lang="en-US" sz="6000" b="1" i="1">
                <a:solidFill>
                  <a:srgbClr val="FFC000"/>
                </a:solidFill>
                <a:latin typeface="Book Antiqua" panose="02040602050305030304" pitchFamily="18" charset="0"/>
              </a:rPr>
              <a:t>Exile</a:t>
            </a:r>
            <a:r>
              <a:rPr lang="en-US" sz="6000">
                <a:solidFill>
                  <a:srgbClr val="FFC000"/>
                </a:solidFill>
                <a:latin typeface="Book Antiqua" panose="02040602050305030304" pitchFamily="18" charset="0"/>
              </a:rPr>
              <a:t>, through to the </a:t>
            </a:r>
          </a:p>
          <a:p>
            <a:pPr algn="ctr"/>
            <a:r>
              <a:rPr lang="en-US" sz="6000" b="1" i="1">
                <a:solidFill>
                  <a:srgbClr val="FFC000"/>
                </a:solidFill>
                <a:latin typeface="Book Antiqua" panose="02040602050305030304" pitchFamily="18" charset="0"/>
              </a:rPr>
              <a:t>End-Time Deliverance </a:t>
            </a:r>
          </a:p>
          <a:p>
            <a:pPr algn="ctr"/>
            <a:r>
              <a:rPr lang="en-US" sz="6000" i="1">
                <a:solidFill>
                  <a:srgbClr val="FFC000"/>
                </a:solidFill>
                <a:latin typeface="Book Antiqua" panose="02040602050305030304" pitchFamily="18" charset="0"/>
              </a:rPr>
              <a:t>at</a:t>
            </a:r>
            <a:r>
              <a:rPr lang="en-US" sz="6000">
                <a:solidFill>
                  <a:srgbClr val="FFC000"/>
                </a:solidFill>
                <a:latin typeface="Book Antiqua" panose="02040602050305030304" pitchFamily="18" charset="0"/>
              </a:rPr>
              <a:t> </a:t>
            </a:r>
            <a:r>
              <a:rPr lang="en-US" sz="6000" b="1" i="1">
                <a:solidFill>
                  <a:srgbClr val="FFC000"/>
                </a:solidFill>
                <a:latin typeface="Book Antiqua" panose="02040602050305030304" pitchFamily="18" charset="0"/>
              </a:rPr>
              <a:t>Mystery </a:t>
            </a:r>
            <a:r>
              <a:rPr lang="en-US" sz="6000" b="1" i="1" err="1">
                <a:solidFill>
                  <a:srgbClr val="FFC000"/>
                </a:solidFill>
                <a:latin typeface="Book Antiqua" panose="02040602050305030304" pitchFamily="18" charset="0"/>
              </a:rPr>
              <a:t>Bozrah</a:t>
            </a:r>
            <a:endParaRPr lang="en-US" sz="6000" b="1" i="1">
              <a:solidFill>
                <a:srgbClr val="FFC000"/>
              </a:solidFill>
              <a:latin typeface="Book Antiqua" panose="02040602050305030304" pitchFamily="18" charset="0"/>
            </a:endParaRPr>
          </a:p>
          <a:p>
            <a:pPr algn="ctr"/>
            <a:r>
              <a:rPr lang="en-US" sz="6000" i="1">
                <a:solidFill>
                  <a:srgbClr val="FFC000"/>
                </a:solidFill>
                <a:latin typeface="Book Antiqua" panose="02040602050305030304" pitchFamily="18" charset="0"/>
              </a:rPr>
              <a:t>and</a:t>
            </a:r>
            <a:r>
              <a:rPr lang="en-US" sz="6000" b="1" i="1">
                <a:solidFill>
                  <a:srgbClr val="FFC000"/>
                </a:solidFill>
                <a:latin typeface="Book Antiqua" panose="02040602050305030304" pitchFamily="18" charset="0"/>
              </a:rPr>
              <a:t> Armageddon</a:t>
            </a:r>
          </a:p>
        </p:txBody>
      </p:sp>
    </p:spTree>
    <p:extLst>
      <p:ext uri="{BB962C8B-B14F-4D97-AF65-F5344CB8AC3E}">
        <p14:creationId xmlns:p14="http://schemas.microsoft.com/office/powerpoint/2010/main" val="2593517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C847E-812F-50A3-51E7-032EA1837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387D5B1-EE62-50DC-74E7-D7E22E8614DC}"/>
              </a:ext>
            </a:extLst>
          </p:cNvPr>
          <p:cNvSpPr txBox="1"/>
          <p:nvPr/>
        </p:nvSpPr>
        <p:spPr>
          <a:xfrm>
            <a:off x="741308" y="212735"/>
            <a:ext cx="6374674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i="1" u="none" strike="noStrike">
                <a:solidFill>
                  <a:srgbClr val="FF0000"/>
                </a:solidFill>
                <a:effectLst/>
                <a:latin typeface="Algerian" panose="04020705040A02060702" pitchFamily="82" charset="0"/>
              </a:rPr>
              <a:t>THE GREATER EXODUS!</a:t>
            </a:r>
            <a:br>
              <a:rPr lang="en-US" sz="3200" b="1" i="1">
                <a:solidFill>
                  <a:srgbClr val="FF0000"/>
                </a:solidFill>
                <a:effectLst/>
                <a:latin typeface="Algerian" panose="04020705040A02060702" pitchFamily="82" charset="0"/>
              </a:rPr>
            </a:br>
            <a:r>
              <a:rPr lang="en-US" sz="3200" i="0" u="none" strike="noStrike">
                <a:solidFill>
                  <a:schemeClr val="bg1"/>
                </a:solidFill>
                <a:effectLst/>
                <a:latin typeface="Inter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Jeremiah 16:14-15</a:t>
            </a:r>
            <a:r>
              <a:rPr lang="en-US" sz="3200" i="0" u="none" strike="noStrike">
                <a:solidFill>
                  <a:schemeClr val="bg1"/>
                </a:solidFill>
                <a:effectLst/>
                <a:latin typeface="Inter"/>
              </a:rPr>
              <a:t> </a:t>
            </a:r>
          </a:p>
          <a:p>
            <a:r>
              <a:rPr lang="en-US" sz="3200" i="0" u="none" strike="noStrike">
                <a:solidFill>
                  <a:schemeClr val="bg1"/>
                </a:solidFill>
                <a:effectLst/>
                <a:latin typeface="Inter"/>
              </a:rPr>
              <a:t> </a:t>
            </a:r>
          </a:p>
          <a:p>
            <a:pPr algn="l"/>
            <a:r>
              <a:rPr lang="en-US" sz="4400" b="0" i="0">
                <a:solidFill>
                  <a:srgbClr val="FFC000"/>
                </a:solidFill>
                <a:effectLst/>
                <a:latin typeface="Inter"/>
              </a:rPr>
              <a:t>“Therefore behold, </a:t>
            </a:r>
            <a:r>
              <a:rPr lang="en-US" sz="4400" b="0" i="1">
                <a:solidFill>
                  <a:srgbClr val="FFC000"/>
                </a:solidFill>
                <a:effectLst/>
                <a:latin typeface="Inter"/>
              </a:rPr>
              <a:t>the days are coming</a:t>
            </a:r>
            <a:r>
              <a:rPr lang="en-US" sz="4400" b="0" i="0">
                <a:solidFill>
                  <a:srgbClr val="FFC000"/>
                </a:solidFill>
                <a:effectLst/>
                <a:latin typeface="Inter"/>
              </a:rPr>
              <a:t>,” says </a:t>
            </a:r>
          </a:p>
          <a:p>
            <a:pPr algn="l"/>
            <a:r>
              <a:rPr lang="en-US" sz="4400" b="0" i="0">
                <a:solidFill>
                  <a:srgbClr val="FFC000"/>
                </a:solidFill>
                <a:effectLst/>
                <a:latin typeface="Inter"/>
              </a:rPr>
              <a:t>the LORD, </a:t>
            </a:r>
            <a:r>
              <a:rPr lang="en-US" sz="4400" b="0" i="1">
                <a:solidFill>
                  <a:srgbClr val="FFC000"/>
                </a:solidFill>
                <a:effectLst/>
                <a:latin typeface="Inter"/>
              </a:rPr>
              <a:t>“that it shall </a:t>
            </a:r>
          </a:p>
          <a:p>
            <a:pPr algn="l"/>
            <a:r>
              <a:rPr lang="en-US" sz="4400" b="1" i="1" u="sng">
                <a:solidFill>
                  <a:srgbClr val="FFC000"/>
                </a:solidFill>
                <a:effectLst/>
                <a:latin typeface="Inter"/>
              </a:rPr>
              <a:t>no more be said</a:t>
            </a:r>
            <a:r>
              <a:rPr lang="en-US" sz="4400" b="0" i="1">
                <a:solidFill>
                  <a:srgbClr val="FFC000"/>
                </a:solidFill>
                <a:effectLst/>
                <a:latin typeface="Inter"/>
              </a:rPr>
              <a:t>, ‘The LORD lives who brought </a:t>
            </a:r>
          </a:p>
          <a:p>
            <a:pPr algn="l"/>
            <a:r>
              <a:rPr lang="en-US" sz="4400" b="0" i="1">
                <a:solidFill>
                  <a:srgbClr val="FFC000"/>
                </a:solidFill>
                <a:effectLst/>
                <a:latin typeface="Inter"/>
              </a:rPr>
              <a:t>up the children of Israel from the land of </a:t>
            </a:r>
            <a:r>
              <a:rPr lang="en-US" sz="4400" b="1" i="1">
                <a:solidFill>
                  <a:srgbClr val="FFC000"/>
                </a:solidFill>
                <a:effectLst/>
                <a:latin typeface="Inter"/>
              </a:rPr>
              <a:t>Egypt</a:t>
            </a:r>
            <a:r>
              <a:rPr lang="en-US" sz="4400" b="0" i="1">
                <a:solidFill>
                  <a:srgbClr val="FFC000"/>
                </a:solidFill>
                <a:effectLst/>
                <a:latin typeface="Inter"/>
              </a:rPr>
              <a:t>,’</a:t>
            </a:r>
            <a:endParaRPr lang="en-US" sz="4400" b="0" i="0">
              <a:solidFill>
                <a:srgbClr val="FFC000"/>
              </a:solidFill>
              <a:effectLst/>
              <a:latin typeface="Inter"/>
            </a:endParaRPr>
          </a:p>
        </p:txBody>
      </p:sp>
      <p:pic>
        <p:nvPicPr>
          <p:cNvPr id="2" name="Picture 1" descr="A painting of a person sitting on a rock&#10;&#10;Description automatically generated">
            <a:extLst>
              <a:ext uri="{FF2B5EF4-FFF2-40B4-BE49-F238E27FC236}">
                <a16:creationId xmlns:a16="http://schemas.microsoft.com/office/drawing/2014/main" id="{7B88C865-4B1C-2939-C350-295B119B7D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" t="25497" r="13651" b="-505"/>
          <a:stretch/>
        </p:blipFill>
        <p:spPr>
          <a:xfrm>
            <a:off x="7748650" y="1935678"/>
            <a:ext cx="4267200" cy="47639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3FC380-3A71-9D59-8A6A-2F08F1CF6063}"/>
              </a:ext>
            </a:extLst>
          </p:cNvPr>
          <p:cNvSpPr txBox="1"/>
          <p:nvPr/>
        </p:nvSpPr>
        <p:spPr>
          <a:xfrm>
            <a:off x="6950248" y="221785"/>
            <a:ext cx="515128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>
                <a:solidFill>
                  <a:srgbClr val="FFC000"/>
                </a:solidFill>
              </a:rPr>
              <a:t>Another extraction from the </a:t>
            </a:r>
          </a:p>
          <a:p>
            <a:pPr algn="ctr"/>
            <a:r>
              <a:rPr lang="en-US" sz="3200">
                <a:solidFill>
                  <a:srgbClr val="FFC000"/>
                </a:solidFill>
              </a:rPr>
              <a:t>world system, </a:t>
            </a:r>
            <a:r>
              <a:rPr lang="en-US" sz="3200">
                <a:solidFill>
                  <a:srgbClr val="FFFF00"/>
                </a:solidFill>
              </a:rPr>
              <a:t>--</a:t>
            </a:r>
            <a:r>
              <a:rPr lang="en-US" sz="3200">
                <a:solidFill>
                  <a:srgbClr val="FFC000"/>
                </a:solidFill>
              </a:rPr>
              <a:t> </a:t>
            </a:r>
            <a:r>
              <a:rPr lang="en-US" sz="3200" b="1" i="1">
                <a:solidFill>
                  <a:srgbClr val="FFFF00"/>
                </a:solidFill>
              </a:rPr>
              <a:t>gathered</a:t>
            </a:r>
          </a:p>
          <a:p>
            <a:pPr algn="ctr"/>
            <a:r>
              <a:rPr lang="en-US" sz="3200" b="1" i="1">
                <a:solidFill>
                  <a:srgbClr val="FFFF00"/>
                </a:solidFill>
              </a:rPr>
              <a:t>again</a:t>
            </a:r>
            <a:r>
              <a:rPr lang="en-US" sz="3200">
                <a:solidFill>
                  <a:srgbClr val="FFC000"/>
                </a:solidFill>
              </a:rPr>
              <a:t> to the God of Israel</a:t>
            </a:r>
          </a:p>
        </p:txBody>
      </p:sp>
    </p:spTree>
    <p:extLst>
      <p:ext uri="{BB962C8B-B14F-4D97-AF65-F5344CB8AC3E}">
        <p14:creationId xmlns:p14="http://schemas.microsoft.com/office/powerpoint/2010/main" val="2322464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C847E-812F-50A3-51E7-032EA1837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387D5B1-EE62-50DC-74E7-D7E22E8614DC}"/>
              </a:ext>
            </a:extLst>
          </p:cNvPr>
          <p:cNvSpPr txBox="1"/>
          <p:nvPr/>
        </p:nvSpPr>
        <p:spPr>
          <a:xfrm>
            <a:off x="261257" y="397401"/>
            <a:ext cx="7221893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4800" b="0" i="0">
                <a:solidFill>
                  <a:srgbClr val="FFC000"/>
                </a:solidFill>
                <a:effectLst/>
                <a:latin typeface="Inter"/>
              </a:rPr>
              <a:t>“But, the Lord lives who brought up the Children of Israel from the </a:t>
            </a:r>
            <a:r>
              <a:rPr lang="en-US" sz="4800" b="1" i="1">
                <a:solidFill>
                  <a:srgbClr val="FFC000"/>
                </a:solidFill>
                <a:effectLst/>
                <a:latin typeface="Inter"/>
              </a:rPr>
              <a:t>land of the north</a:t>
            </a:r>
            <a:r>
              <a:rPr lang="en-US" sz="4800" b="0" i="0">
                <a:solidFill>
                  <a:srgbClr val="FFC000"/>
                </a:solidFill>
                <a:effectLst/>
                <a:latin typeface="Inter"/>
              </a:rPr>
              <a:t> and from the </a:t>
            </a:r>
            <a:r>
              <a:rPr lang="en-US" sz="4800" b="1" i="1">
                <a:solidFill>
                  <a:srgbClr val="FFC000"/>
                </a:solidFill>
                <a:effectLst/>
                <a:latin typeface="Inter"/>
              </a:rPr>
              <a:t>lands where He has driven them</a:t>
            </a:r>
            <a:r>
              <a:rPr lang="en-US" sz="4800" b="0" i="0">
                <a:solidFill>
                  <a:srgbClr val="FFC000"/>
                </a:solidFill>
                <a:effectLst/>
                <a:latin typeface="Inter"/>
              </a:rPr>
              <a:t>, for I will bring them back into the Land which I gave to their fathers. </a:t>
            </a:r>
            <a:endParaRPr lang="en-US" sz="4800" b="0" i="0">
              <a:solidFill>
                <a:srgbClr val="333333"/>
              </a:solidFill>
              <a:effectLst/>
              <a:latin typeface="Inter"/>
            </a:endParaRPr>
          </a:p>
        </p:txBody>
      </p:sp>
      <p:pic>
        <p:nvPicPr>
          <p:cNvPr id="2" name="Picture 1" descr="A painting of a person sitting on a rock&#10;&#10;Description automatically generated">
            <a:extLst>
              <a:ext uri="{FF2B5EF4-FFF2-40B4-BE49-F238E27FC236}">
                <a16:creationId xmlns:a16="http://schemas.microsoft.com/office/drawing/2014/main" id="{7B88C865-4B1C-2939-C350-295B119B7D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" t="25497" r="13651" b="-505"/>
          <a:stretch/>
        </p:blipFill>
        <p:spPr>
          <a:xfrm>
            <a:off x="7663542" y="1392466"/>
            <a:ext cx="4267200" cy="47639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4ADD0A-7128-DC77-4F48-35252013805C}"/>
              </a:ext>
            </a:extLst>
          </p:cNvPr>
          <p:cNvSpPr txBox="1"/>
          <p:nvPr/>
        </p:nvSpPr>
        <p:spPr>
          <a:xfrm>
            <a:off x="7556630" y="458956"/>
            <a:ext cx="448102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i="1" u="none" strike="noStrike">
                <a:solidFill>
                  <a:srgbClr val="FF0000"/>
                </a:solidFill>
                <a:effectLst/>
                <a:latin typeface="Algerian" panose="04020705040A02060702" pitchFamily="82" charset="0"/>
              </a:rPr>
              <a:t>THE </a:t>
            </a:r>
            <a:r>
              <a:rPr lang="en-US" sz="3200" b="1" i="1">
                <a:solidFill>
                  <a:srgbClr val="FF0000"/>
                </a:solidFill>
                <a:latin typeface="Algerian" panose="04020705040A02060702" pitchFamily="82" charset="0"/>
              </a:rPr>
              <a:t>SECOND </a:t>
            </a:r>
            <a:r>
              <a:rPr lang="en-US" sz="3200" b="1" i="1" u="none" strike="noStrike">
                <a:solidFill>
                  <a:srgbClr val="FF0000"/>
                </a:solidFill>
                <a:effectLst/>
                <a:latin typeface="Algerian" panose="04020705040A02060702" pitchFamily="82" charset="0"/>
              </a:rPr>
              <a:t>EXODUS!</a:t>
            </a:r>
            <a:br>
              <a:rPr lang="en-US" sz="3200" b="1" i="1">
                <a:solidFill>
                  <a:srgbClr val="FF0000"/>
                </a:solidFill>
                <a:effectLst/>
                <a:latin typeface="Algerian" panose="04020705040A02060702" pitchFamily="82" charset="0"/>
              </a:rPr>
            </a:b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21263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0144DB-7BFE-13D6-1349-3EE9BB54A3C1}"/>
              </a:ext>
            </a:extLst>
          </p:cNvPr>
          <p:cNvSpPr txBox="1"/>
          <p:nvPr/>
        </p:nvSpPr>
        <p:spPr>
          <a:xfrm>
            <a:off x="366809" y="230747"/>
            <a:ext cx="10741458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600" b="1" i="1">
                <a:solidFill>
                  <a:schemeClr val="bg2"/>
                </a:solidFill>
                <a:latin typeface="Baskerville Old Face" panose="02020602080505020303" pitchFamily="18" charset="0"/>
              </a:rPr>
              <a:t>  </a:t>
            </a:r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Biblical Proof of</a:t>
            </a:r>
            <a:r>
              <a:rPr lang="en-US" sz="3600" i="1">
                <a:solidFill>
                  <a:srgbClr val="FFFF00"/>
                </a:solidFill>
                <a:latin typeface="Baskerville Old Face" panose="02020602080505020303" pitchFamily="18" charset="0"/>
              </a:rPr>
              <a:t> the End-Time </a:t>
            </a:r>
            <a:r>
              <a:rPr lang="en-US" sz="3600" b="1" i="1" u="sng">
                <a:solidFill>
                  <a:srgbClr val="FFFF00"/>
                </a:solidFill>
                <a:latin typeface="Baskerville Old Face" panose="02020602080505020303" pitchFamily="18" charset="0"/>
              </a:rPr>
              <a:t>Second Exodus  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10513FC8-2A5A-192B-D3FD-7AAB23B269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1" t="18432" r="24738"/>
          <a:stretch/>
        </p:blipFill>
        <p:spPr bwMode="auto">
          <a:xfrm>
            <a:off x="366809" y="877078"/>
            <a:ext cx="4671722" cy="571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CD901B-132E-3AA2-B5AF-82173B553AC0}"/>
              </a:ext>
            </a:extLst>
          </p:cNvPr>
          <p:cNvSpPr txBox="1"/>
          <p:nvPr/>
        </p:nvSpPr>
        <p:spPr>
          <a:xfrm>
            <a:off x="5287348" y="877078"/>
            <a:ext cx="6904652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i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Isaiah 11</a:t>
            </a:r>
          </a:p>
          <a:p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11 And it shall come to pass </a:t>
            </a:r>
            <a:r>
              <a:rPr lang="en-US" sz="3200">
                <a:solidFill>
                  <a:srgbClr val="FFC000"/>
                </a:solidFill>
                <a:latin typeface="arial" panose="020B0604020202020204" pitchFamily="34" charset="0"/>
              </a:rPr>
              <a:t>in </a:t>
            </a:r>
          </a:p>
          <a:p>
            <a:r>
              <a:rPr lang="en-US" sz="3200" b="1" i="1">
                <a:solidFill>
                  <a:srgbClr val="FFC000"/>
                </a:solidFill>
                <a:latin typeface="arial" panose="020B0604020202020204" pitchFamily="34" charset="0"/>
              </a:rPr>
              <a:t>THAT DAY</a:t>
            </a:r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sz="3200" b="0" i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that</a:t>
            </a:r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 the Lord shall set his </a:t>
            </a:r>
            <a:r>
              <a:rPr lang="en-US" sz="3200" b="1" i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hand</a:t>
            </a:r>
            <a:r>
              <a:rPr lang="en-US" sz="3200" b="0" i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3200" b="1" i="1" u="sng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again</a:t>
            </a:r>
            <a:r>
              <a:rPr lang="en-US" sz="3200" b="0" i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 the </a:t>
            </a:r>
            <a:r>
              <a:rPr lang="en-US" sz="3200" b="1" i="1" u="sng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second time</a:t>
            </a:r>
            <a:r>
              <a:rPr lang="en-US" sz="3200" b="1" i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to recover the remnant of </a:t>
            </a:r>
          </a:p>
          <a:p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his people, which shall be left, from </a:t>
            </a:r>
            <a:r>
              <a:rPr lang="en-US" sz="3200" b="1" i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Assyria</a:t>
            </a:r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, and from </a:t>
            </a:r>
            <a:r>
              <a:rPr lang="en-US" sz="3200" b="1" i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Egypt</a:t>
            </a:r>
            <a:r>
              <a:rPr lang="en-US" sz="3200" b="1" i="1">
                <a:solidFill>
                  <a:srgbClr val="01103A"/>
                </a:solidFill>
                <a:effectLst/>
                <a:latin typeface="arial" panose="020B0604020202020204" pitchFamily="34" charset="0"/>
              </a:rPr>
              <a:t>,</a:t>
            </a:r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 and from </a:t>
            </a:r>
            <a:r>
              <a:rPr lang="en-US" sz="3200" b="1" i="1" err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Pathros</a:t>
            </a:r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, and from </a:t>
            </a:r>
            <a:r>
              <a:rPr lang="en-US" sz="3200" b="1" i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Cush</a:t>
            </a:r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, and from </a:t>
            </a:r>
            <a:r>
              <a:rPr lang="en-US" sz="3200" b="1" i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Elam</a:t>
            </a:r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, and from </a:t>
            </a:r>
            <a:r>
              <a:rPr lang="en-US" sz="3200" b="1" i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Shinar</a:t>
            </a:r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, and </a:t>
            </a:r>
          </a:p>
          <a:p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from </a:t>
            </a:r>
            <a:r>
              <a:rPr lang="en-US" sz="3200" b="1" i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Hamath</a:t>
            </a:r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, and from the </a:t>
            </a:r>
          </a:p>
          <a:p>
            <a:r>
              <a:rPr lang="en-US" sz="3200" b="1" i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islands of the sea</a:t>
            </a:r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32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278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C847E-812F-50A3-51E7-032EA1837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387D5B1-EE62-50DC-74E7-D7E22E8614DC}"/>
              </a:ext>
            </a:extLst>
          </p:cNvPr>
          <p:cNvSpPr txBox="1"/>
          <p:nvPr/>
        </p:nvSpPr>
        <p:spPr>
          <a:xfrm>
            <a:off x="7585788" y="445923"/>
            <a:ext cx="43667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1" i="1" u="none" strike="noStrike">
                <a:solidFill>
                  <a:srgbClr val="FF0000"/>
                </a:solidFill>
                <a:effectLst/>
                <a:latin typeface="Algerian" panose="04020705040A02060702" pitchFamily="82" charset="0"/>
              </a:rPr>
              <a:t>THE SECOND EXODUS!</a:t>
            </a:r>
            <a:endParaRPr lang="en-US" sz="3200" b="0" i="1">
              <a:solidFill>
                <a:srgbClr val="FFC000"/>
              </a:solidFill>
              <a:effectLst/>
              <a:latin typeface="Inter"/>
            </a:endParaRPr>
          </a:p>
        </p:txBody>
      </p:sp>
      <p:pic>
        <p:nvPicPr>
          <p:cNvPr id="1026" name="Picture 2" descr="The Vision of the Prophet Isaiah (Hardcover)">
            <a:extLst>
              <a:ext uri="{FF2B5EF4-FFF2-40B4-BE49-F238E27FC236}">
                <a16:creationId xmlns:a16="http://schemas.microsoft.com/office/drawing/2014/main" id="{95CE443C-DAEC-B14E-68A2-7C3DFC4336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4" t="38267" r="34146" b="15720"/>
          <a:stretch/>
        </p:blipFill>
        <p:spPr bwMode="auto">
          <a:xfrm>
            <a:off x="8576697" y="1306285"/>
            <a:ext cx="3375817" cy="5290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1B96F98-FF80-267B-09B3-B40346CFDA9E}"/>
              </a:ext>
            </a:extLst>
          </p:cNvPr>
          <p:cNvSpPr txBox="1"/>
          <p:nvPr/>
        </p:nvSpPr>
        <p:spPr>
          <a:xfrm>
            <a:off x="510073" y="445923"/>
            <a:ext cx="7476931" cy="6678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i="0" u="none" strike="noStrike">
                <a:solidFill>
                  <a:schemeClr val="bg1"/>
                </a:solidFill>
                <a:effectLst/>
                <a:latin typeface="Inter"/>
              </a:rPr>
              <a:t>Isaiah 11:11-12 </a:t>
            </a:r>
            <a:endParaRPr lang="en-US" sz="4400" b="1" i="1">
              <a:solidFill>
                <a:srgbClr val="FF0000"/>
              </a:solidFill>
              <a:latin typeface="Algerian" panose="04020705040A02060702" pitchFamily="82" charset="0"/>
            </a:endParaRPr>
          </a:p>
          <a:p>
            <a:pPr algn="l"/>
            <a:r>
              <a:rPr lang="en-US" sz="4400" i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“He will set up a </a:t>
            </a:r>
          </a:p>
          <a:p>
            <a:pPr algn="l"/>
            <a:r>
              <a:rPr lang="en-US" sz="4400" i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BANNER for the nations</a:t>
            </a:r>
            <a:r>
              <a:rPr lang="en-US" sz="4400" i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l"/>
            <a:r>
              <a:rPr lang="en-US" sz="4400" i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assemble the </a:t>
            </a:r>
          </a:p>
          <a:p>
            <a:pPr algn="l"/>
            <a:r>
              <a:rPr lang="en-US" sz="4400" i="1" u="sng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OUTCASTS of Israel</a:t>
            </a:r>
            <a:r>
              <a:rPr lang="en-US" sz="4400" i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l"/>
            <a:r>
              <a:rPr lang="en-US" sz="4400" i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gather together </a:t>
            </a:r>
          </a:p>
          <a:p>
            <a:pPr algn="l"/>
            <a:r>
              <a:rPr lang="en-US" sz="4400" i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4400" i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dispersed of Judah </a:t>
            </a:r>
          </a:p>
          <a:p>
            <a:pPr algn="l"/>
            <a:r>
              <a:rPr lang="en-US" sz="4400" i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US" sz="4400" i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 corners </a:t>
            </a:r>
          </a:p>
          <a:p>
            <a:pPr algn="l"/>
            <a:r>
              <a:rPr lang="en-US" sz="4400" i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earth</a:t>
            </a:r>
            <a:r>
              <a:rPr lang="en-US" sz="4400" i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40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400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299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id God make Moses a god to Pharaoh? – BibleAsk">
            <a:extLst>
              <a:ext uri="{FF2B5EF4-FFF2-40B4-BE49-F238E27FC236}">
                <a16:creationId xmlns:a16="http://schemas.microsoft.com/office/drawing/2014/main" id="{CD82A4E9-F10B-75C0-B2A7-A3D3C73114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315"/>
          <a:stretch/>
        </p:blipFill>
        <p:spPr bwMode="auto">
          <a:xfrm>
            <a:off x="6580026" y="955027"/>
            <a:ext cx="5325836" cy="561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C7C5C4-2DE3-59A5-766C-6B35920936CC}"/>
              </a:ext>
            </a:extLst>
          </p:cNvPr>
          <p:cNvSpPr txBox="1"/>
          <p:nvPr/>
        </p:nvSpPr>
        <p:spPr>
          <a:xfrm>
            <a:off x="205273" y="130629"/>
            <a:ext cx="11700589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i="1">
                <a:solidFill>
                  <a:schemeClr val="bg2"/>
                </a:solidFill>
                <a:latin typeface="Baskerville Old Face" panose="02020602080505020303" pitchFamily="18" charset="0"/>
              </a:rPr>
              <a:t> </a:t>
            </a:r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The First Exodus – a Feast </a:t>
            </a:r>
            <a:r>
              <a:rPr lang="en-US" sz="3600" i="1">
                <a:solidFill>
                  <a:srgbClr val="FFFF00"/>
                </a:solidFill>
                <a:latin typeface="Baskerville Old Face" panose="02020602080505020303" pitchFamily="18" charset="0"/>
              </a:rPr>
              <a:t>in the </a:t>
            </a:r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Wilderness!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5D9F2F-FF0B-0937-5AA6-717756605353}"/>
              </a:ext>
            </a:extLst>
          </p:cNvPr>
          <p:cNvSpPr txBox="1"/>
          <p:nvPr/>
        </p:nvSpPr>
        <p:spPr>
          <a:xfrm>
            <a:off x="205273" y="797510"/>
            <a:ext cx="6288833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Exodus 5</a:t>
            </a:r>
          </a:p>
          <a:p>
            <a:r>
              <a:rPr lang="en-US" sz="2400">
                <a:solidFill>
                  <a:srgbClr val="FFC000"/>
                </a:solidFill>
                <a:latin typeface="Roboto" panose="02000000000000000000" pitchFamily="2" charset="0"/>
              </a:rPr>
              <a:t>1 </a:t>
            </a:r>
            <a:r>
              <a:rPr lang="en-US" sz="2400" b="0" i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Afterward Moses and Aaron went and said to Pharaoh, “Thus says the LORD, the God of Israel, </a:t>
            </a:r>
            <a:r>
              <a:rPr lang="en-US" sz="4000" b="1" i="1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‘Let my people go! </a:t>
            </a:r>
          </a:p>
          <a:p>
            <a:r>
              <a:rPr lang="en-US" sz="400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So</a:t>
            </a:r>
            <a:r>
              <a:rPr lang="en-US" sz="4000">
                <a:solidFill>
                  <a:srgbClr val="FFC000"/>
                </a:solidFill>
                <a:latin typeface="Roboto" panose="02000000000000000000" pitchFamily="2" charset="0"/>
              </a:rPr>
              <a:t> </a:t>
            </a:r>
            <a:r>
              <a:rPr lang="en-US" sz="4000" i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they may </a:t>
            </a:r>
            <a:r>
              <a:rPr lang="en-US" sz="4000" b="1" i="1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hold</a:t>
            </a:r>
            <a:r>
              <a:rPr lang="en-US" sz="4000" i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4000" b="1" i="1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a</a:t>
            </a:r>
            <a:r>
              <a:rPr lang="en-US" sz="4000" i="0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4000" b="1" i="1" u="sng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feast</a:t>
            </a:r>
            <a:r>
              <a:rPr lang="en-US" sz="4000" i="0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 </a:t>
            </a:r>
          </a:p>
          <a:p>
            <a:r>
              <a:rPr lang="en-US" sz="4000" i="0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to me </a:t>
            </a:r>
            <a:r>
              <a:rPr lang="en-US" sz="4000" b="1" i="0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in the wilderness</a:t>
            </a:r>
            <a:r>
              <a:rPr lang="en-US" sz="4000" i="0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.’”</a:t>
            </a:r>
          </a:p>
          <a:p>
            <a:r>
              <a:rPr lang="en-US" sz="3600">
                <a:solidFill>
                  <a:srgbClr val="FFC000"/>
                </a:solidFill>
                <a:latin typeface="Roboto" panose="02000000000000000000" pitchFamily="2" charset="0"/>
              </a:rPr>
              <a:t>Will this happen again </a:t>
            </a:r>
          </a:p>
          <a:p>
            <a:r>
              <a:rPr lang="en-US" sz="3600">
                <a:solidFill>
                  <a:srgbClr val="FFC000"/>
                </a:solidFill>
                <a:latin typeface="Roboto" panose="02000000000000000000" pitchFamily="2" charset="0"/>
              </a:rPr>
              <a:t>with the </a:t>
            </a:r>
            <a:r>
              <a:rPr lang="en-US" sz="3600" b="1" i="1" u="sng">
                <a:solidFill>
                  <a:srgbClr val="FFFF00"/>
                </a:solidFill>
                <a:latin typeface="Roboto" panose="02000000000000000000" pitchFamily="2" charset="0"/>
              </a:rPr>
              <a:t>Fall Feasts? </a:t>
            </a:r>
          </a:p>
          <a:p>
            <a:r>
              <a:rPr lang="en-US" sz="3600">
                <a:solidFill>
                  <a:srgbClr val="FFC000"/>
                </a:solidFill>
                <a:latin typeface="Roboto" panose="02000000000000000000" pitchFamily="2" charset="0"/>
              </a:rPr>
              <a:t>A summons to another </a:t>
            </a:r>
          </a:p>
          <a:p>
            <a:r>
              <a:rPr lang="en-US" sz="3600" b="1" i="1" u="sng">
                <a:solidFill>
                  <a:srgbClr val="FFFF00"/>
                </a:solidFill>
                <a:latin typeface="Roboto" panose="02000000000000000000" pitchFamily="2" charset="0"/>
              </a:rPr>
              <a:t>Feast in the Wilderness </a:t>
            </a:r>
          </a:p>
          <a:p>
            <a:r>
              <a:rPr lang="en-US" sz="3600" i="1">
                <a:solidFill>
                  <a:srgbClr val="FFC000"/>
                </a:solidFill>
                <a:latin typeface="Roboto" panose="02000000000000000000" pitchFamily="2" charset="0"/>
              </a:rPr>
              <a:t>to meet their God?</a:t>
            </a:r>
            <a:endParaRPr lang="en-US" sz="3600" i="1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262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ainting of a lamb lying on a table&#10;&#10;Description automatically generated">
            <a:extLst>
              <a:ext uri="{FF2B5EF4-FFF2-40B4-BE49-F238E27FC236}">
                <a16:creationId xmlns:a16="http://schemas.microsoft.com/office/drawing/2014/main" id="{DA24DACC-827A-F378-FC42-A189D1CDB3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51469" cy="689145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53DD99-A67C-22DF-404A-2C460513579E}"/>
              </a:ext>
            </a:extLst>
          </p:cNvPr>
          <p:cNvSpPr txBox="1"/>
          <p:nvPr/>
        </p:nvSpPr>
        <p:spPr>
          <a:xfrm>
            <a:off x="139959" y="5034868"/>
            <a:ext cx="11915192" cy="156966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i="1">
                <a:solidFill>
                  <a:srgbClr val="002060"/>
                </a:solidFill>
              </a:rPr>
              <a:t>The </a:t>
            </a:r>
            <a:r>
              <a:rPr lang="en-US" sz="3200" b="1">
                <a:solidFill>
                  <a:srgbClr val="002060"/>
                </a:solidFill>
              </a:rPr>
              <a:t>First Exodus </a:t>
            </a:r>
            <a:r>
              <a:rPr lang="en-US" sz="3200">
                <a:solidFill>
                  <a:srgbClr val="002060"/>
                </a:solidFill>
              </a:rPr>
              <a:t>introduced the </a:t>
            </a:r>
            <a:r>
              <a:rPr lang="en-US" sz="3200" b="1">
                <a:solidFill>
                  <a:srgbClr val="002060"/>
                </a:solidFill>
              </a:rPr>
              <a:t>Spring </a:t>
            </a:r>
            <a:r>
              <a:rPr lang="en-US" sz="3200" b="1" i="1">
                <a:solidFill>
                  <a:srgbClr val="002060"/>
                </a:solidFill>
              </a:rPr>
              <a:t>Feasts</a:t>
            </a:r>
            <a:r>
              <a:rPr lang="en-US" sz="3200" i="1">
                <a:solidFill>
                  <a:srgbClr val="002060"/>
                </a:solidFill>
              </a:rPr>
              <a:t>, with </a:t>
            </a:r>
            <a:r>
              <a:rPr lang="en-US" sz="3200">
                <a:solidFill>
                  <a:srgbClr val="002060"/>
                </a:solidFill>
              </a:rPr>
              <a:t>the </a:t>
            </a:r>
          </a:p>
          <a:p>
            <a:pPr algn="ctr"/>
            <a:r>
              <a:rPr lang="en-US" sz="3200" b="1">
                <a:solidFill>
                  <a:srgbClr val="002060"/>
                </a:solidFill>
              </a:rPr>
              <a:t>Passover Sacrifice lamb, </a:t>
            </a:r>
            <a:r>
              <a:rPr lang="en-US" sz="3200">
                <a:solidFill>
                  <a:srgbClr val="002060"/>
                </a:solidFill>
              </a:rPr>
              <a:t>and the </a:t>
            </a:r>
            <a:r>
              <a:rPr lang="en-US" sz="3200" b="1">
                <a:solidFill>
                  <a:srgbClr val="002060"/>
                </a:solidFill>
              </a:rPr>
              <a:t>unleavened bread. </a:t>
            </a:r>
          </a:p>
          <a:p>
            <a:pPr algn="ctr"/>
            <a:r>
              <a:rPr lang="en-US" sz="3200" b="1">
                <a:solidFill>
                  <a:srgbClr val="002060"/>
                </a:solidFill>
              </a:rPr>
              <a:t>Firstfruits </a:t>
            </a:r>
            <a:r>
              <a:rPr lang="en-US" sz="3200">
                <a:solidFill>
                  <a:srgbClr val="002060"/>
                </a:solidFill>
              </a:rPr>
              <a:t>and</a:t>
            </a:r>
            <a:r>
              <a:rPr lang="en-US" sz="3200" b="1">
                <a:solidFill>
                  <a:srgbClr val="002060"/>
                </a:solidFill>
              </a:rPr>
              <a:t> Pentecost </a:t>
            </a:r>
            <a:r>
              <a:rPr lang="en-US" sz="3200">
                <a:solidFill>
                  <a:srgbClr val="002060"/>
                </a:solidFill>
              </a:rPr>
              <a:t>were still hidden at that time.</a:t>
            </a:r>
          </a:p>
        </p:txBody>
      </p:sp>
    </p:spTree>
    <p:extLst>
      <p:ext uri="{BB962C8B-B14F-4D97-AF65-F5344CB8AC3E}">
        <p14:creationId xmlns:p14="http://schemas.microsoft.com/office/powerpoint/2010/main" val="602928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C8BEC5B-4998-0DE5-8303-6A09C4267A76}"/>
              </a:ext>
            </a:extLst>
          </p:cNvPr>
          <p:cNvSpPr/>
          <p:nvPr/>
        </p:nvSpPr>
        <p:spPr>
          <a:xfrm>
            <a:off x="8630816" y="233265"/>
            <a:ext cx="3561183" cy="223001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group of people standing in front of a door&#10;&#10;Description automatically generated">
            <a:extLst>
              <a:ext uri="{FF2B5EF4-FFF2-40B4-BE49-F238E27FC236}">
                <a16:creationId xmlns:a16="http://schemas.microsoft.com/office/drawing/2014/main" id="{AA459B76-BC52-45B5-D2BA-D87D88A0E6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70" t="3402" r="1429" b="2165"/>
          <a:stretch/>
        </p:blipFill>
        <p:spPr>
          <a:xfrm>
            <a:off x="4132613" y="134239"/>
            <a:ext cx="7908965" cy="65753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D74BC15-7E18-7DD7-E1D6-E1F660831B56}"/>
              </a:ext>
            </a:extLst>
          </p:cNvPr>
          <p:cNvSpPr txBox="1"/>
          <p:nvPr/>
        </p:nvSpPr>
        <p:spPr>
          <a:xfrm>
            <a:off x="150422" y="117693"/>
            <a:ext cx="383177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C000"/>
                </a:solidFill>
              </a:rPr>
              <a:t>At Goshen, the Israelites place the blood of the </a:t>
            </a:r>
            <a:r>
              <a:rPr lang="en-US" sz="3600" b="1" i="1">
                <a:solidFill>
                  <a:srgbClr val="FF0000"/>
                </a:solidFill>
              </a:rPr>
              <a:t>Passover Lamb</a:t>
            </a:r>
            <a:r>
              <a:rPr lang="en-US" sz="3600">
                <a:solidFill>
                  <a:srgbClr val="FFC000"/>
                </a:solidFill>
              </a:rPr>
              <a:t> upon the lintels </a:t>
            </a:r>
          </a:p>
          <a:p>
            <a:r>
              <a:rPr lang="en-US" sz="3600">
                <a:solidFill>
                  <a:srgbClr val="FFC000"/>
                </a:solidFill>
              </a:rPr>
              <a:t>of the door. </a:t>
            </a:r>
            <a:r>
              <a:rPr lang="en-US" sz="3600" b="1" i="1">
                <a:solidFill>
                  <a:srgbClr val="FFC000"/>
                </a:solidFill>
              </a:rPr>
              <a:t>At midnight</a:t>
            </a:r>
            <a:r>
              <a:rPr lang="en-US" sz="3600" b="1">
                <a:solidFill>
                  <a:srgbClr val="FFC000"/>
                </a:solidFill>
              </a:rPr>
              <a:t>  </a:t>
            </a:r>
            <a:r>
              <a:rPr lang="en-US" sz="3600">
                <a:solidFill>
                  <a:srgbClr val="FFC000"/>
                </a:solidFill>
              </a:rPr>
              <a:t>the </a:t>
            </a:r>
            <a:r>
              <a:rPr lang="en-US" sz="3600" b="1" i="1">
                <a:solidFill>
                  <a:srgbClr val="FFC000"/>
                </a:solidFill>
              </a:rPr>
              <a:t>death angel passes over</a:t>
            </a:r>
            <a:r>
              <a:rPr lang="en-US" sz="3600">
                <a:solidFill>
                  <a:srgbClr val="FFC000"/>
                </a:solidFill>
              </a:rPr>
              <a:t>. It </a:t>
            </a:r>
          </a:p>
          <a:p>
            <a:r>
              <a:rPr lang="en-US" sz="3600">
                <a:solidFill>
                  <a:srgbClr val="FFC000"/>
                </a:solidFill>
              </a:rPr>
              <a:t>is an awesome night of </a:t>
            </a:r>
            <a:r>
              <a:rPr lang="en-US" sz="3600" b="1" i="1">
                <a:solidFill>
                  <a:srgbClr val="FF0000"/>
                </a:solidFill>
              </a:rPr>
              <a:t>salvation</a:t>
            </a:r>
            <a:r>
              <a:rPr lang="en-US" sz="3600">
                <a:solidFill>
                  <a:srgbClr val="FFC000"/>
                </a:solidFill>
              </a:rPr>
              <a:t> and </a:t>
            </a:r>
            <a:r>
              <a:rPr lang="en-US" sz="3600" b="1" i="1">
                <a:solidFill>
                  <a:srgbClr val="00B0F0"/>
                </a:solidFill>
              </a:rPr>
              <a:t>deliverance</a:t>
            </a:r>
            <a:r>
              <a:rPr lang="en-US" sz="3600">
                <a:solidFill>
                  <a:srgbClr val="FFC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7601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C8BEC5B-4998-0DE5-8303-6A09C4267A76}"/>
              </a:ext>
            </a:extLst>
          </p:cNvPr>
          <p:cNvSpPr/>
          <p:nvPr/>
        </p:nvSpPr>
        <p:spPr>
          <a:xfrm>
            <a:off x="8630816" y="233265"/>
            <a:ext cx="3561183" cy="223001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Exodus 10-12 For he passed over the houses of the people of Israel in Egypt  – The Scripture Says">
            <a:extLst>
              <a:ext uri="{FF2B5EF4-FFF2-40B4-BE49-F238E27FC236}">
                <a16:creationId xmlns:a16="http://schemas.microsoft.com/office/drawing/2014/main" id="{D13C7EA0-9F71-1AF0-E1A9-DCE7D37B64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" t="1965" r="1293" b="2105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9F97DD4-AC47-2ED9-F85E-7B61053C8013}"/>
              </a:ext>
            </a:extLst>
          </p:cNvPr>
          <p:cNvSpPr txBox="1"/>
          <p:nvPr/>
        </p:nvSpPr>
        <p:spPr>
          <a:xfrm>
            <a:off x="7208322" y="4870409"/>
            <a:ext cx="4781796" cy="175432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i="1">
                <a:solidFill>
                  <a:srgbClr val="002060"/>
                </a:solidFill>
              </a:rPr>
              <a:t>The</a:t>
            </a:r>
            <a:r>
              <a:rPr lang="en-US" sz="3600" b="1" i="1">
                <a:solidFill>
                  <a:srgbClr val="002060"/>
                </a:solidFill>
              </a:rPr>
              <a:t> </a:t>
            </a:r>
            <a:r>
              <a:rPr lang="en-US" sz="3600" b="1" i="1" u="sng">
                <a:solidFill>
                  <a:srgbClr val="002060"/>
                </a:solidFill>
              </a:rPr>
              <a:t>First Exodus </a:t>
            </a:r>
            <a:r>
              <a:rPr lang="en-US" sz="3600" i="1" u="sng">
                <a:solidFill>
                  <a:srgbClr val="002060"/>
                </a:solidFill>
              </a:rPr>
              <a:t>T</a:t>
            </a:r>
            <a:r>
              <a:rPr lang="en-US" sz="3600" i="1">
                <a:solidFill>
                  <a:srgbClr val="002060"/>
                </a:solidFill>
              </a:rPr>
              <a:t>he </a:t>
            </a:r>
          </a:p>
          <a:p>
            <a:pPr algn="ctr"/>
            <a:r>
              <a:rPr lang="en-US" sz="3600" b="1" i="1">
                <a:solidFill>
                  <a:srgbClr val="002060"/>
                </a:solidFill>
              </a:rPr>
              <a:t>Death Angel passes </a:t>
            </a:r>
          </a:p>
          <a:p>
            <a:pPr algn="ctr"/>
            <a:r>
              <a:rPr lang="en-US" sz="3600" b="1" i="1">
                <a:solidFill>
                  <a:srgbClr val="002060"/>
                </a:solidFill>
              </a:rPr>
              <a:t>over </a:t>
            </a:r>
            <a:r>
              <a:rPr lang="en-US" sz="3600" i="1">
                <a:solidFill>
                  <a:srgbClr val="002060"/>
                </a:solidFill>
              </a:rPr>
              <a:t>the </a:t>
            </a:r>
            <a:r>
              <a:rPr lang="en-US" sz="3600" b="1" i="1">
                <a:solidFill>
                  <a:srgbClr val="002060"/>
                </a:solidFill>
              </a:rPr>
              <a:t>Firstborn</a:t>
            </a:r>
            <a:r>
              <a:rPr lang="en-US" sz="3200" i="1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8958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mixed multitude in the exodus">
            <a:extLst>
              <a:ext uri="{FF2B5EF4-FFF2-40B4-BE49-F238E27FC236}">
                <a16:creationId xmlns:a16="http://schemas.microsoft.com/office/drawing/2014/main" id="{10105992-55F2-4A6B-9941-EEDA1B05C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F4B452-75B1-4AB2-B523-95C1C03931C9}"/>
              </a:ext>
            </a:extLst>
          </p:cNvPr>
          <p:cNvSpPr txBox="1"/>
          <p:nvPr/>
        </p:nvSpPr>
        <p:spPr>
          <a:xfrm>
            <a:off x="316675" y="118753"/>
            <a:ext cx="10667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2">
                    <a:lumMod val="90000"/>
                  </a:schemeClr>
                </a:solidFill>
              </a:rPr>
              <a:t>The First Exodus</a:t>
            </a:r>
            <a:r>
              <a:rPr lang="en-US" sz="2800">
                <a:solidFill>
                  <a:schemeClr val="bg2">
                    <a:lumMod val="90000"/>
                  </a:schemeClr>
                </a:solidFill>
              </a:rPr>
              <a:t>: a Mass Migration. </a:t>
            </a:r>
            <a:r>
              <a:rPr lang="en-US" sz="2800">
                <a:solidFill>
                  <a:srgbClr val="FFC000"/>
                </a:solidFill>
              </a:rPr>
              <a:t>The </a:t>
            </a:r>
            <a:r>
              <a:rPr lang="en-US" sz="2800" b="1" i="1">
                <a:solidFill>
                  <a:srgbClr val="FFC000"/>
                </a:solidFill>
              </a:rPr>
              <a:t>plagues behind them</a:t>
            </a:r>
            <a:r>
              <a:rPr lang="en-US" sz="2800">
                <a:solidFill>
                  <a:srgbClr val="FFC000"/>
                </a:solidFill>
              </a:rPr>
              <a:t>, </a:t>
            </a:r>
          </a:p>
          <a:p>
            <a:r>
              <a:rPr lang="en-US" sz="2800">
                <a:solidFill>
                  <a:srgbClr val="FFC000"/>
                </a:solidFill>
              </a:rPr>
              <a:t>and </a:t>
            </a:r>
            <a:r>
              <a:rPr lang="en-US" sz="2800" b="1" i="1">
                <a:solidFill>
                  <a:srgbClr val="FFC000"/>
                </a:solidFill>
              </a:rPr>
              <a:t>preserved from death</a:t>
            </a:r>
            <a:r>
              <a:rPr lang="en-US" sz="2800">
                <a:solidFill>
                  <a:srgbClr val="FFC000"/>
                </a:solidFill>
              </a:rPr>
              <a:t>, the Israelites leave their homes in Egypt.</a:t>
            </a:r>
          </a:p>
        </p:txBody>
      </p:sp>
    </p:spTree>
    <p:extLst>
      <p:ext uri="{BB962C8B-B14F-4D97-AF65-F5344CB8AC3E}">
        <p14:creationId xmlns:p14="http://schemas.microsoft.com/office/powerpoint/2010/main" val="11989923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mixed multitude in the exodus">
            <a:extLst>
              <a:ext uri="{FF2B5EF4-FFF2-40B4-BE49-F238E27FC236}">
                <a16:creationId xmlns:a16="http://schemas.microsoft.com/office/drawing/2014/main" id="{10105992-55F2-4A6B-9941-EEDA1B05C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F4B452-75B1-4AB2-B523-95C1C03931C9}"/>
              </a:ext>
            </a:extLst>
          </p:cNvPr>
          <p:cNvSpPr txBox="1"/>
          <p:nvPr/>
        </p:nvSpPr>
        <p:spPr>
          <a:xfrm>
            <a:off x="304800" y="0"/>
            <a:ext cx="107239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2">
                    <a:lumMod val="90000"/>
                  </a:schemeClr>
                </a:solidFill>
              </a:rPr>
              <a:t>The First Exodus</a:t>
            </a:r>
            <a:r>
              <a:rPr lang="en-US" sz="2800">
                <a:solidFill>
                  <a:schemeClr val="bg2">
                    <a:lumMod val="90000"/>
                  </a:schemeClr>
                </a:solidFill>
              </a:rPr>
              <a:t>: </a:t>
            </a:r>
            <a:r>
              <a:rPr lang="en-US" sz="2800">
                <a:solidFill>
                  <a:srgbClr val="FFC000"/>
                </a:solidFill>
              </a:rPr>
              <a:t>A </a:t>
            </a:r>
            <a:r>
              <a:rPr lang="en-US" sz="2800" b="1" i="1">
                <a:solidFill>
                  <a:srgbClr val="FFC000"/>
                </a:solidFill>
              </a:rPr>
              <a:t>Mass Migration </a:t>
            </a:r>
            <a:r>
              <a:rPr lang="en-US" sz="2800" i="1">
                <a:solidFill>
                  <a:srgbClr val="FFC000"/>
                </a:solidFill>
              </a:rPr>
              <a:t>of</a:t>
            </a:r>
            <a:r>
              <a:rPr lang="en-US" sz="2800" b="1" i="1">
                <a:solidFill>
                  <a:srgbClr val="FFC000"/>
                </a:solidFill>
              </a:rPr>
              <a:t> faith, </a:t>
            </a:r>
            <a:r>
              <a:rPr lang="en-US" sz="2800" i="1">
                <a:solidFill>
                  <a:srgbClr val="FFC000"/>
                </a:solidFill>
              </a:rPr>
              <a:t>going </a:t>
            </a:r>
          </a:p>
          <a:p>
            <a:r>
              <a:rPr lang="en-US" sz="2800" i="1">
                <a:solidFill>
                  <a:srgbClr val="FFC000"/>
                </a:solidFill>
              </a:rPr>
              <a:t>to </a:t>
            </a:r>
            <a:r>
              <a:rPr lang="en-US" sz="2800" b="1" i="1">
                <a:solidFill>
                  <a:srgbClr val="FFC000"/>
                </a:solidFill>
              </a:rPr>
              <a:t>meet their God</a:t>
            </a:r>
            <a:r>
              <a:rPr lang="en-US" sz="2800" i="1">
                <a:solidFill>
                  <a:srgbClr val="FFC000"/>
                </a:solidFill>
              </a:rPr>
              <a:t>, at a </a:t>
            </a:r>
            <a:r>
              <a:rPr lang="en-US" sz="2800" b="1" i="1" u="sng">
                <a:solidFill>
                  <a:srgbClr val="FFFF00"/>
                </a:solidFill>
              </a:rPr>
              <a:t>Feast in the Wilderness</a:t>
            </a:r>
            <a:r>
              <a:rPr lang="en-US" sz="2800" b="1" i="1">
                <a:solidFill>
                  <a:srgbClr val="FFC000"/>
                </a:solidFill>
              </a:rPr>
              <a:t>.</a:t>
            </a:r>
            <a:r>
              <a:rPr lang="en-US" sz="2800">
                <a:solidFill>
                  <a:srgbClr val="FFC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51977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C8BEC5B-4998-0DE5-8303-6A09C4267A76}"/>
              </a:ext>
            </a:extLst>
          </p:cNvPr>
          <p:cNvSpPr/>
          <p:nvPr/>
        </p:nvSpPr>
        <p:spPr>
          <a:xfrm>
            <a:off x="8630816" y="233265"/>
            <a:ext cx="3561183" cy="223001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Exodus Route Map">
            <a:extLst>
              <a:ext uri="{FF2B5EF4-FFF2-40B4-BE49-F238E27FC236}">
                <a16:creationId xmlns:a16="http://schemas.microsoft.com/office/drawing/2014/main" id="{327ABB35-5C9E-6C89-12BC-17D0A57F3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109" y="0"/>
            <a:ext cx="82018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7076B70-D02E-0C00-E185-4AF520B5FE84}"/>
              </a:ext>
            </a:extLst>
          </p:cNvPr>
          <p:cNvSpPr txBox="1"/>
          <p:nvPr/>
        </p:nvSpPr>
        <p:spPr>
          <a:xfrm>
            <a:off x="415636" y="305068"/>
            <a:ext cx="313508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C000"/>
                </a:solidFill>
              </a:rPr>
              <a:t>There is good evidence  </a:t>
            </a:r>
          </a:p>
          <a:p>
            <a:r>
              <a:rPr lang="en-US" sz="4000">
                <a:solidFill>
                  <a:srgbClr val="FFC000"/>
                </a:solidFill>
              </a:rPr>
              <a:t>that the true crossing of the Red Sea to Midian was across from the huge beach at </a:t>
            </a:r>
            <a:r>
              <a:rPr lang="en-US" sz="4000" err="1">
                <a:solidFill>
                  <a:srgbClr val="FFC000"/>
                </a:solidFill>
              </a:rPr>
              <a:t>Nuweiba</a:t>
            </a:r>
            <a:r>
              <a:rPr lang="en-US" sz="4000">
                <a:solidFill>
                  <a:srgbClr val="FFC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69993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C8BEC5B-4998-0DE5-8303-6A09C4267A76}"/>
              </a:ext>
            </a:extLst>
          </p:cNvPr>
          <p:cNvSpPr/>
          <p:nvPr/>
        </p:nvSpPr>
        <p:spPr>
          <a:xfrm>
            <a:off x="8630816" y="233265"/>
            <a:ext cx="3561183" cy="223001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landscape of a desert&#10;&#10;Description automatically generated with medium confidence">
            <a:extLst>
              <a:ext uri="{FF2B5EF4-FFF2-40B4-BE49-F238E27FC236}">
                <a16:creationId xmlns:a16="http://schemas.microsoft.com/office/drawing/2014/main" id="{E028CBE7-6A21-56AA-DFD6-598226E305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AAD30CB-7181-BA14-889C-8DD5F83AD4C1}"/>
              </a:ext>
            </a:extLst>
          </p:cNvPr>
          <p:cNvSpPr txBox="1"/>
          <p:nvPr/>
        </p:nvSpPr>
        <p:spPr>
          <a:xfrm>
            <a:off x="553900" y="1899336"/>
            <a:ext cx="356118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chemeClr val="bg2">
                    <a:lumMod val="90000"/>
                  </a:schemeClr>
                </a:solidFill>
              </a:rPr>
              <a:t>The First Exodus</a:t>
            </a:r>
            <a:r>
              <a:rPr lang="en-US" sz="2800">
                <a:solidFill>
                  <a:schemeClr val="bg2">
                    <a:lumMod val="90000"/>
                  </a:schemeClr>
                </a:solidFill>
              </a:rPr>
              <a:t>: </a:t>
            </a:r>
            <a:r>
              <a:rPr lang="en-US" sz="2800" i="1">
                <a:solidFill>
                  <a:srgbClr val="FFC000"/>
                </a:solidFill>
              </a:rPr>
              <a:t>A</a:t>
            </a:r>
            <a:r>
              <a:rPr lang="en-US" sz="2800">
                <a:solidFill>
                  <a:srgbClr val="FFC000"/>
                </a:solidFill>
              </a:rPr>
              <a:t> </a:t>
            </a:r>
          </a:p>
          <a:p>
            <a:pPr algn="ctr"/>
            <a:r>
              <a:rPr lang="en-US" sz="2800" b="1" i="1">
                <a:solidFill>
                  <a:srgbClr val="FFC000"/>
                </a:solidFill>
              </a:rPr>
              <a:t>Mass Migration </a:t>
            </a:r>
            <a:r>
              <a:rPr lang="en-US" sz="2800" i="1">
                <a:solidFill>
                  <a:srgbClr val="FFC000"/>
                </a:solidFill>
              </a:rPr>
              <a:t>of</a:t>
            </a:r>
            <a:r>
              <a:rPr lang="en-US" sz="2800" b="1" i="1">
                <a:solidFill>
                  <a:srgbClr val="FFC000"/>
                </a:solidFill>
              </a:rPr>
              <a:t> faith, and</a:t>
            </a:r>
            <a:r>
              <a:rPr lang="en-US" sz="2800" b="1" i="1">
                <a:solidFill>
                  <a:srgbClr val="FFFF00"/>
                </a:solidFill>
              </a:rPr>
              <a:t> God’s covenant people </a:t>
            </a:r>
          </a:p>
          <a:p>
            <a:pPr algn="ctr"/>
            <a:r>
              <a:rPr lang="en-US" sz="2800" b="1" i="1">
                <a:solidFill>
                  <a:srgbClr val="FFC000"/>
                </a:solidFill>
              </a:rPr>
              <a:t>in their passage </a:t>
            </a:r>
          </a:p>
          <a:p>
            <a:pPr algn="ctr"/>
            <a:r>
              <a:rPr lang="en-US" sz="2800" b="1" i="1">
                <a:solidFill>
                  <a:srgbClr val="FFC000"/>
                </a:solidFill>
              </a:rPr>
              <a:t>found themselves</a:t>
            </a:r>
          </a:p>
          <a:p>
            <a:pPr algn="ctr"/>
            <a:r>
              <a:rPr lang="en-US" sz="2800" b="1" i="1">
                <a:solidFill>
                  <a:srgbClr val="FFC000"/>
                </a:solidFill>
              </a:rPr>
              <a:t>being constrained,</a:t>
            </a:r>
          </a:p>
          <a:p>
            <a:pPr algn="ctr"/>
            <a:r>
              <a:rPr lang="en-US" sz="2800" b="1" i="1">
                <a:solidFill>
                  <a:srgbClr val="FFC000"/>
                </a:solidFill>
              </a:rPr>
              <a:t>under pressure, and</a:t>
            </a:r>
          </a:p>
          <a:p>
            <a:pPr algn="ctr"/>
            <a:r>
              <a:rPr lang="en-US" sz="2800" b="1" i="1">
                <a:solidFill>
                  <a:srgbClr val="FFFF00"/>
                </a:solidFill>
              </a:rPr>
              <a:t> </a:t>
            </a:r>
            <a:r>
              <a:rPr lang="en-US" sz="2800" b="1" i="1" u="sng">
                <a:solidFill>
                  <a:srgbClr val="FFFF00"/>
                </a:solidFill>
              </a:rPr>
              <a:t>hemmed in by the Wilderness</a:t>
            </a:r>
            <a:r>
              <a:rPr lang="en-US" sz="2800" b="1" i="1">
                <a:solidFill>
                  <a:srgbClr val="FFC000"/>
                </a:solidFill>
              </a:rPr>
              <a:t>.</a:t>
            </a:r>
            <a:r>
              <a:rPr lang="en-US" sz="2800">
                <a:solidFill>
                  <a:srgbClr val="FFC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6460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219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C8BEC5B-4998-0DE5-8303-6A09C4267A76}"/>
              </a:ext>
            </a:extLst>
          </p:cNvPr>
          <p:cNvSpPr/>
          <p:nvPr/>
        </p:nvSpPr>
        <p:spPr>
          <a:xfrm>
            <a:off x="8630816" y="233265"/>
            <a:ext cx="3561183" cy="223001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large wave crashing over a chariot race&#10;&#10;Description automatically generated">
            <a:extLst>
              <a:ext uri="{FF2B5EF4-FFF2-40B4-BE49-F238E27FC236}">
                <a16:creationId xmlns:a16="http://schemas.microsoft.com/office/drawing/2014/main" id="{E98D1249-3275-1F97-9C1C-CFB44E093A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722" y="103753"/>
            <a:ext cx="6840187" cy="652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02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C8BEC5B-4998-0DE5-8303-6A09C4267A76}"/>
              </a:ext>
            </a:extLst>
          </p:cNvPr>
          <p:cNvSpPr/>
          <p:nvPr/>
        </p:nvSpPr>
        <p:spPr>
          <a:xfrm>
            <a:off x="8630816" y="233265"/>
            <a:ext cx="3561183" cy="223001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The Prince of Egypt 1998 : Red Sea (HD)">
            <a:extLst>
              <a:ext uri="{FF2B5EF4-FFF2-40B4-BE49-F238E27FC236}">
                <a16:creationId xmlns:a16="http://schemas.microsoft.com/office/drawing/2014/main" id="{CAE56C68-FD59-559E-29D8-93D39D2CD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255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C16F8CCA-566B-30EF-E30B-58D94DCB9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316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E2D6C4-EA60-F974-DB69-7A46D5BF25BF}"/>
              </a:ext>
            </a:extLst>
          </p:cNvPr>
          <p:cNvSpPr txBox="1"/>
          <p:nvPr/>
        </p:nvSpPr>
        <p:spPr>
          <a:xfrm>
            <a:off x="160338" y="6098053"/>
            <a:ext cx="9383681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Pharaoh arises who </a:t>
            </a:r>
            <a:r>
              <a:rPr lang="en-US" sz="3600" b="1" i="1" u="sng">
                <a:solidFill>
                  <a:srgbClr val="FFC000"/>
                </a:solidFill>
                <a:latin typeface="Baskerville Old Face" panose="02020602080505020303" pitchFamily="18" charset="0"/>
              </a:rPr>
              <a:t>does not remember </a:t>
            </a:r>
            <a:r>
              <a:rPr lang="en-US" sz="3600" b="1" i="1" u="sng">
                <a:solidFill>
                  <a:srgbClr val="FFFF00"/>
                </a:solidFill>
                <a:latin typeface="Baskerville Old Face" panose="02020602080505020303" pitchFamily="18" charset="0"/>
              </a:rPr>
              <a:t>Joseph</a:t>
            </a:r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.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CBD65B-D3D2-6E1A-88D8-80F9E76A68EE}"/>
              </a:ext>
            </a:extLst>
          </p:cNvPr>
          <p:cNvSpPr txBox="1"/>
          <p:nvPr/>
        </p:nvSpPr>
        <p:spPr>
          <a:xfrm>
            <a:off x="164646" y="77756"/>
            <a:ext cx="876786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The Second Exodus – another political crisis?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6DE5B2-72B8-8142-CB3B-43BE7FEE02BC}"/>
              </a:ext>
            </a:extLst>
          </p:cNvPr>
          <p:cNvSpPr txBox="1"/>
          <p:nvPr/>
        </p:nvSpPr>
        <p:spPr>
          <a:xfrm>
            <a:off x="1341120" y="5536513"/>
            <a:ext cx="7236823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i="1">
                <a:solidFill>
                  <a:srgbClr val="FFFF00"/>
                </a:solidFill>
                <a:latin typeface="Baskerville Old Face" panose="02020602080505020303" pitchFamily="18" charset="0"/>
              </a:rPr>
              <a:t>In the </a:t>
            </a:r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Second Exodus </a:t>
            </a:r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will another  </a:t>
            </a:r>
          </a:p>
        </p:txBody>
      </p:sp>
    </p:spTree>
    <p:extLst>
      <p:ext uri="{BB962C8B-B14F-4D97-AF65-F5344CB8AC3E}">
        <p14:creationId xmlns:p14="http://schemas.microsoft.com/office/powerpoint/2010/main" val="1054474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C16F8CCA-566B-30EF-E30B-58D94DCB9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118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E2D6C4-EA60-F974-DB69-7A46D5BF25BF}"/>
              </a:ext>
            </a:extLst>
          </p:cNvPr>
          <p:cNvSpPr txBox="1"/>
          <p:nvPr/>
        </p:nvSpPr>
        <p:spPr>
          <a:xfrm>
            <a:off x="164646" y="5579915"/>
            <a:ext cx="8901581" cy="120032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Leaving Egypt – (later the New World Order): </a:t>
            </a:r>
          </a:p>
          <a:p>
            <a:pPr algn="ctr"/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-- the Second Exodus. another wilderness exile?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37AFA7-4637-4F95-E1BF-D316CE03C10E}"/>
              </a:ext>
            </a:extLst>
          </p:cNvPr>
          <p:cNvSpPr txBox="1"/>
          <p:nvPr/>
        </p:nvSpPr>
        <p:spPr>
          <a:xfrm>
            <a:off x="512988" y="77135"/>
            <a:ext cx="9449617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The Second Exodus – another citizenship crisis? </a:t>
            </a:r>
          </a:p>
        </p:txBody>
      </p:sp>
    </p:spTree>
    <p:extLst>
      <p:ext uri="{BB962C8B-B14F-4D97-AF65-F5344CB8AC3E}">
        <p14:creationId xmlns:p14="http://schemas.microsoft.com/office/powerpoint/2010/main" val="25607773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ow is the time for a 'great reset' of capitalism | World Economic Forum">
            <a:extLst>
              <a:ext uri="{FF2B5EF4-FFF2-40B4-BE49-F238E27FC236}">
                <a16:creationId xmlns:a16="http://schemas.microsoft.com/office/drawing/2014/main" id="{3ABDE457-8589-9646-A1D1-48582FF1A7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3" t="5177" r="2676" b="4785"/>
          <a:stretch/>
        </p:blipFill>
        <p:spPr bwMode="auto">
          <a:xfrm>
            <a:off x="6701" y="0"/>
            <a:ext cx="121852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9B0E48F-2BA0-2D50-1AF3-B6DD31954A4D}"/>
              </a:ext>
            </a:extLst>
          </p:cNvPr>
          <p:cNvSpPr/>
          <p:nvPr/>
        </p:nvSpPr>
        <p:spPr>
          <a:xfrm>
            <a:off x="333487" y="3243430"/>
            <a:ext cx="3818965" cy="155448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FF4ADE-DE9D-FCF5-57B6-7F5838A47C92}"/>
              </a:ext>
            </a:extLst>
          </p:cNvPr>
          <p:cNvSpPr txBox="1"/>
          <p:nvPr/>
        </p:nvSpPr>
        <p:spPr>
          <a:xfrm>
            <a:off x="128214" y="181957"/>
            <a:ext cx="4723704" cy="649408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i="1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Why an Exodus? </a:t>
            </a:r>
          </a:p>
          <a:p>
            <a:pPr algn="ctr"/>
            <a:r>
              <a:rPr lang="en-US" sz="3200" i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is talk of world </a:t>
            </a:r>
            <a:r>
              <a:rPr lang="en-US" sz="320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unification, a New World Order, and </a:t>
            </a:r>
            <a:r>
              <a:rPr lang="en-US" sz="3200" u="sng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“global governance”.</a:t>
            </a:r>
          </a:p>
          <a:p>
            <a:pPr algn="ctr"/>
            <a:endParaRPr lang="en-US" sz="3200" u="sng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God’s covenant people are being </a:t>
            </a:r>
            <a:r>
              <a:rPr lang="en-US" sz="3200" b="1" i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 under pressure</a:t>
            </a:r>
            <a:r>
              <a:rPr lang="en-US" sz="320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be less holy, and compromise, to be more “inclusive”, to be open to LGBTQ+ and wealth equity mandates.</a:t>
            </a:r>
          </a:p>
        </p:txBody>
      </p:sp>
    </p:spTree>
    <p:extLst>
      <p:ext uri="{BB962C8B-B14F-4D97-AF65-F5344CB8AC3E}">
        <p14:creationId xmlns:p14="http://schemas.microsoft.com/office/powerpoint/2010/main" val="16865884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C8BEC5B-4998-0DE5-8303-6A09C4267A76}"/>
              </a:ext>
            </a:extLst>
          </p:cNvPr>
          <p:cNvSpPr/>
          <p:nvPr/>
        </p:nvSpPr>
        <p:spPr>
          <a:xfrm>
            <a:off x="8630816" y="233265"/>
            <a:ext cx="3561183" cy="223001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landscape of a desert&#10;&#10;Description automatically generated with medium confidence">
            <a:extLst>
              <a:ext uri="{FF2B5EF4-FFF2-40B4-BE49-F238E27FC236}">
                <a16:creationId xmlns:a16="http://schemas.microsoft.com/office/drawing/2014/main" id="{E028CBE7-6A21-56AA-DFD6-598226E305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AAD30CB-7181-BA14-889C-8DD5F83AD4C1}"/>
              </a:ext>
            </a:extLst>
          </p:cNvPr>
          <p:cNvSpPr txBox="1"/>
          <p:nvPr/>
        </p:nvSpPr>
        <p:spPr>
          <a:xfrm>
            <a:off x="553900" y="1899336"/>
            <a:ext cx="356118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>
                <a:solidFill>
                  <a:srgbClr val="FFC000"/>
                </a:solidFill>
              </a:rPr>
              <a:t>A</a:t>
            </a:r>
            <a:r>
              <a:rPr lang="en-US" sz="2800">
                <a:solidFill>
                  <a:srgbClr val="FFC000"/>
                </a:solidFill>
              </a:rPr>
              <a:t> </a:t>
            </a:r>
            <a:r>
              <a:rPr lang="en-US" sz="2800" b="1" i="1">
                <a:solidFill>
                  <a:srgbClr val="FFC000"/>
                </a:solidFill>
              </a:rPr>
              <a:t>Mass Migration </a:t>
            </a:r>
          </a:p>
          <a:p>
            <a:pPr algn="ctr"/>
            <a:r>
              <a:rPr lang="en-US" sz="2800" i="1">
                <a:solidFill>
                  <a:srgbClr val="FFC000"/>
                </a:solidFill>
              </a:rPr>
              <a:t>of</a:t>
            </a:r>
            <a:r>
              <a:rPr lang="en-US" sz="2800" b="1" i="1">
                <a:solidFill>
                  <a:srgbClr val="FFC000"/>
                </a:solidFill>
              </a:rPr>
              <a:t> faith. </a:t>
            </a:r>
            <a:r>
              <a:rPr lang="en-US" sz="2800" b="1" i="1">
                <a:solidFill>
                  <a:srgbClr val="FFFF00"/>
                </a:solidFill>
              </a:rPr>
              <a:t>God’s covenant people </a:t>
            </a:r>
          </a:p>
          <a:p>
            <a:pPr algn="ctr"/>
            <a:r>
              <a:rPr lang="en-US" sz="2800" b="1" i="1">
                <a:solidFill>
                  <a:srgbClr val="FFC000"/>
                </a:solidFill>
              </a:rPr>
              <a:t>in their passage </a:t>
            </a:r>
          </a:p>
          <a:p>
            <a:pPr algn="ctr"/>
            <a:r>
              <a:rPr lang="en-US" sz="2800" b="1" i="1">
                <a:solidFill>
                  <a:srgbClr val="FFC000"/>
                </a:solidFill>
              </a:rPr>
              <a:t>found themselves</a:t>
            </a:r>
          </a:p>
          <a:p>
            <a:pPr algn="ctr"/>
            <a:r>
              <a:rPr lang="en-US" sz="2800" b="1" i="1">
                <a:solidFill>
                  <a:srgbClr val="FFC000"/>
                </a:solidFill>
              </a:rPr>
              <a:t>being constrained,</a:t>
            </a:r>
          </a:p>
          <a:p>
            <a:pPr algn="ctr"/>
            <a:r>
              <a:rPr lang="en-US" sz="2800" b="1" i="1">
                <a:solidFill>
                  <a:srgbClr val="FFC000"/>
                </a:solidFill>
              </a:rPr>
              <a:t>under pressure, and</a:t>
            </a:r>
          </a:p>
          <a:p>
            <a:pPr algn="ctr"/>
            <a:r>
              <a:rPr lang="en-US" sz="2800" b="1" i="1">
                <a:solidFill>
                  <a:srgbClr val="FFFF00"/>
                </a:solidFill>
              </a:rPr>
              <a:t> </a:t>
            </a:r>
            <a:r>
              <a:rPr lang="en-US" sz="2800" b="1" i="1" u="sng">
                <a:solidFill>
                  <a:srgbClr val="FFFF00"/>
                </a:solidFill>
              </a:rPr>
              <a:t>hemmed in by the Wilderness</a:t>
            </a:r>
            <a:r>
              <a:rPr lang="en-US" sz="2800" b="1" i="1">
                <a:solidFill>
                  <a:srgbClr val="FFC000"/>
                </a:solidFill>
              </a:rPr>
              <a:t>.</a:t>
            </a:r>
            <a:r>
              <a:rPr lang="en-US" sz="2800">
                <a:solidFill>
                  <a:srgbClr val="FFC000"/>
                </a:solidFill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37F68F-D022-ADED-1C21-AD81D0D2BD0B}"/>
              </a:ext>
            </a:extLst>
          </p:cNvPr>
          <p:cNvSpPr txBox="1"/>
          <p:nvPr/>
        </p:nvSpPr>
        <p:spPr>
          <a:xfrm>
            <a:off x="-762670" y="264659"/>
            <a:ext cx="6194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>
                <a:solidFill>
                  <a:schemeClr val="tx2"/>
                </a:solidFill>
              </a:rPr>
              <a:t>The First Exodus</a:t>
            </a:r>
            <a:r>
              <a:rPr lang="en-US" sz="3600">
                <a:solidFill>
                  <a:schemeClr val="tx2"/>
                </a:solidFill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2133402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ow is the time for a 'great reset' of capitalism | World Economic Forum">
            <a:extLst>
              <a:ext uri="{FF2B5EF4-FFF2-40B4-BE49-F238E27FC236}">
                <a16:creationId xmlns:a16="http://schemas.microsoft.com/office/drawing/2014/main" id="{3ABDE457-8589-9646-A1D1-48582FF1A7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3" t="5177" r="2676" b="4785"/>
          <a:stretch/>
        </p:blipFill>
        <p:spPr bwMode="auto">
          <a:xfrm>
            <a:off x="6701" y="0"/>
            <a:ext cx="121852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9B0E48F-2BA0-2D50-1AF3-B6DD31954A4D}"/>
              </a:ext>
            </a:extLst>
          </p:cNvPr>
          <p:cNvSpPr/>
          <p:nvPr/>
        </p:nvSpPr>
        <p:spPr>
          <a:xfrm>
            <a:off x="333487" y="3243430"/>
            <a:ext cx="3818965" cy="155448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FF4ADE-DE9D-FCF5-57B6-7F5838A47C92}"/>
              </a:ext>
            </a:extLst>
          </p:cNvPr>
          <p:cNvSpPr txBox="1"/>
          <p:nvPr/>
        </p:nvSpPr>
        <p:spPr>
          <a:xfrm>
            <a:off x="141571" y="102388"/>
            <a:ext cx="6921701" cy="107721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i="1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Why an Exodus? </a:t>
            </a:r>
            <a:r>
              <a:rPr lang="en-US" sz="3200" b="1" i="1">
                <a:solidFill>
                  <a:srgbClr val="FF0000"/>
                </a:solidFill>
                <a:latin typeface="Amasis MT Pro Medium" panose="02040604050005020304" pitchFamily="18" charset="0"/>
                <a:cs typeface="Aharoni" panose="02010803020104030203" pitchFamily="2" charset="-79"/>
              </a:rPr>
              <a:t>God’s covenant people are being put under pressure</a:t>
            </a:r>
            <a:endParaRPr lang="en-US" sz="3200" i="1">
              <a:solidFill>
                <a:srgbClr val="FF0000"/>
              </a:solidFill>
              <a:latin typeface="Amasis MT Pro Medium" panose="02040604050005020304" pitchFamily="18" charset="0"/>
              <a:cs typeface="Aharoni" panose="02010803020104030203" pitchFamily="2" charset="-79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50EC44-899D-241D-4FC1-3824C54BADCC}"/>
              </a:ext>
            </a:extLst>
          </p:cNvPr>
          <p:cNvSpPr txBox="1"/>
          <p:nvPr/>
        </p:nvSpPr>
        <p:spPr>
          <a:xfrm>
            <a:off x="141572" y="5001066"/>
            <a:ext cx="7001650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i="1">
                <a:solidFill>
                  <a:srgbClr val="FF0000"/>
                </a:solidFill>
                <a:latin typeface="Amasis MT Pro Medium" panose="02040604050005020304" pitchFamily="18" charset="0"/>
                <a:cs typeface="Aharoni" panose="02010803020104030203" pitchFamily="2" charset="-79"/>
              </a:rPr>
              <a:t>Something global, something BIG is about to happen, Is our sovereign God actually the One who is behind this?</a:t>
            </a:r>
            <a:endParaRPr lang="en-US" sz="3200" i="1">
              <a:solidFill>
                <a:srgbClr val="FF0000"/>
              </a:solidFill>
              <a:latin typeface="Amasis MT Pro Medium" panose="02040604050005020304" pitchFamily="18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00313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E225178-DAFB-6ABA-B0DF-8C84AD3B9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6" y="88199"/>
            <a:ext cx="10013348" cy="668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6873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76616E-8449-754C-71B4-0F8757825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C1300C-A02C-AFB5-0DB4-520256EDD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813CBF-DB89-FA1E-CAD4-A10AE965D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994EAC-19D2-6C14-40BF-960C1A3D23F1}"/>
              </a:ext>
            </a:extLst>
          </p:cNvPr>
          <p:cNvSpPr/>
          <p:nvPr/>
        </p:nvSpPr>
        <p:spPr>
          <a:xfrm>
            <a:off x="1158243" y="1837508"/>
            <a:ext cx="10058397" cy="80989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CB963D7-EF75-5BB1-89D8-584481F701F7}"/>
              </a:ext>
            </a:extLst>
          </p:cNvPr>
          <p:cNvCxnSpPr>
            <a:cxnSpLocks/>
          </p:cNvCxnSpPr>
          <p:nvPr/>
        </p:nvCxnSpPr>
        <p:spPr>
          <a:xfrm>
            <a:off x="1149534" y="1680754"/>
            <a:ext cx="0" cy="377952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831B761-D116-317E-683E-CFFF0C08BA6D}"/>
              </a:ext>
            </a:extLst>
          </p:cNvPr>
          <p:cNvCxnSpPr>
            <a:cxnSpLocks/>
          </p:cNvCxnSpPr>
          <p:nvPr/>
        </p:nvCxnSpPr>
        <p:spPr>
          <a:xfrm>
            <a:off x="11199223" y="1680754"/>
            <a:ext cx="0" cy="33266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6E5AE2C-E8F1-463D-2EEA-E0B12B50178C}"/>
              </a:ext>
            </a:extLst>
          </p:cNvPr>
          <p:cNvSpPr txBox="1"/>
          <p:nvPr/>
        </p:nvSpPr>
        <p:spPr>
          <a:xfrm>
            <a:off x="78382" y="911313"/>
            <a:ext cx="23920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325 A.D.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D09441-686F-30A2-29B6-BD9DAB46A8AF}"/>
              </a:ext>
            </a:extLst>
          </p:cNvPr>
          <p:cNvSpPr txBox="1"/>
          <p:nvPr/>
        </p:nvSpPr>
        <p:spPr>
          <a:xfrm>
            <a:off x="10240002" y="911313"/>
            <a:ext cx="16049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NOW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ACF544-A455-CD23-4B44-3C95FE170AFD}"/>
              </a:ext>
            </a:extLst>
          </p:cNvPr>
          <p:cNvSpPr txBox="1"/>
          <p:nvPr/>
        </p:nvSpPr>
        <p:spPr>
          <a:xfrm>
            <a:off x="2202145" y="1857736"/>
            <a:ext cx="778770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1700 years of Church History</a:t>
            </a:r>
          </a:p>
          <a:p>
            <a:endParaRPr lang="en-US" sz="4400" b="1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116B7B-1B69-4128-E69E-D792003AD523}"/>
              </a:ext>
            </a:extLst>
          </p:cNvPr>
          <p:cNvSpPr txBox="1"/>
          <p:nvPr/>
        </p:nvSpPr>
        <p:spPr>
          <a:xfrm>
            <a:off x="391251" y="3863382"/>
            <a:ext cx="114094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>
                <a:solidFill>
                  <a:srgbClr val="FFC000"/>
                </a:solidFill>
                <a:latin typeface="Aptos Display" panose="020B0004020202020204" pitchFamily="34" charset="0"/>
              </a:rPr>
              <a:t>So we might call this time period,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4B6DF9-B973-A784-079F-87AF129ED808}"/>
              </a:ext>
            </a:extLst>
          </p:cNvPr>
          <p:cNvSpPr/>
          <p:nvPr/>
        </p:nvSpPr>
        <p:spPr>
          <a:xfrm>
            <a:off x="1158243" y="4772297"/>
            <a:ext cx="10058397" cy="80989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C2ABC4F-D104-B2C4-7AB9-A237F0CC3787}"/>
              </a:ext>
            </a:extLst>
          </p:cNvPr>
          <p:cNvCxnSpPr>
            <a:cxnSpLocks/>
          </p:cNvCxnSpPr>
          <p:nvPr/>
        </p:nvCxnSpPr>
        <p:spPr>
          <a:xfrm>
            <a:off x="1149534" y="4615543"/>
            <a:ext cx="0" cy="96665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3894516-AAD7-F699-158A-52C50E0D5788}"/>
              </a:ext>
            </a:extLst>
          </p:cNvPr>
          <p:cNvCxnSpPr>
            <a:cxnSpLocks/>
          </p:cNvCxnSpPr>
          <p:nvPr/>
        </p:nvCxnSpPr>
        <p:spPr>
          <a:xfrm>
            <a:off x="11199223" y="4615543"/>
            <a:ext cx="0" cy="96665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941404A-21D2-91B6-8B0F-CE00ABBA84A6}"/>
              </a:ext>
            </a:extLst>
          </p:cNvPr>
          <p:cNvSpPr txBox="1"/>
          <p:nvPr/>
        </p:nvSpPr>
        <p:spPr>
          <a:xfrm>
            <a:off x="2202145" y="4792525"/>
            <a:ext cx="70022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i="1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Constantinian Accord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1D18B6-ACB3-0910-1691-5ADE619DB87C}"/>
              </a:ext>
            </a:extLst>
          </p:cNvPr>
          <p:cNvSpPr txBox="1"/>
          <p:nvPr/>
        </p:nvSpPr>
        <p:spPr>
          <a:xfrm rot="20508221">
            <a:off x="4958068" y="950691"/>
            <a:ext cx="2432621" cy="523220"/>
          </a:xfrm>
          <a:prstGeom prst="rect">
            <a:avLst/>
          </a:prstGeom>
          <a:solidFill>
            <a:srgbClr val="B07BD7"/>
          </a:solidFill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001236"/>
                </a:solidFill>
                <a:latin typeface="Arial Nova" panose="020B0504020202020204" pitchFamily="34" charset="0"/>
              </a:rPr>
              <a:t>God </a:t>
            </a:r>
            <a:r>
              <a:rPr lang="en-US" sz="2800">
                <a:solidFill>
                  <a:srgbClr val="001236"/>
                </a:solidFill>
                <a:latin typeface="Arial Nova" panose="020B0504020202020204" pitchFamily="34" charset="0"/>
              </a:rPr>
              <a:t>and</a:t>
            </a:r>
            <a:r>
              <a:rPr lang="en-US" sz="2800" b="1">
                <a:solidFill>
                  <a:srgbClr val="001236"/>
                </a:solidFill>
                <a:latin typeface="Arial Nova" panose="020B0504020202020204" pitchFamily="34" charset="0"/>
              </a:rPr>
              <a:t> king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018FEE-DBA3-F7FF-C551-9638EDA2185C}"/>
              </a:ext>
            </a:extLst>
          </p:cNvPr>
          <p:cNvSpPr txBox="1"/>
          <p:nvPr/>
        </p:nvSpPr>
        <p:spPr>
          <a:xfrm rot="20413924">
            <a:off x="7008701" y="876034"/>
            <a:ext cx="3038011" cy="523220"/>
          </a:xfrm>
          <a:prstGeom prst="rect">
            <a:avLst/>
          </a:prstGeom>
          <a:solidFill>
            <a:srgbClr val="B07BD7"/>
          </a:solidFill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rgbClr val="001236"/>
                </a:solidFill>
                <a:latin typeface="Arial Nova" panose="020B0504020202020204" pitchFamily="34" charset="0"/>
              </a:rPr>
              <a:t>God </a:t>
            </a:r>
            <a:r>
              <a:rPr lang="en-US" sz="2800">
                <a:solidFill>
                  <a:srgbClr val="001236"/>
                </a:solidFill>
                <a:latin typeface="Arial Nova" panose="020B0504020202020204" pitchFamily="34" charset="0"/>
              </a:rPr>
              <a:t>and</a:t>
            </a:r>
            <a:r>
              <a:rPr lang="en-US" sz="2800" b="1">
                <a:solidFill>
                  <a:srgbClr val="001236"/>
                </a:solidFill>
                <a:latin typeface="Arial Nova" panose="020B0504020202020204" pitchFamily="34" charset="0"/>
              </a:rPr>
              <a:t> Country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BECC7C3-F211-57F0-2C12-7AF3C861AB70}"/>
              </a:ext>
            </a:extLst>
          </p:cNvPr>
          <p:cNvSpPr txBox="1"/>
          <p:nvPr/>
        </p:nvSpPr>
        <p:spPr>
          <a:xfrm rot="20557204">
            <a:off x="2581330" y="744847"/>
            <a:ext cx="3663870" cy="523220"/>
          </a:xfrm>
          <a:prstGeom prst="rect">
            <a:avLst/>
          </a:prstGeom>
          <a:solidFill>
            <a:srgbClr val="B07BD7"/>
          </a:solidFill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001236"/>
                </a:solidFill>
                <a:latin typeface="Arial Nova" panose="020B0504020202020204" pitchFamily="34" charset="0"/>
              </a:rPr>
              <a:t>Politics and Religion</a:t>
            </a:r>
          </a:p>
        </p:txBody>
      </p:sp>
    </p:spTree>
    <p:extLst>
      <p:ext uri="{BB962C8B-B14F-4D97-AF65-F5344CB8AC3E}">
        <p14:creationId xmlns:p14="http://schemas.microsoft.com/office/powerpoint/2010/main" val="3937552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9D395E-3CF3-8CA7-7E93-40971E088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7163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9D73E8-6B91-A40B-C73B-6E7DA92F1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1786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E958FD-09AD-49AA-B586-53E8C48F7E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4" t="3777" r="6014" b="2000"/>
          <a:stretch/>
        </p:blipFill>
        <p:spPr>
          <a:xfrm>
            <a:off x="7977674" y="1030097"/>
            <a:ext cx="3878424" cy="55974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5620CCF-2F1C-4CCC-AE97-36312BCAE50B}"/>
              </a:ext>
            </a:extLst>
          </p:cNvPr>
          <p:cNvSpPr txBox="1"/>
          <p:nvPr/>
        </p:nvSpPr>
        <p:spPr>
          <a:xfrm>
            <a:off x="518627" y="1030097"/>
            <a:ext cx="757101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C000"/>
                </a:solidFill>
                <a:latin typeface="Aptos Narrow" panose="020B0004020202020204" pitchFamily="34" charset="0"/>
              </a:rPr>
              <a:t>For </a:t>
            </a:r>
            <a:r>
              <a:rPr lang="en-US" sz="3600" i="1">
                <a:solidFill>
                  <a:srgbClr val="FFFF00"/>
                </a:solidFill>
                <a:latin typeface="Aptos Narrow" panose="020B0004020202020204" pitchFamily="34" charset="0"/>
              </a:rPr>
              <a:t>1700 years</a:t>
            </a:r>
            <a:r>
              <a:rPr lang="en-US" sz="3600">
                <a:solidFill>
                  <a:srgbClr val="FFC000"/>
                </a:solidFill>
                <a:latin typeface="Aptos Narrow" panose="020B0004020202020204" pitchFamily="34" charset="0"/>
              </a:rPr>
              <a:t>, the Western Church, </a:t>
            </a:r>
          </a:p>
          <a:p>
            <a:r>
              <a:rPr lang="en-US" sz="3600">
                <a:solidFill>
                  <a:srgbClr val="FFC000"/>
                </a:solidFill>
                <a:latin typeface="Aptos Narrow" panose="020B0004020202020204" pitchFamily="34" charset="0"/>
              </a:rPr>
              <a:t>the would-be </a:t>
            </a:r>
            <a:r>
              <a:rPr lang="en-US" sz="3600" i="1">
                <a:solidFill>
                  <a:srgbClr val="FFFF00"/>
                </a:solidFill>
                <a:latin typeface="Aptos Narrow" panose="020B0004020202020204" pitchFamily="34" charset="0"/>
              </a:rPr>
              <a:t>Congregation of Israel</a:t>
            </a:r>
            <a:r>
              <a:rPr lang="en-US" sz="3600">
                <a:solidFill>
                  <a:srgbClr val="FFC000"/>
                </a:solidFill>
                <a:latin typeface="Aptos Narrow" panose="020B0004020202020204" pitchFamily="34" charset="0"/>
              </a:rPr>
              <a:t>, having lost their citizenship and </a:t>
            </a:r>
          </a:p>
          <a:p>
            <a:r>
              <a:rPr lang="en-US" sz="3600">
                <a:solidFill>
                  <a:srgbClr val="FFC000"/>
                </a:solidFill>
                <a:latin typeface="Aptos Narrow" panose="020B0004020202020204" pitchFamily="34" charset="0"/>
              </a:rPr>
              <a:t>national identity in Israel has been the quintessential </a:t>
            </a:r>
            <a:r>
              <a:rPr lang="en-US" sz="3600" i="1">
                <a:solidFill>
                  <a:srgbClr val="FFFF00"/>
                </a:solidFill>
                <a:latin typeface="Aptos Narrow" panose="020B0004020202020204" pitchFamily="34" charset="0"/>
              </a:rPr>
              <a:t>“damsel in distress”. </a:t>
            </a:r>
            <a:r>
              <a:rPr lang="en-US" sz="3600">
                <a:solidFill>
                  <a:srgbClr val="FFC000"/>
                </a:solidFill>
                <a:latin typeface="Aptos Narrow" panose="020B0004020202020204" pitchFamily="34" charset="0"/>
              </a:rPr>
              <a:t>Seeking the protection of </a:t>
            </a:r>
            <a:r>
              <a:rPr lang="en-US" sz="3600" i="1">
                <a:solidFill>
                  <a:srgbClr val="FFFF00"/>
                </a:solidFill>
                <a:latin typeface="Aptos Narrow" panose="020B0004020202020204" pitchFamily="34" charset="0"/>
              </a:rPr>
              <a:t>“defenders </a:t>
            </a:r>
          </a:p>
          <a:p>
            <a:r>
              <a:rPr lang="en-US" sz="3600" i="1">
                <a:solidFill>
                  <a:srgbClr val="FFFF00"/>
                </a:solidFill>
                <a:latin typeface="Aptos Narrow" panose="020B0004020202020204" pitchFamily="34" charset="0"/>
              </a:rPr>
              <a:t>of the faith”</a:t>
            </a:r>
            <a:r>
              <a:rPr lang="en-US" sz="3600">
                <a:solidFill>
                  <a:srgbClr val="FFC000"/>
                </a:solidFill>
                <a:latin typeface="Aptos Narrow" panose="020B0004020202020204" pitchFamily="34" charset="0"/>
              </a:rPr>
              <a:t>, she, as </a:t>
            </a:r>
            <a:r>
              <a:rPr lang="en-US" sz="3600">
                <a:solidFill>
                  <a:srgbClr val="FFFF00"/>
                </a:solidFill>
                <a:latin typeface="Aptos Narrow" panose="020B0004020202020204" pitchFamily="34" charset="0"/>
              </a:rPr>
              <a:t>Gomer, </a:t>
            </a:r>
            <a:r>
              <a:rPr lang="en-US" sz="3600">
                <a:solidFill>
                  <a:srgbClr val="FFC000"/>
                </a:solidFill>
                <a:latin typeface="Aptos Narrow" panose="020B0004020202020204" pitchFamily="34" charset="0"/>
              </a:rPr>
              <a:t>has</a:t>
            </a:r>
            <a:r>
              <a:rPr lang="en-US" sz="3600">
                <a:solidFill>
                  <a:srgbClr val="FFFF00"/>
                </a:solidFill>
                <a:latin typeface="Aptos Narrow" panose="020B0004020202020204" pitchFamily="34" charset="0"/>
              </a:rPr>
              <a:t> </a:t>
            </a:r>
            <a:r>
              <a:rPr lang="en-US" sz="3600">
                <a:solidFill>
                  <a:srgbClr val="FFC000"/>
                </a:solidFill>
                <a:latin typeface="Aptos Narrow" panose="020B0004020202020204" pitchFamily="34" charset="0"/>
              </a:rPr>
              <a:t>gone from one lover to the next, among the European princes, kings, merchants, </a:t>
            </a:r>
          </a:p>
          <a:p>
            <a:r>
              <a:rPr lang="en-US" sz="3600">
                <a:solidFill>
                  <a:srgbClr val="FFC000"/>
                </a:solidFill>
                <a:latin typeface="Aptos Narrow" panose="020B0004020202020204" pitchFamily="34" charset="0"/>
              </a:rPr>
              <a:t>and labor leaders of the West..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CF1F78-D0C2-0503-A9BE-5D26939C1504}"/>
              </a:ext>
            </a:extLst>
          </p:cNvPr>
          <p:cNvSpPr txBox="1"/>
          <p:nvPr/>
        </p:nvSpPr>
        <p:spPr>
          <a:xfrm>
            <a:off x="746449" y="42915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2. The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124F53-165F-74A5-C5CC-EE6ED96CC749}"/>
              </a:ext>
            </a:extLst>
          </p:cNvPr>
          <p:cNvSpPr txBox="1"/>
          <p:nvPr/>
        </p:nvSpPr>
        <p:spPr>
          <a:xfrm>
            <a:off x="0" y="195592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i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Since Nicaea, the church has been </a:t>
            </a:r>
            <a:r>
              <a:rPr lang="en-US" sz="3600" b="1" i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damsel in distress.</a:t>
            </a:r>
            <a:endParaRPr lang="en-US" sz="3600" i="0">
              <a:solidFill>
                <a:srgbClr val="FFC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124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What Kind of King Will Charles Be? How Will King Charles III Rule as  Britain's Monarch">
            <a:extLst>
              <a:ext uri="{FF2B5EF4-FFF2-40B4-BE49-F238E27FC236}">
                <a16:creationId xmlns:a16="http://schemas.microsoft.com/office/drawing/2014/main" id="{79F9BD98-955B-1E9A-592D-04D0C1EEAB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0" r="689"/>
          <a:stretch/>
        </p:blipFill>
        <p:spPr bwMode="auto">
          <a:xfrm>
            <a:off x="149290" y="129073"/>
            <a:ext cx="9576154" cy="6532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What Kind of King Will Charles Be? How Will King Charles III Rule as  Britain's Monarch">
            <a:extLst>
              <a:ext uri="{FF2B5EF4-FFF2-40B4-BE49-F238E27FC236}">
                <a16:creationId xmlns:a16="http://schemas.microsoft.com/office/drawing/2014/main" id="{8AD7175F-A385-1125-5243-D7836DFB7A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30"/>
          <a:stretch/>
        </p:blipFill>
        <p:spPr bwMode="auto">
          <a:xfrm>
            <a:off x="9036698" y="129073"/>
            <a:ext cx="3020008" cy="653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211D21-D330-D815-F5E8-B7E626185A0F}"/>
              </a:ext>
            </a:extLst>
          </p:cNvPr>
          <p:cNvSpPr txBox="1"/>
          <p:nvPr/>
        </p:nvSpPr>
        <p:spPr>
          <a:xfrm>
            <a:off x="6410131" y="1004420"/>
            <a:ext cx="5253134" cy="55092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/>
              <a:t>- King Charles has announced that he will no longer be </a:t>
            </a:r>
          </a:p>
          <a:p>
            <a:pPr algn="ctr"/>
            <a:r>
              <a:rPr lang="en-US" sz="4400" b="1" i="1"/>
              <a:t>“Defender of </a:t>
            </a:r>
          </a:p>
          <a:p>
            <a:pPr algn="ctr"/>
            <a:r>
              <a:rPr lang="en-US" sz="4400" b="1" i="1" u="sng"/>
              <a:t>the Faith</a:t>
            </a:r>
            <a:r>
              <a:rPr lang="en-US" sz="4400" b="1" i="1"/>
              <a:t>”</a:t>
            </a:r>
            <a:r>
              <a:rPr lang="en-US" sz="4400" b="1"/>
              <a:t> </a:t>
            </a:r>
          </a:p>
          <a:p>
            <a:pPr algn="ctr"/>
            <a:r>
              <a:rPr lang="en-US" sz="4400"/>
              <a:t>but rather</a:t>
            </a:r>
          </a:p>
          <a:p>
            <a:pPr algn="ctr"/>
            <a:r>
              <a:rPr lang="en-US" sz="4400" b="1" i="1"/>
              <a:t>”defender of </a:t>
            </a:r>
          </a:p>
          <a:p>
            <a:pPr algn="ctr"/>
            <a:r>
              <a:rPr lang="en-US" sz="4400" b="1" i="1"/>
              <a:t>- </a:t>
            </a:r>
            <a:r>
              <a:rPr lang="en-US" sz="4400" b="1" i="1" u="sng"/>
              <a:t>‘faith’”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1A6242-74D2-9A00-C2D0-6C8F3A3FF4A8}"/>
              </a:ext>
            </a:extLst>
          </p:cNvPr>
          <p:cNvSpPr txBox="1"/>
          <p:nvPr/>
        </p:nvSpPr>
        <p:spPr>
          <a:xfrm>
            <a:off x="6410131" y="247308"/>
            <a:ext cx="5276460" cy="769441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i="1">
                <a:solidFill>
                  <a:srgbClr val="FFC000"/>
                </a:solidFill>
              </a:rPr>
              <a:t>Here we are today.</a:t>
            </a:r>
          </a:p>
        </p:txBody>
      </p:sp>
    </p:spTree>
    <p:extLst>
      <p:ext uri="{BB962C8B-B14F-4D97-AF65-F5344CB8AC3E}">
        <p14:creationId xmlns:p14="http://schemas.microsoft.com/office/powerpoint/2010/main" val="11834561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051898-E80A-17F4-A2B2-3F19C58DA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565"/>
            <a:ext cx="12162692" cy="68745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A315F3-91F5-40BD-FA3A-A0491312907F}"/>
              </a:ext>
            </a:extLst>
          </p:cNvPr>
          <p:cNvSpPr txBox="1"/>
          <p:nvPr/>
        </p:nvSpPr>
        <p:spPr>
          <a:xfrm>
            <a:off x="141572" y="166557"/>
            <a:ext cx="7275227" cy="132343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i="1">
                <a:solidFill>
                  <a:srgbClr val="FFFF00"/>
                </a:solidFill>
              </a:rPr>
              <a:t>Why an Exodus? </a:t>
            </a:r>
            <a:r>
              <a:rPr lang="en-US" sz="4000" b="1">
                <a:solidFill>
                  <a:srgbClr val="FF0000"/>
                </a:solidFill>
              </a:rPr>
              <a:t>– The Harlot of Rev. 17 “chooses unwisely.”</a:t>
            </a:r>
          </a:p>
        </p:txBody>
      </p:sp>
    </p:spTree>
    <p:extLst>
      <p:ext uri="{BB962C8B-B14F-4D97-AF65-F5344CB8AC3E}">
        <p14:creationId xmlns:p14="http://schemas.microsoft.com/office/powerpoint/2010/main" val="4468895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051898-E80A-17F4-A2B2-3F19C58DA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565"/>
            <a:ext cx="12162692" cy="68745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A315F3-91F5-40BD-FA3A-A0491312907F}"/>
              </a:ext>
            </a:extLst>
          </p:cNvPr>
          <p:cNvSpPr txBox="1"/>
          <p:nvPr/>
        </p:nvSpPr>
        <p:spPr>
          <a:xfrm>
            <a:off x="141572" y="166557"/>
            <a:ext cx="7275227" cy="132343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i="1">
                <a:solidFill>
                  <a:srgbClr val="FF0000"/>
                </a:solidFill>
              </a:rPr>
              <a:t>Gomer will come to her last lover. And he is a beast.</a:t>
            </a:r>
            <a:endParaRPr lang="en-US" sz="40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0397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llage of images of two people&#10;&#10;Description automatically generated">
            <a:extLst>
              <a:ext uri="{FF2B5EF4-FFF2-40B4-BE49-F238E27FC236}">
                <a16:creationId xmlns:a16="http://schemas.microsoft.com/office/drawing/2014/main" id="{3B11B242-07FB-6A6C-3D7F-4591676E0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BF7DECE-CEAA-1354-4FC3-69C1347CBADB}"/>
              </a:ext>
            </a:extLst>
          </p:cNvPr>
          <p:cNvSpPr/>
          <p:nvPr/>
        </p:nvSpPr>
        <p:spPr>
          <a:xfrm>
            <a:off x="235131" y="60960"/>
            <a:ext cx="6526616" cy="17504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>
                <a:solidFill>
                  <a:srgbClr val="FFFF00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Why an Exodus?</a:t>
            </a:r>
            <a:r>
              <a:rPr lang="en-US" sz="3200">
                <a:solidFill>
                  <a:srgbClr val="FFFF00"/>
                </a:solidFill>
              </a:rPr>
              <a:t>  </a:t>
            </a:r>
            <a:r>
              <a:rPr lang="en-US" sz="3200">
                <a:solidFill>
                  <a:srgbClr val="FFC000"/>
                </a:solidFill>
              </a:rPr>
              <a:t>A </a:t>
            </a:r>
            <a:r>
              <a:rPr lang="en-US" sz="3200" b="1" i="1">
                <a:solidFill>
                  <a:srgbClr val="FFC000"/>
                </a:solidFill>
              </a:rPr>
              <a:t>false messiah </a:t>
            </a:r>
            <a:r>
              <a:rPr lang="en-US" sz="3200">
                <a:solidFill>
                  <a:srgbClr val="FFC000"/>
                </a:solidFill>
              </a:rPr>
              <a:t>is a future political reality, --from </a:t>
            </a:r>
          </a:p>
          <a:p>
            <a:pPr algn="ctr"/>
            <a:r>
              <a:rPr lang="en-US" sz="3200">
                <a:solidFill>
                  <a:srgbClr val="FFC000"/>
                </a:solidFill>
              </a:rPr>
              <a:t>the very words of Jesus/</a:t>
            </a:r>
            <a:r>
              <a:rPr lang="en-US" sz="3200" err="1">
                <a:solidFill>
                  <a:srgbClr val="FFC000"/>
                </a:solidFill>
              </a:rPr>
              <a:t>Yeshua</a:t>
            </a:r>
            <a:r>
              <a:rPr lang="en-US" sz="3200">
                <a:solidFill>
                  <a:srgbClr val="FFC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86059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he Great Reset | CIBC Private Wealth US">
            <a:extLst>
              <a:ext uri="{FF2B5EF4-FFF2-40B4-BE49-F238E27FC236}">
                <a16:creationId xmlns:a16="http://schemas.microsoft.com/office/drawing/2014/main" id="{A776F0DA-988E-24F5-8711-6BD018C390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" t="16254" r="28929" b="16191"/>
          <a:stretch/>
        </p:blipFill>
        <p:spPr bwMode="auto">
          <a:xfrm>
            <a:off x="0" y="-27798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1E802D-5FFF-5E5C-588B-AC7AD7CD7D8F}"/>
              </a:ext>
            </a:extLst>
          </p:cNvPr>
          <p:cNvSpPr txBox="1"/>
          <p:nvPr/>
        </p:nvSpPr>
        <p:spPr>
          <a:xfrm>
            <a:off x="103037" y="157011"/>
            <a:ext cx="1060082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>
                <a:solidFill>
                  <a:srgbClr val="FFFF00"/>
                </a:solidFill>
                <a:latin typeface="Papyrus" panose="03070502060502030205" pitchFamily="66" charset="0"/>
              </a:rPr>
              <a:t>So then, Who is it, the One who holds the whole world in His Hands?</a:t>
            </a:r>
          </a:p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763276-5F34-A799-EB75-B015DE83133D}"/>
              </a:ext>
            </a:extLst>
          </p:cNvPr>
          <p:cNvSpPr txBox="1"/>
          <p:nvPr/>
        </p:nvSpPr>
        <p:spPr>
          <a:xfrm>
            <a:off x="2516863" y="5902568"/>
            <a:ext cx="92736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i="1">
                <a:solidFill>
                  <a:srgbClr val="FFFF00"/>
                </a:solidFill>
                <a:latin typeface="Papyrus" panose="03070502060502030205" pitchFamily="66" charset="0"/>
              </a:rPr>
              <a:t>Who is SOVEREIGN in holy history? </a:t>
            </a: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24672005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Sifted Heart and It's Lord">
            <a:extLst>
              <a:ext uri="{FF2B5EF4-FFF2-40B4-BE49-F238E27FC236}">
                <a16:creationId xmlns:a16="http://schemas.microsoft.com/office/drawing/2014/main" id="{ECE0273C-FFFA-A882-763A-B1AC853A4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06" y="276747"/>
            <a:ext cx="11928278" cy="626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5462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080A1A1B-B74C-4FCF-A771-5A5A7EA70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02966"/>
            <a:ext cx="10972800" cy="494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50144DB-7BFE-13D6-1349-3EE9BB54A3C1}"/>
              </a:ext>
            </a:extLst>
          </p:cNvPr>
          <p:cNvSpPr txBox="1"/>
          <p:nvPr/>
        </p:nvSpPr>
        <p:spPr>
          <a:xfrm>
            <a:off x="609600" y="102637"/>
            <a:ext cx="10972800" cy="120032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The Great Reset: </a:t>
            </a:r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Decision Time </a:t>
            </a:r>
            <a:r>
              <a:rPr lang="en-US" sz="3600" i="1">
                <a:solidFill>
                  <a:srgbClr val="FFC000"/>
                </a:solidFill>
                <a:latin typeface="Baskerville Old Face" panose="02020602080505020303" pitchFamily="18" charset="0"/>
              </a:rPr>
              <a:t>in the </a:t>
            </a:r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Second Exodus </a:t>
            </a:r>
          </a:p>
          <a:p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           “Two Roads Diverged in a Yellow Wood”</a:t>
            </a:r>
            <a:endParaRPr lang="en-US" sz="3600">
              <a:solidFill>
                <a:srgbClr val="FFC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FACCC5-9BAE-AB95-B904-E60D0B4B9ED1}"/>
              </a:ext>
            </a:extLst>
          </p:cNvPr>
          <p:cNvSpPr txBox="1"/>
          <p:nvPr/>
        </p:nvSpPr>
        <p:spPr>
          <a:xfrm>
            <a:off x="7577161" y="6313259"/>
            <a:ext cx="38674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chemeClr val="bg1"/>
                </a:solidFill>
              </a:rPr>
              <a:t>Prophetic Poetry - by Robert Frost</a:t>
            </a:r>
          </a:p>
        </p:txBody>
      </p:sp>
    </p:spTree>
    <p:extLst>
      <p:ext uri="{BB962C8B-B14F-4D97-AF65-F5344CB8AC3E}">
        <p14:creationId xmlns:p14="http://schemas.microsoft.com/office/powerpoint/2010/main" val="27149993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3CC31294-AE92-7474-CB64-5FB290D173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6"/>
          <a:stretch/>
        </p:blipFill>
        <p:spPr bwMode="auto">
          <a:xfrm>
            <a:off x="186516" y="718457"/>
            <a:ext cx="5343525" cy="600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BA7B90-CDD1-CDD8-73CD-9D348DE61105}"/>
              </a:ext>
            </a:extLst>
          </p:cNvPr>
          <p:cNvSpPr txBox="1"/>
          <p:nvPr/>
        </p:nvSpPr>
        <p:spPr>
          <a:xfrm>
            <a:off x="6094446" y="785433"/>
            <a:ext cx="609755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1Kings 18</a:t>
            </a:r>
          </a:p>
          <a:p>
            <a:r>
              <a:rPr lang="en-US" sz="3600">
                <a:solidFill>
                  <a:srgbClr val="FFC000"/>
                </a:solidFill>
                <a:latin typeface="arial" panose="020B0604020202020204" pitchFamily="34" charset="0"/>
              </a:rPr>
              <a:t>21 </a:t>
            </a:r>
            <a:r>
              <a:rPr lang="en-US" sz="36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And Elijah came unto </a:t>
            </a:r>
          </a:p>
          <a:p>
            <a:r>
              <a:rPr lang="en-US" sz="36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all the people, and said, </a:t>
            </a:r>
          </a:p>
          <a:p>
            <a:r>
              <a:rPr lang="en-US" sz="36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How long will you </a:t>
            </a:r>
            <a:r>
              <a:rPr lang="en-US" sz="3600" b="1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halt</a:t>
            </a:r>
            <a:r>
              <a:rPr lang="en-US" sz="36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 between </a:t>
            </a:r>
            <a:r>
              <a:rPr lang="en-US" sz="3600" b="1" i="1" u="sng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two</a:t>
            </a:r>
            <a:r>
              <a:rPr lang="en-US" sz="3600" b="1" i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 opinions? </a:t>
            </a:r>
          </a:p>
          <a:p>
            <a:r>
              <a:rPr lang="en-US" sz="36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if the LORD </a:t>
            </a:r>
            <a:r>
              <a:rPr lang="en-US" sz="3600" b="0" i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be</a:t>
            </a:r>
            <a:r>
              <a:rPr lang="en-US" sz="36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 God, </a:t>
            </a:r>
          </a:p>
          <a:p>
            <a:r>
              <a:rPr lang="en-US" sz="36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follow him: </a:t>
            </a:r>
          </a:p>
          <a:p>
            <a:r>
              <a:rPr lang="en-US" sz="36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but if Baal, </a:t>
            </a:r>
            <a:r>
              <a:rPr lang="en-US" sz="3600" b="0" i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then</a:t>
            </a:r>
            <a:r>
              <a:rPr lang="en-US" sz="36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 follow him. </a:t>
            </a:r>
          </a:p>
          <a:p>
            <a:r>
              <a:rPr lang="en-US" sz="36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(And the people answered</a:t>
            </a:r>
            <a:r>
              <a:rPr lang="en-US" sz="360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36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him not a word).</a:t>
            </a:r>
            <a:endParaRPr lang="en-US" sz="3600">
              <a:solidFill>
                <a:srgbClr val="FFC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D03D19-18FC-8AE2-3B46-D0E23052F8E7}"/>
              </a:ext>
            </a:extLst>
          </p:cNvPr>
          <p:cNvSpPr txBox="1"/>
          <p:nvPr/>
        </p:nvSpPr>
        <p:spPr>
          <a:xfrm>
            <a:off x="186516" y="0"/>
            <a:ext cx="9769247" cy="646331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en-US" sz="3600" i="1">
                <a:solidFill>
                  <a:schemeClr val="bg2"/>
                </a:solidFill>
                <a:latin typeface="Baskerville Old Face" panose="02020602080505020303" pitchFamily="18" charset="0"/>
              </a:rPr>
              <a:t>   </a:t>
            </a:r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God’s Great Reset – Decision Time </a:t>
            </a:r>
          </a:p>
        </p:txBody>
      </p:sp>
    </p:spTree>
    <p:extLst>
      <p:ext uri="{BB962C8B-B14F-4D97-AF65-F5344CB8AC3E}">
        <p14:creationId xmlns:p14="http://schemas.microsoft.com/office/powerpoint/2010/main" val="9175206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C16F8CCA-566B-30EF-E30B-58D94DCB9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316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E2D6C4-EA60-F974-DB69-7A46D5BF25BF}"/>
              </a:ext>
            </a:extLst>
          </p:cNvPr>
          <p:cNvSpPr txBox="1"/>
          <p:nvPr/>
        </p:nvSpPr>
        <p:spPr>
          <a:xfrm>
            <a:off x="160338" y="6098053"/>
            <a:ext cx="9383681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Pharaoh arises who </a:t>
            </a:r>
            <a:r>
              <a:rPr lang="en-US" sz="3600" b="1" i="1" u="sng">
                <a:solidFill>
                  <a:srgbClr val="FFC000"/>
                </a:solidFill>
                <a:latin typeface="Baskerville Old Face" panose="02020602080505020303" pitchFamily="18" charset="0"/>
              </a:rPr>
              <a:t>does not remember </a:t>
            </a:r>
            <a:r>
              <a:rPr lang="en-US" sz="3600" b="1" i="1" u="sng">
                <a:solidFill>
                  <a:srgbClr val="FFFF00"/>
                </a:solidFill>
                <a:latin typeface="Baskerville Old Face" panose="02020602080505020303" pitchFamily="18" charset="0"/>
              </a:rPr>
              <a:t>Joseph</a:t>
            </a:r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.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CBD65B-D3D2-6E1A-88D8-80F9E76A68EE}"/>
              </a:ext>
            </a:extLst>
          </p:cNvPr>
          <p:cNvSpPr txBox="1"/>
          <p:nvPr/>
        </p:nvSpPr>
        <p:spPr>
          <a:xfrm>
            <a:off x="164646" y="77756"/>
            <a:ext cx="876786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The Second Exodus – another political crisis?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6DE5B2-72B8-8142-CB3B-43BE7FEE02BC}"/>
              </a:ext>
            </a:extLst>
          </p:cNvPr>
          <p:cNvSpPr txBox="1"/>
          <p:nvPr/>
        </p:nvSpPr>
        <p:spPr>
          <a:xfrm>
            <a:off x="1341120" y="5536513"/>
            <a:ext cx="7236823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i="1">
                <a:solidFill>
                  <a:srgbClr val="FFFF00"/>
                </a:solidFill>
                <a:latin typeface="Baskerville Old Face" panose="02020602080505020303" pitchFamily="18" charset="0"/>
              </a:rPr>
              <a:t>In the </a:t>
            </a:r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Second Exodus </a:t>
            </a:r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will another  </a:t>
            </a:r>
          </a:p>
        </p:txBody>
      </p:sp>
    </p:spTree>
    <p:extLst>
      <p:ext uri="{BB962C8B-B14F-4D97-AF65-F5344CB8AC3E}">
        <p14:creationId xmlns:p14="http://schemas.microsoft.com/office/powerpoint/2010/main" val="36900611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Vision from Patmos - Tekedia">
            <a:extLst>
              <a:ext uri="{FF2B5EF4-FFF2-40B4-BE49-F238E27FC236}">
                <a16:creationId xmlns:a16="http://schemas.microsoft.com/office/drawing/2014/main" id="{3472681F-C70F-7B41-CF0F-B55E47FDA8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25"/>
          <a:stretch/>
        </p:blipFill>
        <p:spPr bwMode="auto">
          <a:xfrm>
            <a:off x="205272" y="1441150"/>
            <a:ext cx="3998667" cy="5158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The Harlot Babylon the Great - Logos Sermons">
            <a:extLst>
              <a:ext uri="{FF2B5EF4-FFF2-40B4-BE49-F238E27FC236}">
                <a16:creationId xmlns:a16="http://schemas.microsoft.com/office/drawing/2014/main" id="{B7B5811F-4EA9-DB1B-81D3-E541394440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8" r="2386"/>
          <a:stretch/>
        </p:blipFill>
        <p:spPr bwMode="auto">
          <a:xfrm>
            <a:off x="4310743" y="1441150"/>
            <a:ext cx="7705852" cy="5140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C605C5-0F34-D59A-A3FD-0A066A8DB3B3}"/>
              </a:ext>
            </a:extLst>
          </p:cNvPr>
          <p:cNvSpPr txBox="1"/>
          <p:nvPr/>
        </p:nvSpPr>
        <p:spPr>
          <a:xfrm>
            <a:off x="205272" y="145982"/>
            <a:ext cx="11811323" cy="120032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i="1">
                <a:solidFill>
                  <a:srgbClr val="E7E6E6"/>
                </a:solidFill>
                <a:latin typeface="Baskerville Old Face" panose="02020602080505020303" pitchFamily="18" charset="0"/>
              </a:rPr>
              <a:t>12</a:t>
            </a: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.</a:t>
            </a: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 </a:t>
            </a: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God’s Great Reset – </a:t>
            </a:r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John saw</a:t>
            </a: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 dominion given to a Harlot.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And today?</a:t>
            </a: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 We see compromised, Coexist, New Age Religion. </a:t>
            </a:r>
          </a:p>
        </p:txBody>
      </p:sp>
    </p:spTree>
    <p:extLst>
      <p:ext uri="{BB962C8B-B14F-4D97-AF65-F5344CB8AC3E}">
        <p14:creationId xmlns:p14="http://schemas.microsoft.com/office/powerpoint/2010/main" val="42050093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C16F8CCA-566B-30EF-E30B-58D94DCB9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118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E2D6C4-EA60-F974-DB69-7A46D5BF25BF}"/>
              </a:ext>
            </a:extLst>
          </p:cNvPr>
          <p:cNvSpPr txBox="1"/>
          <p:nvPr/>
        </p:nvSpPr>
        <p:spPr>
          <a:xfrm>
            <a:off x="164646" y="5579915"/>
            <a:ext cx="8901581" cy="120032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Leaving Egypt – (later the New World Order): </a:t>
            </a:r>
          </a:p>
          <a:p>
            <a:pPr algn="ctr"/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-- the Second Exodus. another wilderness exile?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37AFA7-4637-4F95-E1BF-D316CE03C10E}"/>
              </a:ext>
            </a:extLst>
          </p:cNvPr>
          <p:cNvSpPr txBox="1"/>
          <p:nvPr/>
        </p:nvSpPr>
        <p:spPr>
          <a:xfrm>
            <a:off x="512988" y="77135"/>
            <a:ext cx="9449617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The Second Exodus – another citizenship crisis? </a:t>
            </a:r>
          </a:p>
        </p:txBody>
      </p:sp>
    </p:spTree>
    <p:extLst>
      <p:ext uri="{BB962C8B-B14F-4D97-AF65-F5344CB8AC3E}">
        <p14:creationId xmlns:p14="http://schemas.microsoft.com/office/powerpoint/2010/main" val="5793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42FB46-E1A4-C7AA-5759-ABA5DBDD2F5D}"/>
              </a:ext>
            </a:extLst>
          </p:cNvPr>
          <p:cNvSpPr txBox="1"/>
          <p:nvPr/>
        </p:nvSpPr>
        <p:spPr>
          <a:xfrm>
            <a:off x="205272" y="169737"/>
            <a:ext cx="11811323" cy="132343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God’s Great Reset – A</a:t>
            </a:r>
            <a:r>
              <a:rPr lang="en-US" sz="40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 </a:t>
            </a:r>
            <a:r>
              <a:rPr kumimoji="0" lang="en-US" sz="4000" b="1" i="1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Harlot</a:t>
            </a:r>
            <a:r>
              <a:rPr lang="en-US" sz="40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 is </a:t>
            </a:r>
            <a:r>
              <a:rPr kumimoji="0" lang="en-US" sz="4000" b="1" i="1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given global rule. </a:t>
            </a:r>
            <a:r>
              <a:rPr lang="en-US" sz="40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And today?</a:t>
            </a:r>
            <a:r>
              <a:rPr kumimoji="0" lang="en-US" sz="4000" b="1" i="1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 </a:t>
            </a:r>
            <a:r>
              <a:rPr lang="en-US" sz="40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C</a:t>
            </a:r>
            <a:r>
              <a:rPr kumimoji="0" lang="en-US" sz="4000" b="1" i="1" u="none" strike="noStrike" kern="1200" cap="none" spc="0" normalizeH="0" baseline="0" noProof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ompromised</a:t>
            </a:r>
            <a:r>
              <a:rPr kumimoji="0" lang="en-US" sz="4000" b="1" i="1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, Coexist, New Age Religion. </a:t>
            </a:r>
          </a:p>
        </p:txBody>
      </p:sp>
      <p:pic>
        <p:nvPicPr>
          <p:cNvPr id="3" name="Picture 2" descr="A person riding a red monster">
            <a:extLst>
              <a:ext uri="{FF2B5EF4-FFF2-40B4-BE49-F238E27FC236}">
                <a16:creationId xmlns:a16="http://schemas.microsoft.com/office/drawing/2014/main" id="{F240D092-9DDE-B70C-7D43-91DF8C234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1772" y="1670179"/>
            <a:ext cx="4132228" cy="49383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5351D6-6097-60A7-C259-1F8DE87EBDC3}"/>
              </a:ext>
            </a:extLst>
          </p:cNvPr>
          <p:cNvSpPr txBox="1"/>
          <p:nvPr/>
        </p:nvSpPr>
        <p:spPr>
          <a:xfrm>
            <a:off x="205272" y="1604133"/>
            <a:ext cx="760445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kern="0">
                <a:solidFill>
                  <a:srgbClr val="FFC000"/>
                </a:solidFill>
                <a:latin typeface="Helvetica Neue"/>
                <a:ea typeface="Arial Unicode MS"/>
                <a:cs typeface="Arial Unicode MS"/>
              </a:rPr>
              <a:t>I</a:t>
            </a:r>
            <a:r>
              <a:rPr lang="en-US" sz="4000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n </a:t>
            </a:r>
            <a:r>
              <a:rPr lang="en-US" sz="4000" i="1" u="none" strike="noStrike" kern="0" spc="0">
                <a:ln>
                  <a:noFill/>
                </a:ln>
                <a:solidFill>
                  <a:schemeClr val="bg1"/>
                </a:solidFill>
                <a:effectLst/>
                <a:latin typeface="Helvetica Neue"/>
                <a:ea typeface="Arial Unicode MS"/>
                <a:cs typeface="Arial Unicode MS"/>
              </a:rPr>
              <a:t>Revelation 17 </a:t>
            </a:r>
            <a:r>
              <a:rPr lang="en-US" sz="4000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John s</a:t>
            </a:r>
            <a:r>
              <a:rPr lang="en-US" sz="4000" kern="0">
                <a:solidFill>
                  <a:srgbClr val="FFC000"/>
                </a:solidFill>
                <a:latin typeface="Helvetica Neue"/>
                <a:ea typeface="Arial Unicode MS"/>
                <a:cs typeface="Arial Unicode MS"/>
              </a:rPr>
              <a:t>ees</a:t>
            </a:r>
            <a:r>
              <a:rPr lang="en-US" sz="4000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 a </a:t>
            </a:r>
            <a:r>
              <a:rPr lang="en-US" sz="4000" b="1" i="1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Harlot</a:t>
            </a:r>
            <a:r>
              <a:rPr lang="en-US" sz="4000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US" sz="4000" kern="0">
                <a:solidFill>
                  <a:srgbClr val="FFC000"/>
                </a:solidFill>
                <a:latin typeface="Helvetica Neue"/>
                <a:ea typeface="Arial Unicode MS"/>
                <a:cs typeface="Arial Unicode MS"/>
              </a:rPr>
              <a:t>riding a</a:t>
            </a:r>
            <a:r>
              <a:rPr lang="en-US" sz="4000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US" sz="4000" b="1" i="1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beast</a:t>
            </a:r>
            <a:r>
              <a:rPr lang="en-US" sz="4000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 with </a:t>
            </a:r>
            <a:r>
              <a:rPr lang="en-US" sz="4000" b="1" i="1" u="sng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ten horns </a:t>
            </a:r>
            <a:r>
              <a:rPr lang="en-US" sz="4000" kern="0">
                <a:solidFill>
                  <a:srgbClr val="FFC000"/>
                </a:solidFill>
                <a:latin typeface="Helvetica Neue"/>
                <a:ea typeface="Arial Unicode MS"/>
                <a:cs typeface="Arial Unicode MS"/>
              </a:rPr>
              <a:t>with</a:t>
            </a:r>
            <a:r>
              <a:rPr lang="en-US" sz="4000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US" sz="4000" b="1" i="1" u="sng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no crowns</a:t>
            </a:r>
            <a:r>
              <a:rPr lang="en-US" sz="4000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. This must be </a:t>
            </a:r>
            <a:r>
              <a:rPr lang="en-US" sz="4000" kern="0">
                <a:solidFill>
                  <a:srgbClr val="FFC000"/>
                </a:solidFill>
                <a:latin typeface="Helvetica Neue"/>
                <a:ea typeface="Arial Unicode MS"/>
                <a:cs typeface="Arial Unicode MS"/>
              </a:rPr>
              <a:t>after</a:t>
            </a:r>
            <a:r>
              <a:rPr lang="en-US" sz="4000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 the </a:t>
            </a:r>
            <a:r>
              <a:rPr lang="en-US" sz="4000" b="1" i="1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Great Reset </a:t>
            </a:r>
            <a:r>
              <a:rPr lang="en-US" sz="4000" b="1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ushers in the </a:t>
            </a:r>
            <a:r>
              <a:rPr lang="en-US" sz="4000" b="1" i="1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NWO</a:t>
            </a:r>
            <a:r>
              <a:rPr lang="en-US" sz="4000" b="1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, that</a:t>
            </a:r>
            <a:r>
              <a:rPr lang="en-US" sz="4000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US" sz="4000" b="1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first half</a:t>
            </a:r>
            <a:r>
              <a:rPr lang="en-US" sz="4000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 of the </a:t>
            </a:r>
            <a:r>
              <a:rPr lang="en-US" sz="4000" b="1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future 70</a:t>
            </a:r>
            <a:r>
              <a:rPr lang="en-US" sz="4000" b="1" u="none" strike="noStrike" kern="0" spc="0" baseline="3000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th</a:t>
            </a:r>
            <a:r>
              <a:rPr lang="en-US" sz="4000" b="1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 Week</a:t>
            </a:r>
            <a:r>
              <a:rPr lang="en-US" sz="4000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, </a:t>
            </a:r>
            <a:r>
              <a:rPr lang="en-US" sz="4000" b="1" i="1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BEFORE</a:t>
            </a:r>
            <a:r>
              <a:rPr lang="en-US" sz="4000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 the midpoint Abomination of Desolation. </a:t>
            </a:r>
          </a:p>
        </p:txBody>
      </p:sp>
    </p:spTree>
    <p:extLst>
      <p:ext uri="{BB962C8B-B14F-4D97-AF65-F5344CB8AC3E}">
        <p14:creationId xmlns:p14="http://schemas.microsoft.com/office/powerpoint/2010/main" val="34831016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id God make Moses a god to Pharaoh? – BibleAsk">
            <a:extLst>
              <a:ext uri="{FF2B5EF4-FFF2-40B4-BE49-F238E27FC236}">
                <a16:creationId xmlns:a16="http://schemas.microsoft.com/office/drawing/2014/main" id="{CD82A4E9-F10B-75C0-B2A7-A3D3C73114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315"/>
          <a:stretch/>
        </p:blipFill>
        <p:spPr bwMode="auto">
          <a:xfrm>
            <a:off x="6580026" y="955027"/>
            <a:ext cx="5325836" cy="561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C7C5C4-2DE3-59A5-766C-6B35920936CC}"/>
              </a:ext>
            </a:extLst>
          </p:cNvPr>
          <p:cNvSpPr txBox="1"/>
          <p:nvPr/>
        </p:nvSpPr>
        <p:spPr>
          <a:xfrm>
            <a:off x="205273" y="130629"/>
            <a:ext cx="11700589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i="1">
                <a:solidFill>
                  <a:schemeClr val="bg2"/>
                </a:solidFill>
                <a:latin typeface="Baskerville Old Face" panose="02020602080505020303" pitchFamily="18" charset="0"/>
              </a:rPr>
              <a:t> </a:t>
            </a:r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The Second Exodus – another Feast </a:t>
            </a:r>
            <a:r>
              <a:rPr lang="en-US" sz="3600" i="1">
                <a:solidFill>
                  <a:srgbClr val="FFFF00"/>
                </a:solidFill>
                <a:latin typeface="Baskerville Old Face" panose="02020602080505020303" pitchFamily="18" charset="0"/>
              </a:rPr>
              <a:t>in the </a:t>
            </a:r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Wilderness?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5D9F2F-FF0B-0937-5AA6-717756605353}"/>
              </a:ext>
            </a:extLst>
          </p:cNvPr>
          <p:cNvSpPr txBox="1"/>
          <p:nvPr/>
        </p:nvSpPr>
        <p:spPr>
          <a:xfrm>
            <a:off x="205273" y="797510"/>
            <a:ext cx="6288833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Exodus 5</a:t>
            </a:r>
          </a:p>
          <a:p>
            <a:r>
              <a:rPr lang="en-US" sz="2400">
                <a:solidFill>
                  <a:srgbClr val="FFC000"/>
                </a:solidFill>
                <a:latin typeface="Roboto" panose="02000000000000000000" pitchFamily="2" charset="0"/>
              </a:rPr>
              <a:t>1 </a:t>
            </a:r>
            <a:r>
              <a:rPr lang="en-US" sz="2400" b="0" i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Afterward Moses and Aaron went and said to Pharaoh, “Thus says the LORD, the God of Israel, </a:t>
            </a:r>
            <a:r>
              <a:rPr lang="en-US" sz="4000" b="1" i="1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‘Let my people go! </a:t>
            </a:r>
          </a:p>
          <a:p>
            <a:r>
              <a:rPr lang="en-US" sz="400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So</a:t>
            </a:r>
            <a:r>
              <a:rPr lang="en-US" sz="4000">
                <a:solidFill>
                  <a:srgbClr val="FFC000"/>
                </a:solidFill>
                <a:latin typeface="Roboto" panose="02000000000000000000" pitchFamily="2" charset="0"/>
              </a:rPr>
              <a:t> </a:t>
            </a:r>
            <a:r>
              <a:rPr lang="en-US" sz="4000" i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they may </a:t>
            </a:r>
            <a:r>
              <a:rPr lang="en-US" sz="4000" b="1" i="1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hold</a:t>
            </a:r>
            <a:r>
              <a:rPr lang="en-US" sz="4000" i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4000" b="1" i="1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a</a:t>
            </a:r>
            <a:r>
              <a:rPr lang="en-US" sz="4000" i="0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4000" b="1" i="1" u="sng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feast</a:t>
            </a:r>
            <a:r>
              <a:rPr lang="en-US" sz="4000" i="0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 </a:t>
            </a:r>
          </a:p>
          <a:p>
            <a:r>
              <a:rPr lang="en-US" sz="4000" i="0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to me </a:t>
            </a:r>
            <a:r>
              <a:rPr lang="en-US" sz="4000" b="1" i="0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in the wilderness</a:t>
            </a:r>
            <a:r>
              <a:rPr lang="en-US" sz="4000" i="0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.’”</a:t>
            </a:r>
          </a:p>
          <a:p>
            <a:r>
              <a:rPr lang="en-US" sz="3600">
                <a:solidFill>
                  <a:srgbClr val="FFC000"/>
                </a:solidFill>
                <a:latin typeface="Roboto" panose="02000000000000000000" pitchFamily="2" charset="0"/>
              </a:rPr>
              <a:t>Will this happen again </a:t>
            </a:r>
          </a:p>
          <a:p>
            <a:r>
              <a:rPr lang="en-US" sz="3600">
                <a:solidFill>
                  <a:srgbClr val="FFC000"/>
                </a:solidFill>
                <a:latin typeface="Roboto" panose="02000000000000000000" pitchFamily="2" charset="0"/>
              </a:rPr>
              <a:t>with the </a:t>
            </a:r>
            <a:r>
              <a:rPr lang="en-US" sz="3600" b="1" i="1" u="sng">
                <a:solidFill>
                  <a:srgbClr val="FFFF00"/>
                </a:solidFill>
                <a:latin typeface="Roboto" panose="02000000000000000000" pitchFamily="2" charset="0"/>
              </a:rPr>
              <a:t>Fall Feasts? </a:t>
            </a:r>
          </a:p>
          <a:p>
            <a:r>
              <a:rPr lang="en-US" sz="3600">
                <a:solidFill>
                  <a:srgbClr val="FFC000"/>
                </a:solidFill>
                <a:latin typeface="Roboto" panose="02000000000000000000" pitchFamily="2" charset="0"/>
              </a:rPr>
              <a:t>A summons to another </a:t>
            </a:r>
          </a:p>
          <a:p>
            <a:r>
              <a:rPr lang="en-US" sz="3600" b="1" i="1" u="sng">
                <a:solidFill>
                  <a:srgbClr val="FFFF00"/>
                </a:solidFill>
                <a:latin typeface="Roboto" panose="02000000000000000000" pitchFamily="2" charset="0"/>
              </a:rPr>
              <a:t>Feast in the Wilderness </a:t>
            </a:r>
          </a:p>
          <a:p>
            <a:r>
              <a:rPr lang="en-US" sz="3600" i="1">
                <a:solidFill>
                  <a:srgbClr val="FFC000"/>
                </a:solidFill>
                <a:latin typeface="Roboto" panose="02000000000000000000" pitchFamily="2" charset="0"/>
              </a:rPr>
              <a:t>to meet their God?</a:t>
            </a:r>
            <a:endParaRPr lang="en-US" sz="3600" i="1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9281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0144DB-7BFE-13D6-1349-3EE9BB54A3C1}"/>
              </a:ext>
            </a:extLst>
          </p:cNvPr>
          <p:cNvSpPr txBox="1"/>
          <p:nvPr/>
        </p:nvSpPr>
        <p:spPr>
          <a:xfrm>
            <a:off x="366809" y="230747"/>
            <a:ext cx="931203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600" b="1" i="1">
                <a:solidFill>
                  <a:schemeClr val="bg2"/>
                </a:solidFill>
                <a:latin typeface="Baskerville Old Face" panose="02020602080505020303" pitchFamily="18" charset="0"/>
              </a:rPr>
              <a:t>  </a:t>
            </a:r>
            <a:r>
              <a:rPr lang="en-US" sz="3600" i="1">
                <a:solidFill>
                  <a:schemeClr val="bg2"/>
                </a:solidFill>
                <a:latin typeface="Baskerville Old Face" panose="02020602080505020303" pitchFamily="18" charset="0"/>
              </a:rPr>
              <a:t>4.</a:t>
            </a:r>
            <a:r>
              <a:rPr lang="en-US" sz="3600" b="1" i="1">
                <a:solidFill>
                  <a:schemeClr val="bg2"/>
                </a:solidFill>
                <a:latin typeface="Baskerville Old Face" panose="02020602080505020303" pitchFamily="18" charset="0"/>
              </a:rPr>
              <a:t> </a:t>
            </a:r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God’s Great Reset – </a:t>
            </a:r>
            <a:r>
              <a:rPr lang="en-US" sz="3600" i="1">
                <a:solidFill>
                  <a:srgbClr val="FFFF00"/>
                </a:solidFill>
                <a:latin typeface="Baskerville Old Face" panose="02020602080505020303" pitchFamily="18" charset="0"/>
              </a:rPr>
              <a:t>and the </a:t>
            </a:r>
            <a:r>
              <a:rPr lang="en-US" sz="3600" b="1" i="1" u="sng">
                <a:solidFill>
                  <a:srgbClr val="FFFF00"/>
                </a:solidFill>
                <a:latin typeface="Baskerville Old Face" panose="02020602080505020303" pitchFamily="18" charset="0"/>
              </a:rPr>
              <a:t>Second Exodus  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10513FC8-2A5A-192B-D3FD-7AAB23B269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1" t="18432" r="24738"/>
          <a:stretch/>
        </p:blipFill>
        <p:spPr bwMode="auto">
          <a:xfrm>
            <a:off x="366809" y="877078"/>
            <a:ext cx="4671722" cy="571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CD901B-132E-3AA2-B5AF-82173B553AC0}"/>
              </a:ext>
            </a:extLst>
          </p:cNvPr>
          <p:cNvSpPr txBox="1"/>
          <p:nvPr/>
        </p:nvSpPr>
        <p:spPr>
          <a:xfrm>
            <a:off x="5287348" y="877078"/>
            <a:ext cx="690465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i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Isaiah 11</a:t>
            </a:r>
          </a:p>
          <a:p>
            <a:r>
              <a:rPr lang="en-US" sz="40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12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 He will set up </a:t>
            </a:r>
          </a:p>
          <a:p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a banner for the nations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And will assemble </a:t>
            </a:r>
          </a:p>
          <a:p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the </a:t>
            </a:r>
            <a:r>
              <a:rPr lang="en-US" sz="4000" b="1" i="1">
                <a:solidFill>
                  <a:srgbClr val="FF0000"/>
                </a:solidFill>
                <a:effectLst/>
                <a:latin typeface="Inter"/>
              </a:rPr>
              <a:t>outcasts of Israel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And gather together </a:t>
            </a:r>
          </a:p>
          <a:p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the </a:t>
            </a:r>
            <a:r>
              <a:rPr lang="en-US" sz="4000" b="1" i="1">
                <a:solidFill>
                  <a:srgbClr val="00B0F0"/>
                </a:solidFill>
                <a:effectLst/>
                <a:latin typeface="Inter"/>
              </a:rPr>
              <a:t>dispersed of Judah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From the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four corners </a:t>
            </a:r>
          </a:p>
          <a:p>
            <a:r>
              <a:rPr lang="en-US" sz="4000" i="1">
                <a:solidFill>
                  <a:srgbClr val="FFFF00"/>
                </a:solidFill>
                <a:effectLst/>
                <a:latin typeface="Inter"/>
              </a:rPr>
              <a:t>of the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earth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.</a:t>
            </a:r>
            <a:endParaRPr lang="en-US" sz="40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5934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zekiel 20:35 And I will bring you into the wilderness of the nations,  where I will enter into judgment with you face to face.">
            <a:extLst>
              <a:ext uri="{FF2B5EF4-FFF2-40B4-BE49-F238E27FC236}">
                <a16:creationId xmlns:a16="http://schemas.microsoft.com/office/drawing/2014/main" id="{FD144DA9-0D6D-3CD8-AEE8-E2C733A54BB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490" y="207565"/>
            <a:ext cx="8050047" cy="6442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1C2A70-F0F4-1EC8-447A-613DA988A70B}"/>
              </a:ext>
            </a:extLst>
          </p:cNvPr>
          <p:cNvSpPr txBox="1"/>
          <p:nvPr/>
        </p:nvSpPr>
        <p:spPr>
          <a:xfrm>
            <a:off x="818606" y="1471748"/>
            <a:ext cx="347472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rgbClr val="FFC000"/>
                </a:solidFill>
              </a:rPr>
              <a:t>God’s  </a:t>
            </a:r>
          </a:p>
          <a:p>
            <a:r>
              <a:rPr lang="en-US" sz="4400">
                <a:solidFill>
                  <a:srgbClr val="FFC000"/>
                </a:solidFill>
              </a:rPr>
              <a:t>purpose </a:t>
            </a:r>
          </a:p>
          <a:p>
            <a:r>
              <a:rPr lang="en-US" sz="4400">
                <a:solidFill>
                  <a:srgbClr val="FFC000"/>
                </a:solidFill>
              </a:rPr>
              <a:t>of the Second Exodus </a:t>
            </a:r>
          </a:p>
        </p:txBody>
      </p:sp>
    </p:spTree>
    <p:extLst>
      <p:ext uri="{BB962C8B-B14F-4D97-AF65-F5344CB8AC3E}">
        <p14:creationId xmlns:p14="http://schemas.microsoft.com/office/powerpoint/2010/main" val="38936904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44C99-6655-AE82-C6B0-E8AB46E53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7C578C-3148-9474-1DD3-06F1AA27FE7C}"/>
              </a:ext>
            </a:extLst>
          </p:cNvPr>
          <p:cNvSpPr txBox="1"/>
          <p:nvPr/>
        </p:nvSpPr>
        <p:spPr>
          <a:xfrm>
            <a:off x="988422" y="67555"/>
            <a:ext cx="10215156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Jeremiah 31:7-11</a:t>
            </a:r>
          </a:p>
          <a:p>
            <a:r>
              <a:rPr lang="en-US" sz="3200">
                <a:solidFill>
                  <a:srgbClr val="FFC000"/>
                </a:solidFill>
              </a:rPr>
              <a:t>For thus says the LORD:</a:t>
            </a:r>
          </a:p>
          <a:p>
            <a:r>
              <a:rPr lang="en-US" sz="3200">
                <a:solidFill>
                  <a:srgbClr val="FFC000"/>
                </a:solidFill>
              </a:rPr>
              <a:t>“ Sing with gladness </a:t>
            </a:r>
            <a:r>
              <a:rPr lang="en-US" sz="3200" b="1" i="1">
                <a:solidFill>
                  <a:srgbClr val="FFFF00"/>
                </a:solidFill>
              </a:rPr>
              <a:t>for Jacob</a:t>
            </a:r>
            <a:r>
              <a:rPr lang="en-US" sz="3200">
                <a:solidFill>
                  <a:srgbClr val="FFC000"/>
                </a:solidFill>
              </a:rPr>
              <a:t>,</a:t>
            </a:r>
          </a:p>
          <a:p>
            <a:r>
              <a:rPr lang="en-US" sz="3200">
                <a:solidFill>
                  <a:srgbClr val="FFC000"/>
                </a:solidFill>
              </a:rPr>
              <a:t>And </a:t>
            </a:r>
            <a:r>
              <a:rPr lang="en-US" sz="3200" b="1" i="1">
                <a:solidFill>
                  <a:srgbClr val="FFFF00"/>
                </a:solidFill>
              </a:rPr>
              <a:t>shout</a:t>
            </a:r>
            <a:r>
              <a:rPr lang="en-US" sz="3200">
                <a:solidFill>
                  <a:srgbClr val="FFC000"/>
                </a:solidFill>
              </a:rPr>
              <a:t> among the chief of the nations;</a:t>
            </a:r>
          </a:p>
          <a:p>
            <a:r>
              <a:rPr lang="en-US" sz="3200">
                <a:solidFill>
                  <a:srgbClr val="FFC000"/>
                </a:solidFill>
              </a:rPr>
              <a:t>Proclaim, give praise, and say,</a:t>
            </a:r>
          </a:p>
          <a:p>
            <a:r>
              <a:rPr lang="en-US" sz="3200" b="1" i="1">
                <a:solidFill>
                  <a:srgbClr val="FFFF00"/>
                </a:solidFill>
              </a:rPr>
              <a:t>‘O LORD, save Your people,</a:t>
            </a:r>
          </a:p>
          <a:p>
            <a:r>
              <a:rPr lang="en-US" sz="3200">
                <a:solidFill>
                  <a:srgbClr val="FFC000"/>
                </a:solidFill>
              </a:rPr>
              <a:t>The </a:t>
            </a:r>
            <a:r>
              <a:rPr lang="en-US" sz="3200" b="1" i="1">
                <a:solidFill>
                  <a:srgbClr val="FFFF00"/>
                </a:solidFill>
              </a:rPr>
              <a:t>remnant of Israel!’</a:t>
            </a:r>
          </a:p>
          <a:p>
            <a:r>
              <a:rPr lang="en-US" sz="3200">
                <a:solidFill>
                  <a:srgbClr val="FFC000"/>
                </a:solidFill>
              </a:rPr>
              <a:t>Behold, I will bring them from the north country,</a:t>
            </a:r>
          </a:p>
          <a:p>
            <a:r>
              <a:rPr lang="en-US" sz="3200">
                <a:solidFill>
                  <a:srgbClr val="FFC000"/>
                </a:solidFill>
              </a:rPr>
              <a:t>And </a:t>
            </a:r>
            <a:r>
              <a:rPr lang="en-US" sz="3200" b="1" i="1">
                <a:solidFill>
                  <a:srgbClr val="FFFF00"/>
                </a:solidFill>
              </a:rPr>
              <a:t>gather them </a:t>
            </a:r>
            <a:r>
              <a:rPr lang="en-US" sz="3200">
                <a:solidFill>
                  <a:srgbClr val="FFC000"/>
                </a:solidFill>
              </a:rPr>
              <a:t>from the </a:t>
            </a:r>
            <a:r>
              <a:rPr lang="en-US" sz="3200" b="1" i="1">
                <a:solidFill>
                  <a:srgbClr val="FFFF00"/>
                </a:solidFill>
              </a:rPr>
              <a:t>ends of the earth</a:t>
            </a:r>
            <a:r>
              <a:rPr lang="en-US" sz="3200">
                <a:solidFill>
                  <a:srgbClr val="FFC000"/>
                </a:solidFill>
              </a:rPr>
              <a:t>,</a:t>
            </a:r>
          </a:p>
          <a:p>
            <a:r>
              <a:rPr lang="en-US" sz="3200">
                <a:solidFill>
                  <a:srgbClr val="FFC000"/>
                </a:solidFill>
              </a:rPr>
              <a:t>Among them </a:t>
            </a:r>
            <a:r>
              <a:rPr lang="en-US" sz="3200" b="1" i="1">
                <a:solidFill>
                  <a:srgbClr val="FFFF00"/>
                </a:solidFill>
              </a:rPr>
              <a:t>the blind </a:t>
            </a:r>
            <a:r>
              <a:rPr lang="en-US" sz="3200">
                <a:solidFill>
                  <a:srgbClr val="FFC000"/>
                </a:solidFill>
              </a:rPr>
              <a:t>and </a:t>
            </a:r>
            <a:r>
              <a:rPr lang="en-US" sz="3200" b="1" i="1">
                <a:solidFill>
                  <a:srgbClr val="FFFF00"/>
                </a:solidFill>
              </a:rPr>
              <a:t>the lame</a:t>
            </a:r>
            <a:r>
              <a:rPr lang="en-US" sz="3200">
                <a:solidFill>
                  <a:srgbClr val="FFC000"/>
                </a:solidFill>
              </a:rPr>
              <a:t>,</a:t>
            </a:r>
          </a:p>
          <a:p>
            <a:r>
              <a:rPr lang="en-US" sz="3200">
                <a:solidFill>
                  <a:srgbClr val="FFC000"/>
                </a:solidFill>
              </a:rPr>
              <a:t>The </a:t>
            </a:r>
            <a:r>
              <a:rPr lang="en-US" sz="3200" b="1" i="1">
                <a:solidFill>
                  <a:srgbClr val="FFFF00"/>
                </a:solidFill>
              </a:rPr>
              <a:t>woman with child</a:t>
            </a:r>
          </a:p>
          <a:p>
            <a:r>
              <a:rPr lang="en-US" sz="3200">
                <a:solidFill>
                  <a:srgbClr val="FFC000"/>
                </a:solidFill>
              </a:rPr>
              <a:t>And the one who labors with child, together;</a:t>
            </a:r>
          </a:p>
          <a:p>
            <a:r>
              <a:rPr lang="en-US" sz="3200" b="1" i="1">
                <a:solidFill>
                  <a:srgbClr val="FFFF00"/>
                </a:solidFill>
              </a:rPr>
              <a:t>A great throng shall return </a:t>
            </a:r>
            <a:r>
              <a:rPr lang="en-US" sz="3200">
                <a:solidFill>
                  <a:srgbClr val="FFC000"/>
                </a:solidFill>
              </a:rPr>
              <a:t>there.</a:t>
            </a:r>
          </a:p>
        </p:txBody>
      </p:sp>
    </p:spTree>
    <p:extLst>
      <p:ext uri="{BB962C8B-B14F-4D97-AF65-F5344CB8AC3E}">
        <p14:creationId xmlns:p14="http://schemas.microsoft.com/office/powerpoint/2010/main" val="31874564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486C9AE-A5A1-BCE6-F034-28623ECDD3ED}"/>
              </a:ext>
            </a:extLst>
          </p:cNvPr>
          <p:cNvSpPr txBox="1"/>
          <p:nvPr/>
        </p:nvSpPr>
        <p:spPr>
          <a:xfrm>
            <a:off x="1114697" y="181957"/>
            <a:ext cx="9962605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>
                <a:solidFill>
                  <a:srgbClr val="FFC000"/>
                </a:solidFill>
              </a:rPr>
              <a:t>They shall </a:t>
            </a:r>
            <a:r>
              <a:rPr lang="en-US" sz="3200" b="1" i="1">
                <a:solidFill>
                  <a:srgbClr val="FFFF00"/>
                </a:solidFill>
              </a:rPr>
              <a:t>come with weeping</a:t>
            </a:r>
            <a:r>
              <a:rPr lang="en-US" sz="3200">
                <a:solidFill>
                  <a:srgbClr val="FFC000"/>
                </a:solidFill>
              </a:rPr>
              <a:t>,</a:t>
            </a:r>
          </a:p>
          <a:p>
            <a:r>
              <a:rPr lang="en-US" sz="3200">
                <a:solidFill>
                  <a:srgbClr val="FFC000"/>
                </a:solidFill>
              </a:rPr>
              <a:t>And with </a:t>
            </a:r>
            <a:r>
              <a:rPr lang="en-US" sz="3200" b="1" i="1">
                <a:solidFill>
                  <a:srgbClr val="FFFF00"/>
                </a:solidFill>
              </a:rPr>
              <a:t>supplications</a:t>
            </a:r>
            <a:r>
              <a:rPr lang="en-US" sz="3200">
                <a:solidFill>
                  <a:srgbClr val="FFC000"/>
                </a:solidFill>
              </a:rPr>
              <a:t> I will lead them.</a:t>
            </a:r>
          </a:p>
          <a:p>
            <a:r>
              <a:rPr lang="en-US" sz="3200">
                <a:solidFill>
                  <a:srgbClr val="FFC000"/>
                </a:solidFill>
              </a:rPr>
              <a:t>I will cause them to walk by the </a:t>
            </a:r>
            <a:r>
              <a:rPr lang="en-US" sz="3200" b="1" i="1">
                <a:solidFill>
                  <a:srgbClr val="FFFF00"/>
                </a:solidFill>
              </a:rPr>
              <a:t>rivers of waters</a:t>
            </a:r>
            <a:r>
              <a:rPr lang="en-US" sz="3200">
                <a:solidFill>
                  <a:srgbClr val="FFC000"/>
                </a:solidFill>
              </a:rPr>
              <a:t>,</a:t>
            </a:r>
          </a:p>
          <a:p>
            <a:r>
              <a:rPr lang="en-US" sz="3200">
                <a:solidFill>
                  <a:srgbClr val="FFC000"/>
                </a:solidFill>
              </a:rPr>
              <a:t>In </a:t>
            </a:r>
            <a:r>
              <a:rPr lang="en-US" sz="3200" b="1" i="1">
                <a:solidFill>
                  <a:srgbClr val="FFFF00"/>
                </a:solidFill>
              </a:rPr>
              <a:t>a straight way </a:t>
            </a:r>
            <a:r>
              <a:rPr lang="en-US" sz="3200">
                <a:solidFill>
                  <a:srgbClr val="FFC000"/>
                </a:solidFill>
              </a:rPr>
              <a:t>in which they shall not stumble;</a:t>
            </a:r>
          </a:p>
          <a:p>
            <a:r>
              <a:rPr lang="en-US" sz="3200">
                <a:solidFill>
                  <a:srgbClr val="FFC000"/>
                </a:solidFill>
              </a:rPr>
              <a:t>For I am a </a:t>
            </a:r>
            <a:r>
              <a:rPr lang="en-US" sz="3200" b="1" i="1">
                <a:solidFill>
                  <a:srgbClr val="FFFF00"/>
                </a:solidFill>
              </a:rPr>
              <a:t>Father </a:t>
            </a:r>
            <a:r>
              <a:rPr lang="en-US" sz="3200" i="1">
                <a:solidFill>
                  <a:srgbClr val="FFFF00"/>
                </a:solidFill>
              </a:rPr>
              <a:t>to</a:t>
            </a:r>
            <a:r>
              <a:rPr lang="en-US" sz="3200" b="1" i="1">
                <a:solidFill>
                  <a:srgbClr val="FFFF00"/>
                </a:solidFill>
              </a:rPr>
              <a:t> Israel</a:t>
            </a:r>
            <a:r>
              <a:rPr lang="en-US" sz="3200">
                <a:solidFill>
                  <a:srgbClr val="FFC000"/>
                </a:solidFill>
              </a:rPr>
              <a:t>,</a:t>
            </a:r>
          </a:p>
          <a:p>
            <a:r>
              <a:rPr lang="en-US" sz="3200">
                <a:solidFill>
                  <a:srgbClr val="FFC000"/>
                </a:solidFill>
              </a:rPr>
              <a:t>And </a:t>
            </a:r>
            <a:r>
              <a:rPr lang="en-US" sz="3200" b="1" i="1">
                <a:solidFill>
                  <a:srgbClr val="FFFF00"/>
                </a:solidFill>
              </a:rPr>
              <a:t>Ephraim is My firstborn</a:t>
            </a:r>
            <a:r>
              <a:rPr lang="en-US" sz="3200">
                <a:solidFill>
                  <a:srgbClr val="FFC000"/>
                </a:solidFill>
              </a:rPr>
              <a:t>.</a:t>
            </a:r>
          </a:p>
          <a:p>
            <a:r>
              <a:rPr lang="en-US" sz="3200">
                <a:solidFill>
                  <a:srgbClr val="FFC000"/>
                </a:solidFill>
              </a:rPr>
              <a:t>' Hear the word of the LORD, O nations,</a:t>
            </a:r>
          </a:p>
          <a:p>
            <a:r>
              <a:rPr lang="en-US" sz="3200">
                <a:solidFill>
                  <a:srgbClr val="FFC000"/>
                </a:solidFill>
              </a:rPr>
              <a:t>And declare it in the isles afar off, and say,</a:t>
            </a:r>
          </a:p>
          <a:p>
            <a:r>
              <a:rPr lang="en-US" sz="3200">
                <a:solidFill>
                  <a:srgbClr val="FFC000"/>
                </a:solidFill>
              </a:rPr>
              <a:t>' </a:t>
            </a:r>
            <a:r>
              <a:rPr lang="en-US" sz="3200" b="1" i="1">
                <a:solidFill>
                  <a:srgbClr val="FFFF00"/>
                </a:solidFill>
              </a:rPr>
              <a:t>He </a:t>
            </a:r>
            <a:r>
              <a:rPr lang="en-US" sz="3200" i="1">
                <a:solidFill>
                  <a:srgbClr val="FFFF00"/>
                </a:solidFill>
              </a:rPr>
              <a:t>who</a:t>
            </a:r>
            <a:r>
              <a:rPr lang="en-US" sz="3200" b="1" i="1">
                <a:solidFill>
                  <a:srgbClr val="FFFF00"/>
                </a:solidFill>
              </a:rPr>
              <a:t> scattered Israel </a:t>
            </a:r>
            <a:r>
              <a:rPr lang="en-US" sz="3200" i="1">
                <a:solidFill>
                  <a:srgbClr val="FFFF00"/>
                </a:solidFill>
              </a:rPr>
              <a:t>will </a:t>
            </a:r>
            <a:r>
              <a:rPr lang="en-US" sz="3200" b="1" i="1">
                <a:solidFill>
                  <a:srgbClr val="FFFF00"/>
                </a:solidFill>
              </a:rPr>
              <a:t>gather him</a:t>
            </a:r>
            <a:r>
              <a:rPr lang="en-US" sz="3200">
                <a:solidFill>
                  <a:srgbClr val="FFC000"/>
                </a:solidFill>
              </a:rPr>
              <a:t>,</a:t>
            </a:r>
          </a:p>
          <a:p>
            <a:r>
              <a:rPr lang="en-US" sz="3200">
                <a:solidFill>
                  <a:srgbClr val="FFC000"/>
                </a:solidFill>
              </a:rPr>
              <a:t>And keep him as a </a:t>
            </a:r>
            <a:r>
              <a:rPr lang="en-US" sz="3200" b="1" i="1">
                <a:solidFill>
                  <a:srgbClr val="FFFF00"/>
                </a:solidFill>
              </a:rPr>
              <a:t>shepherd does his flock</a:t>
            </a:r>
            <a:r>
              <a:rPr lang="en-US" sz="3200">
                <a:solidFill>
                  <a:srgbClr val="FFC000"/>
                </a:solidFill>
              </a:rPr>
              <a:t>.'</a:t>
            </a:r>
          </a:p>
          <a:p>
            <a:r>
              <a:rPr lang="en-US" sz="3200">
                <a:solidFill>
                  <a:srgbClr val="FFC000"/>
                </a:solidFill>
              </a:rPr>
              <a:t>For the LORD has </a:t>
            </a:r>
            <a:r>
              <a:rPr lang="en-US" sz="3200" b="1" i="1">
                <a:solidFill>
                  <a:srgbClr val="FFFF00"/>
                </a:solidFill>
              </a:rPr>
              <a:t>redeemed Jacob</a:t>
            </a:r>
            <a:r>
              <a:rPr lang="en-US" sz="3200">
                <a:solidFill>
                  <a:srgbClr val="FFC000"/>
                </a:solidFill>
              </a:rPr>
              <a:t>,</a:t>
            </a:r>
          </a:p>
          <a:p>
            <a:r>
              <a:rPr lang="en-US" sz="3200">
                <a:solidFill>
                  <a:srgbClr val="FFC000"/>
                </a:solidFill>
              </a:rPr>
              <a:t>And </a:t>
            </a:r>
            <a:r>
              <a:rPr lang="en-US" sz="3200" b="1" i="1">
                <a:solidFill>
                  <a:srgbClr val="FFFF00"/>
                </a:solidFill>
              </a:rPr>
              <a:t>ransomed him </a:t>
            </a:r>
            <a:r>
              <a:rPr lang="en-US" sz="3200">
                <a:solidFill>
                  <a:srgbClr val="FFC000"/>
                </a:solidFill>
              </a:rPr>
              <a:t>from the </a:t>
            </a:r>
          </a:p>
          <a:p>
            <a:r>
              <a:rPr lang="en-US" sz="3200">
                <a:solidFill>
                  <a:srgbClr val="FFC000"/>
                </a:solidFill>
              </a:rPr>
              <a:t>hand of one stronger than he.</a:t>
            </a:r>
          </a:p>
        </p:txBody>
      </p:sp>
    </p:spTree>
    <p:extLst>
      <p:ext uri="{BB962C8B-B14F-4D97-AF65-F5344CB8AC3E}">
        <p14:creationId xmlns:p14="http://schemas.microsoft.com/office/powerpoint/2010/main" val="22634121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85D9F-A9DF-CB0D-7441-4FFBBAEAD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943" y="951051"/>
            <a:ext cx="3040144" cy="45116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>
                <a:solidFill>
                  <a:srgbClr val="FFC000"/>
                </a:solidFill>
              </a:rPr>
              <a:t>The</a:t>
            </a:r>
            <a:br>
              <a:rPr lang="en-US" sz="6000">
                <a:solidFill>
                  <a:srgbClr val="FFC000"/>
                </a:solidFill>
              </a:rPr>
            </a:br>
            <a:r>
              <a:rPr lang="en-US" sz="6000">
                <a:solidFill>
                  <a:srgbClr val="FFC000"/>
                </a:solidFill>
              </a:rPr>
              <a:t>End-Time</a:t>
            </a:r>
            <a:br>
              <a:rPr lang="en-US" sz="6000">
                <a:solidFill>
                  <a:srgbClr val="FFC000"/>
                </a:solidFill>
              </a:rPr>
            </a:br>
            <a:r>
              <a:rPr lang="en-US" sz="6000">
                <a:solidFill>
                  <a:srgbClr val="FFC000"/>
                </a:solidFill>
              </a:rPr>
              <a:t>Exile at</a:t>
            </a:r>
            <a:br>
              <a:rPr lang="en-US" sz="6000">
                <a:solidFill>
                  <a:srgbClr val="FFC000"/>
                </a:solidFill>
              </a:rPr>
            </a:br>
            <a:r>
              <a:rPr lang="en-US" sz="6000">
                <a:solidFill>
                  <a:srgbClr val="FFC000"/>
                </a:solidFill>
              </a:rPr>
              <a:t>Mystery  </a:t>
            </a:r>
            <a:br>
              <a:rPr lang="en-US" sz="6000">
                <a:solidFill>
                  <a:srgbClr val="FFC000"/>
                </a:solidFill>
              </a:rPr>
            </a:br>
            <a:r>
              <a:rPr lang="en-US" sz="6000" err="1">
                <a:solidFill>
                  <a:srgbClr val="FFC000"/>
                </a:solidFill>
              </a:rPr>
              <a:t>Bozrah</a:t>
            </a:r>
            <a:r>
              <a:rPr lang="en-US" sz="6000">
                <a:solidFill>
                  <a:srgbClr val="FFC000"/>
                </a:solidFill>
              </a:rPr>
              <a:t> </a:t>
            </a:r>
          </a:p>
        </p:txBody>
      </p:sp>
      <p:pic>
        <p:nvPicPr>
          <p:cNvPr id="2050" name="Picture 2" descr="MICAH 33 Micah Southern Kingdom - Pre-Exile - ppt download">
            <a:extLst>
              <a:ext uri="{FF2B5EF4-FFF2-40B4-BE49-F238E27FC236}">
                <a16:creationId xmlns:a16="http://schemas.microsoft.com/office/drawing/2014/main" id="{2FA45C3D-FFE1-D190-73BD-0BC551F141E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434" y="201804"/>
            <a:ext cx="8526544" cy="639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2669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i will refine them as silver">
            <a:extLst>
              <a:ext uri="{FF2B5EF4-FFF2-40B4-BE49-F238E27FC236}">
                <a16:creationId xmlns:a16="http://schemas.microsoft.com/office/drawing/2014/main" id="{747CB1B8-B9CF-4951-B481-3587E3D4C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0"/>
            <a:ext cx="10744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7877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7BAC7BB-697B-E759-94E6-CDF2C4B7AEA1}"/>
              </a:ext>
            </a:extLst>
          </p:cNvPr>
          <p:cNvSpPr txBox="1"/>
          <p:nvPr/>
        </p:nvSpPr>
        <p:spPr>
          <a:xfrm>
            <a:off x="592183" y="175911"/>
            <a:ext cx="11042468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1" i="0" u="none" strike="noStrike">
                <a:solidFill>
                  <a:schemeClr val="bg1"/>
                </a:solidFill>
                <a:effectLst/>
                <a:latin typeface="Inter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Jeremiah 30:7-11</a:t>
            </a:r>
            <a:br>
              <a:rPr lang="en-US" sz="3200" b="0" i="0">
                <a:solidFill>
                  <a:srgbClr val="333333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Alas! For that day </a:t>
            </a:r>
            <a:r>
              <a:rPr lang="en-US" sz="3200" b="0" i="1">
                <a:solidFill>
                  <a:srgbClr val="FFC000"/>
                </a:solidFill>
                <a:effectLst/>
                <a:latin typeface="Inter"/>
              </a:rPr>
              <a:t>is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 great,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So that none </a:t>
            </a:r>
            <a:r>
              <a:rPr lang="en-US" sz="3200" b="0" i="1">
                <a:solidFill>
                  <a:srgbClr val="FFC000"/>
                </a:solidFill>
                <a:effectLst/>
                <a:latin typeface="Inter"/>
              </a:rPr>
              <a:t>is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 like it;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And it </a:t>
            </a:r>
            <a:r>
              <a:rPr lang="en-US" sz="3200" b="0" i="1">
                <a:solidFill>
                  <a:srgbClr val="FFC000"/>
                </a:solidFill>
                <a:effectLst/>
                <a:latin typeface="Inter"/>
              </a:rPr>
              <a:t>is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 the time of </a:t>
            </a:r>
            <a:r>
              <a:rPr lang="en-US" sz="3200" b="1" i="1">
                <a:solidFill>
                  <a:srgbClr val="FFFF00"/>
                </a:solidFill>
                <a:effectLst/>
                <a:latin typeface="Inter"/>
              </a:rPr>
              <a:t>Jacob's trouble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But </a:t>
            </a:r>
            <a:r>
              <a:rPr lang="en-US" sz="3200" b="0" i="1">
                <a:solidFill>
                  <a:srgbClr val="FFFF00"/>
                </a:solidFill>
                <a:effectLst/>
                <a:latin typeface="Inter"/>
              </a:rPr>
              <a:t>he shall be saved out of it.</a:t>
            </a:r>
            <a:br>
              <a:rPr lang="en-US" sz="3200" b="0" i="1">
                <a:solidFill>
                  <a:srgbClr val="FFFF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'For it shall come to pass </a:t>
            </a:r>
            <a:r>
              <a:rPr lang="en-US" sz="3200" b="0" i="1">
                <a:solidFill>
                  <a:srgbClr val="FFFF00"/>
                </a:solidFill>
                <a:effectLst/>
                <a:latin typeface="Inter"/>
              </a:rPr>
              <a:t>in that day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,'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Says the LORD of hosts,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'</a:t>
            </a:r>
            <a:r>
              <a:rPr lang="en-US" sz="3200" b="0" i="1">
                <a:solidFill>
                  <a:srgbClr val="FFC000"/>
                </a:solidFill>
                <a:effectLst/>
                <a:latin typeface="Inter"/>
              </a:rPr>
              <a:t>That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 </a:t>
            </a:r>
            <a:r>
              <a:rPr lang="en-US" sz="3200" b="0" i="1">
                <a:solidFill>
                  <a:srgbClr val="FFFF00"/>
                </a:solidFill>
                <a:effectLst/>
                <a:latin typeface="Inter"/>
              </a:rPr>
              <a:t>I will break his yoke from your neck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And will </a:t>
            </a:r>
            <a:r>
              <a:rPr lang="en-US" sz="3200" b="0" i="1">
                <a:solidFill>
                  <a:srgbClr val="FFFF00"/>
                </a:solidFill>
                <a:effectLst/>
                <a:latin typeface="Inter"/>
              </a:rPr>
              <a:t>burst your bonds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;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Foreigners shall no more enslave them.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But they shall serve the LORD their God,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And </a:t>
            </a:r>
            <a:r>
              <a:rPr lang="en-US" sz="3200" b="1" i="1">
                <a:solidFill>
                  <a:srgbClr val="00B0F0"/>
                </a:solidFill>
                <a:effectLst/>
                <a:latin typeface="Inter"/>
              </a:rPr>
              <a:t>David their king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1">
                <a:solidFill>
                  <a:srgbClr val="FFFF00"/>
                </a:solidFill>
                <a:effectLst/>
                <a:latin typeface="Inter"/>
              </a:rPr>
              <a:t>Whom I will raise up for them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.</a:t>
            </a:r>
            <a:endParaRPr lang="en-US" sz="3200" b="0" i="0">
              <a:solidFill>
                <a:srgbClr val="333333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8827653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F9695-0142-1E86-FAEE-D653D05CA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9CC5E6-32BB-F4BA-33AB-02FF36535027}"/>
              </a:ext>
            </a:extLst>
          </p:cNvPr>
          <p:cNvSpPr txBox="1"/>
          <p:nvPr/>
        </p:nvSpPr>
        <p:spPr>
          <a:xfrm>
            <a:off x="1079863" y="184618"/>
            <a:ext cx="8090263" cy="6771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'Therefore </a:t>
            </a:r>
            <a:r>
              <a:rPr lang="en-US" sz="3200" b="0" i="1">
                <a:solidFill>
                  <a:srgbClr val="FFFF00"/>
                </a:solidFill>
                <a:effectLst/>
                <a:latin typeface="Inter"/>
              </a:rPr>
              <a:t>do not fear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, O </a:t>
            </a:r>
            <a:r>
              <a:rPr lang="en-US" sz="3200" b="1" i="1" u="sng">
                <a:solidFill>
                  <a:srgbClr val="FFC000"/>
                </a:solidFill>
                <a:effectLst/>
                <a:latin typeface="Inter"/>
              </a:rPr>
              <a:t>My servant </a:t>
            </a:r>
            <a:r>
              <a:rPr lang="en-US" sz="3200" b="1" i="1">
                <a:solidFill>
                  <a:srgbClr val="FFC000"/>
                </a:solidFill>
                <a:effectLst/>
                <a:latin typeface="Inter"/>
              </a:rPr>
              <a:t>Jacob,' 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says the LORD,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'Nor be dismayed, </a:t>
            </a:r>
            <a:r>
              <a:rPr lang="en-US" sz="3200" b="1" i="1">
                <a:solidFill>
                  <a:srgbClr val="FFFF00"/>
                </a:solidFill>
                <a:effectLst/>
                <a:latin typeface="Inter"/>
              </a:rPr>
              <a:t>O Israel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;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For behold, </a:t>
            </a:r>
            <a:r>
              <a:rPr lang="en-US" sz="3200" b="0" i="1">
                <a:solidFill>
                  <a:srgbClr val="FFFF00"/>
                </a:solidFill>
                <a:effectLst/>
                <a:latin typeface="Inter"/>
              </a:rPr>
              <a:t>I will save you from afar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And your seed from </a:t>
            </a:r>
            <a:r>
              <a:rPr lang="en-US" sz="3200" b="0" i="1">
                <a:solidFill>
                  <a:srgbClr val="FFFF00"/>
                </a:solidFill>
                <a:effectLst/>
                <a:latin typeface="Inter"/>
              </a:rPr>
              <a:t>the </a:t>
            </a:r>
            <a:r>
              <a:rPr lang="en-US" sz="3200" b="1" i="1">
                <a:solidFill>
                  <a:srgbClr val="FFFF00"/>
                </a:solidFill>
                <a:effectLst/>
                <a:latin typeface="Inter"/>
              </a:rPr>
              <a:t>land</a:t>
            </a:r>
            <a:r>
              <a:rPr lang="en-US" sz="3200" b="0" i="1">
                <a:solidFill>
                  <a:srgbClr val="FFFF00"/>
                </a:solidFill>
                <a:effectLst/>
                <a:latin typeface="Inter"/>
              </a:rPr>
              <a:t> of </a:t>
            </a:r>
            <a:r>
              <a:rPr lang="en-US" sz="3200" b="1" i="1">
                <a:solidFill>
                  <a:srgbClr val="FFFF00"/>
                </a:solidFill>
                <a:effectLst/>
                <a:latin typeface="Inter"/>
              </a:rPr>
              <a:t>their captivity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.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1">
                <a:solidFill>
                  <a:srgbClr val="FFFF00"/>
                </a:solidFill>
                <a:effectLst/>
                <a:latin typeface="Inter"/>
              </a:rPr>
              <a:t>Jacob shall return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, have rest and be quiet,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And no one shall make </a:t>
            </a:r>
            <a:r>
              <a:rPr lang="en-US" sz="3200" b="0" i="1">
                <a:solidFill>
                  <a:srgbClr val="FFC000"/>
                </a:solidFill>
                <a:effectLst/>
                <a:latin typeface="Inter"/>
              </a:rPr>
              <a:t>him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 afraid.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For I </a:t>
            </a:r>
            <a:r>
              <a:rPr lang="en-US" sz="3200" b="0" i="1">
                <a:solidFill>
                  <a:srgbClr val="FFC000"/>
                </a:solidFill>
                <a:effectLst/>
                <a:latin typeface="Inter"/>
              </a:rPr>
              <a:t>am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 with you,' says the LORD, 'to save you;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Though I make a full end of all nations where I have scattered you,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Yet I will not make a complete end of you.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But </a:t>
            </a:r>
            <a:r>
              <a:rPr lang="en-US" sz="3200" b="0" i="1">
                <a:solidFill>
                  <a:srgbClr val="FFFF00"/>
                </a:solidFill>
                <a:effectLst/>
                <a:latin typeface="Inter"/>
              </a:rPr>
              <a:t>I will correct you in justice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And </a:t>
            </a:r>
            <a:r>
              <a:rPr lang="en-US" sz="3200" b="0" i="1">
                <a:solidFill>
                  <a:srgbClr val="FFFF00"/>
                </a:solidFill>
                <a:effectLst/>
                <a:latin typeface="Inter"/>
              </a:rPr>
              <a:t>will not let you go altogether unpunished.'</a:t>
            </a:r>
            <a:br>
              <a:rPr lang="en-US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b="0" i="0">
                <a:solidFill>
                  <a:srgbClr val="333333"/>
                </a:solidFill>
                <a:effectLst/>
                <a:latin typeface="Inter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559389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7A489C-40EB-57C5-F2C4-3DF67408D15C}"/>
              </a:ext>
            </a:extLst>
          </p:cNvPr>
          <p:cNvSpPr txBox="1"/>
          <p:nvPr/>
        </p:nvSpPr>
        <p:spPr>
          <a:xfrm>
            <a:off x="287383" y="335845"/>
            <a:ext cx="11460479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i="0" u="none" strike="noStrike">
                <a:solidFill>
                  <a:schemeClr val="bg1"/>
                </a:solidFill>
                <a:effectLst/>
                <a:latin typeface="Inter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Ezekiel 36:24-29</a:t>
            </a:r>
            <a:br>
              <a:rPr lang="en-US" sz="3600" b="0" i="0">
                <a:solidFill>
                  <a:srgbClr val="333333"/>
                </a:solidFill>
                <a:effectLst/>
                <a:latin typeface="Inter"/>
              </a:rPr>
            </a:b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For I will take you from among the nations,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gather you out </a:t>
            </a:r>
          </a:p>
          <a:p>
            <a:pPr algn="l"/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of all countries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, and bring you into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your own land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. Then I will </a:t>
            </a:r>
            <a:r>
              <a:rPr lang="en-US" sz="3600" b="1" i="1">
                <a:solidFill>
                  <a:srgbClr val="FFFF00"/>
                </a:solidFill>
                <a:effectLst/>
                <a:latin typeface="Inter"/>
              </a:rPr>
              <a:t>sprinkle clean water on you, and you shall be clean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; I will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cleanse you </a:t>
            </a:r>
            <a:r>
              <a:rPr lang="en-US" sz="3600" b="0" i="1">
                <a:solidFill>
                  <a:srgbClr val="FFC000"/>
                </a:solidFill>
                <a:effectLst/>
                <a:latin typeface="Inter"/>
              </a:rPr>
              <a:t>from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 all your filthiness </a:t>
            </a:r>
            <a:r>
              <a:rPr lang="en-US" sz="3600" b="0" i="1">
                <a:solidFill>
                  <a:srgbClr val="FFC000"/>
                </a:solidFill>
                <a:effectLst/>
                <a:latin typeface="Inter"/>
              </a:rPr>
              <a:t>and from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all your idols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. I will give you </a:t>
            </a:r>
            <a:r>
              <a:rPr lang="en-US" sz="3600" b="1" i="1">
                <a:solidFill>
                  <a:srgbClr val="FFFF00"/>
                </a:solidFill>
                <a:effectLst/>
                <a:latin typeface="Inter"/>
              </a:rPr>
              <a:t>a new heart 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and put </a:t>
            </a:r>
            <a:r>
              <a:rPr lang="en-US" sz="3600" b="1" i="1">
                <a:solidFill>
                  <a:srgbClr val="FFFF00"/>
                </a:solidFill>
                <a:effectLst/>
                <a:latin typeface="Inter"/>
              </a:rPr>
              <a:t>a new spirit 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within you; I will take the </a:t>
            </a:r>
            <a:r>
              <a:rPr lang="en-US" sz="3600" b="0" i="0">
                <a:solidFill>
                  <a:schemeClr val="bg1">
                    <a:lumMod val="85000"/>
                  </a:schemeClr>
                </a:solidFill>
                <a:effectLst/>
                <a:latin typeface="Inter"/>
              </a:rPr>
              <a:t>heart of stone 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out of your flesh and give you a </a:t>
            </a:r>
            <a:r>
              <a:rPr lang="en-US" sz="3600" b="0" i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Inter"/>
              </a:rPr>
              <a:t>heart of flesh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. I will put </a:t>
            </a:r>
            <a:r>
              <a:rPr lang="en-US" sz="3600" b="1" i="1">
                <a:solidFill>
                  <a:srgbClr val="FFFF00"/>
                </a:solidFill>
                <a:effectLst/>
                <a:latin typeface="Inter"/>
              </a:rPr>
              <a:t>My Spirit 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within you and cause you to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walk in My statutes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, and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you will keep My judgments and do them</a:t>
            </a:r>
            <a:r>
              <a:rPr lang="en-US" sz="3600" b="0" i="1">
                <a:solidFill>
                  <a:srgbClr val="FFC000"/>
                </a:solidFill>
                <a:effectLst/>
                <a:latin typeface="Inter"/>
              </a:rPr>
              <a:t>.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 Then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you shall dwell in the land that I gave to your fathers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; you shall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be My people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, and </a:t>
            </a:r>
            <a:r>
              <a:rPr lang="en-US" sz="3600" b="1" i="1">
                <a:solidFill>
                  <a:srgbClr val="FFFF00"/>
                </a:solidFill>
                <a:effectLst/>
                <a:latin typeface="Inter"/>
              </a:rPr>
              <a:t>I will be your God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395684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7DD3EA-93B7-415C-A10E-72F76208A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09539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ED69A8-DFB4-46C6-A15D-2EAC13EC0D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140" y="0"/>
            <a:ext cx="2819399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BDD9C4-081E-49E9-9478-E09A54F618BE}"/>
              </a:ext>
            </a:extLst>
          </p:cNvPr>
          <p:cNvSpPr txBox="1"/>
          <p:nvPr/>
        </p:nvSpPr>
        <p:spPr>
          <a:xfrm>
            <a:off x="685800" y="457200"/>
            <a:ext cx="3733799" cy="526297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Papyrus" panose="03070502060502030205" pitchFamily="66" charset="0"/>
              </a:rPr>
              <a:t>The </a:t>
            </a:r>
          </a:p>
          <a:p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Papyrus" panose="03070502060502030205" pitchFamily="66" charset="0"/>
              </a:rPr>
              <a:t>Woman </a:t>
            </a:r>
          </a:p>
          <a:p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Papyrus" panose="03070502060502030205" pitchFamily="66" charset="0"/>
              </a:rPr>
              <a:t>and the </a:t>
            </a:r>
          </a:p>
          <a:p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Papyrus" panose="03070502060502030205" pitchFamily="66" charset="0"/>
              </a:rPr>
              <a:t>Dragon of </a:t>
            </a:r>
          </a:p>
          <a:p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Papyrus" panose="03070502060502030205" pitchFamily="66" charset="0"/>
              </a:rPr>
              <a:t>Revelation</a:t>
            </a:r>
          </a:p>
          <a:p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Papyrus" panose="03070502060502030205" pitchFamily="66" charset="0"/>
              </a:rPr>
              <a:t>Chapter </a:t>
            </a:r>
          </a:p>
          <a:p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Papyrus" panose="03070502060502030205" pitchFamily="66" charset="0"/>
              </a:rPr>
              <a:t>Twelve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4D91E1-E7BB-48B5-96F9-5FB21A4B8F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539" y="0"/>
            <a:ext cx="48557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4703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9E4DD9-EC00-41C6-B1E1-B9C41F9F87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813" y="144135"/>
            <a:ext cx="5142016" cy="65697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848765-F817-4BF9-90E6-CB456ADD05C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39"/>
          <a:stretch/>
        </p:blipFill>
        <p:spPr>
          <a:xfrm>
            <a:off x="174171" y="144134"/>
            <a:ext cx="6476012" cy="65697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44D84D-230E-E244-12E0-696D1A5DF1FA}"/>
              </a:ext>
            </a:extLst>
          </p:cNvPr>
          <p:cNvSpPr txBox="1"/>
          <p:nvPr/>
        </p:nvSpPr>
        <p:spPr>
          <a:xfrm>
            <a:off x="164646" y="77756"/>
            <a:ext cx="4447459" cy="107721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2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The Second Exodus </a:t>
            </a:r>
          </a:p>
          <a:p>
            <a:r>
              <a:rPr lang="en-US" sz="32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The Flight of the Woman</a:t>
            </a:r>
          </a:p>
        </p:txBody>
      </p:sp>
    </p:spTree>
    <p:extLst>
      <p:ext uri="{BB962C8B-B14F-4D97-AF65-F5344CB8AC3E}">
        <p14:creationId xmlns:p14="http://schemas.microsoft.com/office/powerpoint/2010/main" val="31489509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5C93B8-F893-492D-B0E1-6AEA5362C9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598" y="3480951"/>
            <a:ext cx="4256984" cy="33008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1415E4-FFFE-40FB-AB4E-0AB71CA12C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775" y="76200"/>
            <a:ext cx="4510033" cy="6705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BFB6BB-1609-4C99-9A05-EE17DA97D9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76199"/>
            <a:ext cx="4256984" cy="33008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53F45C-24EB-4337-BF18-DDED7B7763B0}"/>
              </a:ext>
            </a:extLst>
          </p:cNvPr>
          <p:cNvSpPr txBox="1"/>
          <p:nvPr/>
        </p:nvSpPr>
        <p:spPr>
          <a:xfrm>
            <a:off x="74193" y="387796"/>
            <a:ext cx="320240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>
                <a:solidFill>
                  <a:srgbClr val="FFFF00"/>
                </a:solidFill>
              </a:rPr>
              <a:t>Petra</a:t>
            </a:r>
            <a:r>
              <a:rPr lang="en-US" sz="3600">
                <a:solidFill>
                  <a:srgbClr val="FFC000"/>
                </a:solidFill>
              </a:rPr>
              <a:t> </a:t>
            </a:r>
          </a:p>
          <a:p>
            <a:r>
              <a:rPr lang="en-US" sz="3600">
                <a:solidFill>
                  <a:srgbClr val="FFC000"/>
                </a:solidFill>
              </a:rPr>
              <a:t>in Jordan, </a:t>
            </a:r>
          </a:p>
          <a:p>
            <a:r>
              <a:rPr lang="en-US" sz="3600">
                <a:solidFill>
                  <a:srgbClr val="FFC000"/>
                </a:solidFill>
              </a:rPr>
              <a:t>is </a:t>
            </a:r>
            <a:r>
              <a:rPr lang="en-US" sz="3600" b="1" i="1" u="sng">
                <a:solidFill>
                  <a:srgbClr val="FF0000"/>
                </a:solidFill>
              </a:rPr>
              <a:t>not</a:t>
            </a:r>
          </a:p>
          <a:p>
            <a:r>
              <a:rPr lang="en-US" sz="3600" b="1" i="1">
                <a:solidFill>
                  <a:srgbClr val="FFFF00"/>
                </a:solidFill>
              </a:rPr>
              <a:t>Mystery</a:t>
            </a:r>
          </a:p>
          <a:p>
            <a:r>
              <a:rPr lang="en-US" sz="3600" b="1" i="1" err="1">
                <a:solidFill>
                  <a:srgbClr val="FFFF00"/>
                </a:solidFill>
              </a:rPr>
              <a:t>Bozrah</a:t>
            </a:r>
            <a:r>
              <a:rPr lang="en-US" sz="3600" b="1" i="1">
                <a:solidFill>
                  <a:srgbClr val="FFFF00"/>
                </a:solidFill>
              </a:rPr>
              <a:t>, </a:t>
            </a:r>
          </a:p>
          <a:p>
            <a:r>
              <a:rPr lang="en-US" sz="3600">
                <a:solidFill>
                  <a:srgbClr val="FFC000"/>
                </a:solidFill>
              </a:rPr>
              <a:t>the sheepfold, the place of refuge for tens of millions of people during the Tribulation.  </a:t>
            </a:r>
          </a:p>
        </p:txBody>
      </p:sp>
    </p:spTree>
    <p:extLst>
      <p:ext uri="{BB962C8B-B14F-4D97-AF65-F5344CB8AC3E}">
        <p14:creationId xmlns:p14="http://schemas.microsoft.com/office/powerpoint/2010/main" val="13241380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dragon">
            <a:extLst>
              <a:ext uri="{FF2B5EF4-FFF2-40B4-BE49-F238E27FC236}">
                <a16:creationId xmlns:a16="http://schemas.microsoft.com/office/drawing/2014/main" id="{5219B1E0-1ED9-4D38-8D96-0B58C4F62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4898" y="894858"/>
            <a:ext cx="9982203" cy="50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29966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69D4E0-78B4-4EA1-81A9-2284C7C00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2" descr="Image result for dragon">
            <a:extLst>
              <a:ext uri="{FF2B5EF4-FFF2-40B4-BE49-F238E27FC236}">
                <a16:creationId xmlns:a16="http://schemas.microsoft.com/office/drawing/2014/main" id="{98B7632D-1C7F-466F-90EF-26E83EE41F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67"/>
          <a:stretch/>
        </p:blipFill>
        <p:spPr bwMode="auto">
          <a:xfrm rot="21389820" flipH="1">
            <a:off x="4153294" y="2580115"/>
            <a:ext cx="4681623" cy="140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1461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235817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6B8AE-3228-5AC8-1222-8270A67F4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06295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BBE7DD-23E5-4395-BA74-C0F0436E5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91" y="0"/>
            <a:ext cx="106252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7538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Gavriel\Documents\0-IMAGES for PowerPoint\starchart2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53265" y="74851"/>
            <a:ext cx="6064987" cy="66472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O Come O Come Emmanuel church slide is simply gorgeous!">
            <a:extLst>
              <a:ext uri="{FF2B5EF4-FFF2-40B4-BE49-F238E27FC236}">
                <a16:creationId xmlns:a16="http://schemas.microsoft.com/office/drawing/2014/main" id="{EFEBF01B-2050-4299-9EAA-208BD63D9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969"/>
            <a:ext cx="12192000" cy="672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63093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AE1915-92D0-BB2F-BB92-E7D278F7CFFE}"/>
              </a:ext>
            </a:extLst>
          </p:cNvPr>
          <p:cNvSpPr txBox="1"/>
          <p:nvPr/>
        </p:nvSpPr>
        <p:spPr>
          <a:xfrm>
            <a:off x="370114" y="166568"/>
            <a:ext cx="11451772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4000" b="1" i="0" u="none" strike="noStrike">
                <a:solidFill>
                  <a:schemeClr val="bg1"/>
                </a:solidFill>
                <a:effectLst/>
                <a:latin typeface="Inter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Isaiah 2:2-4</a:t>
            </a:r>
            <a:br>
              <a:rPr lang="en-US" sz="4000" b="0" i="0">
                <a:solidFill>
                  <a:srgbClr val="333333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Now it shall come to pass </a:t>
            </a:r>
            <a:r>
              <a:rPr lang="en-US" sz="4000" b="0" i="1">
                <a:solidFill>
                  <a:srgbClr val="FFFF00"/>
                </a:solidFill>
                <a:effectLst/>
                <a:latin typeface="Inter"/>
              </a:rPr>
              <a:t>in the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latter days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1">
                <a:solidFill>
                  <a:srgbClr val="FFC000"/>
                </a:solidFill>
                <a:effectLst/>
                <a:latin typeface="Inter"/>
              </a:rPr>
              <a:t>That 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the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mountain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 of the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LORD’s house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Shall be </a:t>
            </a:r>
            <a:r>
              <a:rPr lang="en-US" sz="4000" b="0" i="1">
                <a:solidFill>
                  <a:srgbClr val="FFFF00"/>
                </a:solidFill>
                <a:effectLst/>
                <a:latin typeface="Inter"/>
              </a:rPr>
              <a:t>established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 on the </a:t>
            </a:r>
            <a:r>
              <a:rPr lang="en-US" sz="4000" b="1" i="0">
                <a:solidFill>
                  <a:srgbClr val="FFFF00"/>
                </a:solidFill>
                <a:effectLst/>
                <a:latin typeface="Inter"/>
              </a:rPr>
              <a:t>top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 of the </a:t>
            </a:r>
            <a:r>
              <a:rPr lang="en-US" sz="4000" b="0" i="1">
                <a:solidFill>
                  <a:srgbClr val="FFFF00"/>
                </a:solidFill>
                <a:effectLst/>
                <a:latin typeface="Inter"/>
              </a:rPr>
              <a:t>mountains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And shall be exalted </a:t>
            </a:r>
            <a:r>
              <a:rPr lang="en-US" sz="4000" b="0" i="1">
                <a:solidFill>
                  <a:srgbClr val="FFFF00"/>
                </a:solidFill>
                <a:effectLst/>
                <a:latin typeface="Inter"/>
              </a:rPr>
              <a:t>above the hills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;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And </a:t>
            </a:r>
            <a:r>
              <a:rPr lang="en-US" sz="4000" b="0" i="1">
                <a:solidFill>
                  <a:srgbClr val="FFFF00"/>
                </a:solidFill>
                <a:effectLst/>
                <a:latin typeface="Inter"/>
              </a:rPr>
              <a:t>all nations shall flow to it.</a:t>
            </a:r>
            <a:br>
              <a:rPr lang="en-US" sz="4000" b="0" i="1">
                <a:solidFill>
                  <a:srgbClr val="FFFF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Many people shall come and say,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1">
                <a:solidFill>
                  <a:srgbClr val="FFFF00"/>
                </a:solidFill>
                <a:effectLst/>
                <a:latin typeface="Inter"/>
              </a:rPr>
              <a:t>'Come, and let us go up to the mountain of the LORD,</a:t>
            </a:r>
            <a:br>
              <a:rPr lang="en-US" sz="4000" b="0" i="1">
                <a:solidFill>
                  <a:srgbClr val="FFFF00"/>
                </a:solidFill>
                <a:effectLst/>
                <a:latin typeface="Inter"/>
              </a:rPr>
            </a:br>
            <a:r>
              <a:rPr lang="en-US" sz="4000" b="0" i="1">
                <a:solidFill>
                  <a:srgbClr val="FFFF00"/>
                </a:solidFill>
                <a:effectLst/>
                <a:latin typeface="Inter"/>
              </a:rPr>
              <a:t>To the house of the </a:t>
            </a:r>
            <a:r>
              <a:rPr lang="en-US" sz="4000" b="0" i="1" u="none" strike="noStrike">
                <a:solidFill>
                  <a:srgbClr val="FFFF00"/>
                </a:solidFill>
                <a:effectLst/>
                <a:latin typeface="Inter"/>
                <a:hlinkClick r:id="rId3" tooltip="libr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God</a:t>
            </a:r>
            <a:r>
              <a:rPr lang="en-US" sz="4000" b="0" i="1">
                <a:solidFill>
                  <a:srgbClr val="FFFF00"/>
                </a:solidFill>
                <a:effectLst/>
                <a:latin typeface="Inter"/>
              </a:rPr>
              <a:t> of Jacob;</a:t>
            </a:r>
            <a:br>
              <a:rPr lang="en-US" sz="4000" b="0" i="1">
                <a:solidFill>
                  <a:srgbClr val="FFFF00"/>
                </a:solidFill>
                <a:effectLst/>
                <a:latin typeface="Inter"/>
              </a:rPr>
            </a:br>
            <a:endParaRPr lang="en-US" b="0" i="1">
              <a:solidFill>
                <a:srgbClr val="FFFF00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8827090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5F2DB-CFBD-2D3F-6A24-C27D4700B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888" y="1341120"/>
            <a:ext cx="11580224" cy="511134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5100" b="1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Isaiah 27:12-13</a:t>
            </a:r>
            <a:endParaRPr lang="en-US" sz="5100" b="1" i="0" u="none" strike="noStrike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br>
              <a:rPr lang="en-US" sz="5100" b="0" i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it shall come to pass in that day</a:t>
            </a:r>
            <a:b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That the LORD will thresh,</a:t>
            </a:r>
            <a:b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From the channel of the River to the Brook of Egypt;</a:t>
            </a:r>
            <a:b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you will be gathered one by one,</a:t>
            </a:r>
            <a:b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 you children of Israel.</a:t>
            </a:r>
            <a:b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 it shall be in that day:</a:t>
            </a:r>
            <a:b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5100" b="1" i="1" u="sng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great trumpet </a:t>
            </a:r>
            <a:r>
              <a:rPr lang="en-US" sz="5100" b="0" i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will be blown</a:t>
            </a:r>
            <a: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0" indent="0">
              <a:buNone/>
            </a:pPr>
            <a:b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They will come, who are about to perish in the land of Assyria,</a:t>
            </a:r>
            <a:b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they who are outcasts in the land of Egypt,</a:t>
            </a:r>
            <a:b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shall worship the LORD in the holy mount at Jerusalem.</a:t>
            </a:r>
            <a:b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8A0B33-86C7-2545-F7EA-FB6624140CE0}"/>
              </a:ext>
            </a:extLst>
          </p:cNvPr>
          <p:cNvSpPr txBox="1"/>
          <p:nvPr/>
        </p:nvSpPr>
        <p:spPr>
          <a:xfrm>
            <a:off x="512988" y="77135"/>
            <a:ext cx="9449617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The Second Exodus  </a:t>
            </a:r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  <a:sym typeface="Wingdings" panose="05000000000000000000" pitchFamily="2" charset="2"/>
              </a:rPr>
              <a:t>  The Second Coming</a:t>
            </a:r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433635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AB956CE-0640-74DA-86B2-359EBB3229DD}"/>
              </a:ext>
            </a:extLst>
          </p:cNvPr>
          <p:cNvSpPr txBox="1"/>
          <p:nvPr/>
        </p:nvSpPr>
        <p:spPr>
          <a:xfrm>
            <a:off x="374468" y="0"/>
            <a:ext cx="10981509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00" b="1" i="0" u="none" strike="noStrike">
                <a:solidFill>
                  <a:schemeClr val="bg1"/>
                </a:solidFill>
                <a:effectLst/>
                <a:latin typeface="Inter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Amos 9:11-15</a:t>
            </a:r>
            <a:br>
              <a:rPr lang="en-US" sz="3500"/>
            </a:b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“ On that day I will raise up</a:t>
            </a:r>
            <a:br>
              <a:rPr lang="en-US" sz="3500">
                <a:solidFill>
                  <a:srgbClr val="FFC000"/>
                </a:solidFill>
              </a:rPr>
            </a:b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The </a:t>
            </a:r>
            <a:r>
              <a:rPr lang="en-US" sz="3500" b="1" i="1">
                <a:solidFill>
                  <a:srgbClr val="FFFF00"/>
                </a:solidFill>
                <a:effectLst/>
                <a:latin typeface="Inter"/>
              </a:rPr>
              <a:t>Tabernacle of David</a:t>
            </a: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, which has </a:t>
            </a:r>
            <a:r>
              <a:rPr lang="en-US" sz="3500" b="0" i="1">
                <a:solidFill>
                  <a:srgbClr val="FFFF00"/>
                </a:solidFill>
                <a:effectLst/>
                <a:latin typeface="Inter"/>
              </a:rPr>
              <a:t>fallen down</a:t>
            </a: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3500">
                <a:solidFill>
                  <a:srgbClr val="FFC000"/>
                </a:solidFill>
              </a:rPr>
            </a:b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And </a:t>
            </a:r>
            <a:r>
              <a:rPr lang="en-US" sz="3500" b="0" i="1">
                <a:solidFill>
                  <a:srgbClr val="FFFF00"/>
                </a:solidFill>
                <a:effectLst/>
                <a:latin typeface="Inter"/>
              </a:rPr>
              <a:t>repair its damages</a:t>
            </a: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;</a:t>
            </a:r>
            <a:br>
              <a:rPr lang="en-US" sz="3500">
                <a:solidFill>
                  <a:srgbClr val="FFC000"/>
                </a:solidFill>
              </a:rPr>
            </a:b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I will </a:t>
            </a:r>
            <a:r>
              <a:rPr lang="en-US" sz="3500" b="0" i="1">
                <a:solidFill>
                  <a:srgbClr val="FFFF00"/>
                </a:solidFill>
                <a:effectLst/>
                <a:latin typeface="Inter"/>
              </a:rPr>
              <a:t>raise up its ruins</a:t>
            </a: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3500">
                <a:solidFill>
                  <a:srgbClr val="FFC000"/>
                </a:solidFill>
              </a:rPr>
            </a:b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And </a:t>
            </a:r>
            <a:r>
              <a:rPr lang="en-US" sz="3500" b="0" i="1">
                <a:solidFill>
                  <a:srgbClr val="FFFF00"/>
                </a:solidFill>
                <a:effectLst/>
                <a:latin typeface="Inter"/>
              </a:rPr>
              <a:t>rebuild it as in the days of old</a:t>
            </a: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;</a:t>
            </a:r>
            <a:br>
              <a:rPr lang="en-US" sz="3500">
                <a:solidFill>
                  <a:srgbClr val="FFC000"/>
                </a:solidFill>
              </a:rPr>
            </a:b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That they may </a:t>
            </a:r>
            <a:r>
              <a:rPr lang="en-US" sz="3500" b="0" i="1">
                <a:solidFill>
                  <a:srgbClr val="FFFF00"/>
                </a:solidFill>
                <a:effectLst/>
                <a:latin typeface="Inter"/>
              </a:rPr>
              <a:t>possess the </a:t>
            </a:r>
            <a:r>
              <a:rPr lang="en-US" sz="3500" b="1" i="1">
                <a:solidFill>
                  <a:srgbClr val="FFFF00"/>
                </a:solidFill>
                <a:effectLst/>
                <a:latin typeface="Inter"/>
              </a:rPr>
              <a:t>remnant</a:t>
            </a:r>
            <a:r>
              <a:rPr lang="en-US" sz="3500" b="0" i="1">
                <a:solidFill>
                  <a:srgbClr val="FFFF00"/>
                </a:solidFill>
                <a:effectLst/>
                <a:latin typeface="Inter"/>
              </a:rPr>
              <a:t> of </a:t>
            </a:r>
            <a:r>
              <a:rPr lang="en-US" sz="3500" b="1" i="1">
                <a:solidFill>
                  <a:srgbClr val="FFFF00"/>
                </a:solidFill>
                <a:effectLst/>
                <a:latin typeface="Inter"/>
              </a:rPr>
              <a:t>Edom</a:t>
            </a: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3500">
                <a:solidFill>
                  <a:srgbClr val="FFC000"/>
                </a:solidFill>
              </a:rPr>
            </a:b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And all the </a:t>
            </a:r>
            <a:r>
              <a:rPr lang="en-US" sz="3500" b="0" i="1">
                <a:solidFill>
                  <a:srgbClr val="FFFF00"/>
                </a:solidFill>
                <a:effectLst/>
                <a:latin typeface="Inter"/>
              </a:rPr>
              <a:t>Gentiles who are called by My name</a:t>
            </a: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,”</a:t>
            </a:r>
            <a:br>
              <a:rPr lang="en-US" sz="3500">
                <a:solidFill>
                  <a:srgbClr val="FFC000"/>
                </a:solidFill>
              </a:rPr>
            </a:b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Says the LORD who does this thing.</a:t>
            </a:r>
            <a:br>
              <a:rPr lang="en-US" sz="3500">
                <a:solidFill>
                  <a:srgbClr val="FFC000"/>
                </a:solidFill>
              </a:rPr>
            </a:b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' Behold, the days are coming,' says the LORD,</a:t>
            </a:r>
            <a:br>
              <a:rPr lang="en-US" sz="3500">
                <a:solidFill>
                  <a:srgbClr val="FFC000"/>
                </a:solidFill>
              </a:rPr>
            </a:b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' When </a:t>
            </a:r>
            <a:r>
              <a:rPr lang="en-US" sz="3500" b="0" i="1">
                <a:solidFill>
                  <a:srgbClr val="FFFF00"/>
                </a:solidFill>
                <a:effectLst/>
                <a:latin typeface="Inter"/>
              </a:rPr>
              <a:t>the plowman shall overtake the reaper</a:t>
            </a: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3500">
                <a:solidFill>
                  <a:srgbClr val="FFC000"/>
                </a:solidFill>
              </a:rPr>
            </a:b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And the </a:t>
            </a:r>
            <a:r>
              <a:rPr lang="en-US" sz="3500" b="0" i="1">
                <a:solidFill>
                  <a:srgbClr val="FFFF00"/>
                </a:solidFill>
                <a:effectLst/>
                <a:latin typeface="Inter"/>
              </a:rPr>
              <a:t>treader of grapes him who sows seed</a:t>
            </a: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;</a:t>
            </a:r>
            <a:endParaRPr lang="en-US" sz="35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1436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0CE68-2EE7-F361-D3DE-C42B31222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776A96-382D-6BE9-6CE1-E139B5C1A552}"/>
              </a:ext>
            </a:extLst>
          </p:cNvPr>
          <p:cNvSpPr txBox="1"/>
          <p:nvPr/>
        </p:nvSpPr>
        <p:spPr>
          <a:xfrm>
            <a:off x="435428" y="194833"/>
            <a:ext cx="11416937" cy="652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He</a:t>
            </a:r>
            <a:r>
              <a:rPr lang="en-US" sz="4000" b="0" i="0">
                <a:solidFill>
                  <a:srgbClr val="FFFF00"/>
                </a:solidFill>
                <a:effectLst/>
                <a:latin typeface="Inter"/>
              </a:rPr>
              <a:t> will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teach us His ways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And we shall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walk </a:t>
            </a:r>
            <a:r>
              <a:rPr lang="en-US" sz="4000" i="1">
                <a:solidFill>
                  <a:srgbClr val="FFFF00"/>
                </a:solidFill>
                <a:effectLst/>
                <a:latin typeface="Inter"/>
              </a:rPr>
              <a:t>in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 His paths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.'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For </a:t>
            </a:r>
            <a:r>
              <a:rPr lang="en-US" sz="4000" i="1">
                <a:solidFill>
                  <a:srgbClr val="FFFF00"/>
                </a:solidFill>
                <a:effectLst/>
                <a:latin typeface="Inter"/>
              </a:rPr>
              <a:t>out of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Zion 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shall </a:t>
            </a:r>
            <a:r>
              <a:rPr lang="en-US" sz="4000" i="1">
                <a:solidFill>
                  <a:srgbClr val="FFFF00"/>
                </a:solidFill>
                <a:effectLst/>
                <a:latin typeface="Inter"/>
              </a:rPr>
              <a:t>go forth the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law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And the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word</a:t>
            </a:r>
            <a:r>
              <a:rPr lang="en-US" sz="4000" b="0" i="1">
                <a:solidFill>
                  <a:srgbClr val="FFFF00"/>
                </a:solidFill>
                <a:effectLst/>
                <a:latin typeface="Inter"/>
              </a:rPr>
              <a:t> of the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LORD</a:t>
            </a:r>
            <a:r>
              <a:rPr lang="en-US" sz="4000" b="0" i="1">
                <a:solidFill>
                  <a:srgbClr val="FFFF00"/>
                </a:solidFill>
                <a:effectLst/>
                <a:latin typeface="Inter"/>
              </a:rPr>
              <a:t> 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from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Jerusalem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.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He shall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judge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 between the nations,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And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rebuke many people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;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They shall beat their </a:t>
            </a:r>
            <a:r>
              <a:rPr lang="en-US" sz="4000" b="0" i="0">
                <a:solidFill>
                  <a:srgbClr val="FFFF00"/>
                </a:solidFill>
                <a:effectLst/>
                <a:latin typeface="Inter"/>
              </a:rPr>
              <a:t>swords into plowshares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And their </a:t>
            </a:r>
            <a:r>
              <a:rPr lang="en-US" sz="4000" b="0" i="1">
                <a:solidFill>
                  <a:srgbClr val="FFFF00"/>
                </a:solidFill>
                <a:effectLst/>
                <a:latin typeface="Inter"/>
              </a:rPr>
              <a:t>spears into pruning hooks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;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Nation shall not lift up sword against nation,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1">
                <a:solidFill>
                  <a:srgbClr val="FFFF00"/>
                </a:solidFill>
                <a:effectLst/>
                <a:latin typeface="Inter"/>
              </a:rPr>
              <a:t>Neither shall they learn war anymore.</a:t>
            </a:r>
            <a:br>
              <a:rPr lang="en-US" b="0" i="1">
                <a:solidFill>
                  <a:srgbClr val="FFFF00"/>
                </a:solidFill>
                <a:effectLst/>
                <a:latin typeface="Inter"/>
              </a:rPr>
            </a:br>
            <a:r>
              <a:rPr lang="en-US" b="0" i="1">
                <a:solidFill>
                  <a:srgbClr val="FFFF00"/>
                </a:solidFill>
                <a:effectLst/>
                <a:latin typeface="Inter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13860415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EBF9A-5B60-B404-5369-641592B85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041596-538B-C9A7-A009-ABA9675DB20A}"/>
              </a:ext>
            </a:extLst>
          </p:cNvPr>
          <p:cNvSpPr txBox="1"/>
          <p:nvPr/>
        </p:nvSpPr>
        <p:spPr>
          <a:xfrm>
            <a:off x="605245" y="808286"/>
            <a:ext cx="1098150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And all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the hills shall flow with it</a:t>
            </a:r>
            <a:r>
              <a:rPr lang="en-US" sz="3600" b="0" i="1">
                <a:solidFill>
                  <a:srgbClr val="FFC000"/>
                </a:solidFill>
                <a:effectLst/>
                <a:latin typeface="Inter"/>
              </a:rPr>
              <a:t>.</a:t>
            </a:r>
            <a:br>
              <a:rPr lang="en-US" sz="3600">
                <a:solidFill>
                  <a:srgbClr val="FFC000"/>
                </a:solidFill>
              </a:rPr>
            </a:b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I will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bring back the captives of My people Israel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;</a:t>
            </a:r>
            <a:br>
              <a:rPr lang="en-US" sz="3600">
                <a:solidFill>
                  <a:srgbClr val="FFC000"/>
                </a:solidFill>
              </a:rPr>
            </a:b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They shall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build the waste cities 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and inhabit </a:t>
            </a:r>
            <a:r>
              <a:rPr lang="en-US" sz="3600" b="0" i="1">
                <a:solidFill>
                  <a:srgbClr val="FFC000"/>
                </a:solidFill>
                <a:effectLst/>
                <a:latin typeface="Inter"/>
              </a:rPr>
              <a:t>them;</a:t>
            </a:r>
            <a:br>
              <a:rPr lang="en-US" sz="3600">
                <a:solidFill>
                  <a:srgbClr val="FFC000"/>
                </a:solidFill>
              </a:rPr>
            </a:b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They shall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plant vineyards 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and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drink wine 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from them;</a:t>
            </a:r>
            <a:br>
              <a:rPr lang="en-US" sz="3600">
                <a:solidFill>
                  <a:srgbClr val="FFC000"/>
                </a:solidFill>
              </a:rPr>
            </a:b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They shall also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make gardens 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and eat fruit from them.</a:t>
            </a:r>
            <a:br>
              <a:rPr lang="en-US" sz="3600">
                <a:solidFill>
                  <a:srgbClr val="FFC000"/>
                </a:solidFill>
              </a:rPr>
            </a:b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I will plant them in their land,</a:t>
            </a:r>
            <a:br>
              <a:rPr lang="en-US" sz="3600">
                <a:solidFill>
                  <a:srgbClr val="FFC000"/>
                </a:solidFill>
              </a:rPr>
            </a:b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And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no longer shall they be pulled up</a:t>
            </a:r>
            <a:br>
              <a:rPr lang="en-US" sz="3600" i="1">
                <a:solidFill>
                  <a:srgbClr val="FFFF00"/>
                </a:solidFill>
              </a:rPr>
            </a:b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From the land I have given them,”</a:t>
            </a:r>
            <a:br>
              <a:rPr lang="en-US" sz="3600">
                <a:solidFill>
                  <a:srgbClr val="FFC000"/>
                </a:solidFill>
              </a:rPr>
            </a:b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Says the LORD your God.</a:t>
            </a:r>
            <a:endParaRPr lang="en-US" sz="36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6028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24914-E080-D677-D0E5-C6597CBA7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7742"/>
            <a:ext cx="10515600" cy="934221"/>
          </a:xfrm>
        </p:spPr>
        <p:txBody>
          <a:bodyPr/>
          <a:lstStyle/>
          <a:p>
            <a:pPr algn="ctr"/>
            <a:r>
              <a:rPr lang="en-US">
                <a:solidFill>
                  <a:srgbClr val="FFC000"/>
                </a:solidFill>
              </a:rPr>
              <a:t>The Second Exodus - 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1E91B-B038-5968-1352-361C9B3CF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445" y="1011963"/>
            <a:ext cx="11591109" cy="5768294"/>
          </a:xfrm>
        </p:spPr>
        <p:txBody>
          <a:bodyPr>
            <a:noAutofit/>
          </a:bodyPr>
          <a:lstStyle/>
          <a:p>
            <a:r>
              <a:rPr lang="en-US" sz="2400">
                <a:solidFill>
                  <a:srgbClr val="FFC000"/>
                </a:solidFill>
              </a:rPr>
              <a:t>1. The reality of the exile in gathering ALL of Jacob. (Micah 2:12-13)</a:t>
            </a:r>
          </a:p>
          <a:p>
            <a:r>
              <a:rPr lang="en-US" sz="2400">
                <a:solidFill>
                  <a:srgbClr val="FFC000"/>
                </a:solidFill>
              </a:rPr>
              <a:t>2. The spiritual reason for the Exile, the idolatry, the sexual depravity, and reprobate spirit of both houses of Jacob as seen in Romans 1.</a:t>
            </a:r>
          </a:p>
          <a:p>
            <a:r>
              <a:rPr lang="en-US" sz="2400">
                <a:solidFill>
                  <a:srgbClr val="FFC000"/>
                </a:solidFill>
              </a:rPr>
              <a:t>3. God’s purpose for the Exile : the calling and the refining of the servant in Messiah.</a:t>
            </a:r>
          </a:p>
          <a:p>
            <a:r>
              <a:rPr lang="en-US" sz="2400">
                <a:solidFill>
                  <a:srgbClr val="FFC000"/>
                </a:solidFill>
              </a:rPr>
              <a:t>4. God’s purpose for the Exile : In the Wilderness of the peoples, God pleading with His covenant people face to face.</a:t>
            </a:r>
          </a:p>
          <a:p>
            <a:r>
              <a:rPr lang="en-US" sz="2400">
                <a:solidFill>
                  <a:srgbClr val="FFC000"/>
                </a:solidFill>
              </a:rPr>
              <a:t>5. God’s purpose for the Exile : Rev. 12, The nurturing or feeding of the woman.</a:t>
            </a:r>
          </a:p>
          <a:p>
            <a:r>
              <a:rPr lang="en-US" sz="2400">
                <a:solidFill>
                  <a:srgbClr val="FFC000"/>
                </a:solidFill>
              </a:rPr>
              <a:t>6. God’s purpose for the Exile : Isa. 49:6, His servant; a light to the heathen Gentiles, salvation to the ends of the earth, and end of this age. </a:t>
            </a:r>
          </a:p>
          <a:p>
            <a:r>
              <a:rPr lang="en-US" sz="2400">
                <a:solidFill>
                  <a:srgbClr val="FFC000"/>
                </a:solidFill>
              </a:rPr>
              <a:t>7. Historic reasons for the Second Exodus involves </a:t>
            </a:r>
          </a:p>
          <a:p>
            <a:r>
              <a:rPr lang="en-US" sz="2400">
                <a:solidFill>
                  <a:srgbClr val="FFC000"/>
                </a:solidFill>
              </a:rPr>
              <a:t>a. the Collapse of the 1700-year Constantinian Accord of God and Country, God and king, </a:t>
            </a:r>
          </a:p>
          <a:p>
            <a:r>
              <a:rPr lang="en-US" sz="2400">
                <a:solidFill>
                  <a:srgbClr val="FFC000"/>
                </a:solidFill>
              </a:rPr>
              <a:t>b. the pot of wickedness coming to the boil.</a:t>
            </a:r>
          </a:p>
        </p:txBody>
      </p:sp>
    </p:spTree>
    <p:extLst>
      <p:ext uri="{BB962C8B-B14F-4D97-AF65-F5344CB8AC3E}">
        <p14:creationId xmlns:p14="http://schemas.microsoft.com/office/powerpoint/2010/main" val="20168292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AFE616-A3AE-448C-8E03-FEBE5AA58A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" t="16698" r="3077" b="9353"/>
          <a:stretch/>
        </p:blipFill>
        <p:spPr>
          <a:xfrm>
            <a:off x="152400" y="118718"/>
            <a:ext cx="4495800" cy="65778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772332-15E9-4856-8604-3380C049E252}"/>
              </a:ext>
            </a:extLst>
          </p:cNvPr>
          <p:cNvSpPr txBox="1"/>
          <p:nvPr/>
        </p:nvSpPr>
        <p:spPr>
          <a:xfrm>
            <a:off x="4800600" y="151179"/>
            <a:ext cx="72390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FF00"/>
                </a:solidFill>
              </a:rPr>
              <a:t>Genesis 32:24-28 - Jacob Wrestles</a:t>
            </a:r>
          </a:p>
          <a:p>
            <a:r>
              <a:rPr lang="en-US" sz="2800" b="1" baseline="30000">
                <a:solidFill>
                  <a:srgbClr val="FFC000"/>
                </a:solidFill>
              </a:rPr>
              <a:t>24 </a:t>
            </a:r>
            <a:r>
              <a:rPr lang="en-US" sz="2800">
                <a:solidFill>
                  <a:srgbClr val="FFC000"/>
                </a:solidFill>
              </a:rPr>
              <a:t>Then Jacob was left alone, and a man wrestled with him until daybreak, </a:t>
            </a:r>
            <a:r>
              <a:rPr lang="en-US" sz="2800" b="1" baseline="30000">
                <a:solidFill>
                  <a:srgbClr val="FFC000"/>
                </a:solidFill>
              </a:rPr>
              <a:t>25 </a:t>
            </a:r>
            <a:r>
              <a:rPr lang="en-US" sz="2800">
                <a:solidFill>
                  <a:srgbClr val="FFC000"/>
                </a:solidFill>
              </a:rPr>
              <a:t>When he saw that he had not prevailed against him, he touched the socket of his thigh; so the socket of Jacob’s thigh was dislocated while he wrestled with him. </a:t>
            </a:r>
            <a:r>
              <a:rPr lang="en-US" sz="2800" b="1" baseline="30000">
                <a:solidFill>
                  <a:srgbClr val="FFC000"/>
                </a:solidFill>
              </a:rPr>
              <a:t>26 </a:t>
            </a:r>
            <a:r>
              <a:rPr lang="en-US" sz="2800">
                <a:solidFill>
                  <a:srgbClr val="FFC000"/>
                </a:solidFill>
              </a:rPr>
              <a:t>Then he said, “Let me go, for the dawn is breaking.” But he said, “I will not let you go unless you bless me.” </a:t>
            </a:r>
            <a:r>
              <a:rPr lang="en-US" sz="2800" b="1" baseline="30000">
                <a:solidFill>
                  <a:srgbClr val="FFC000"/>
                </a:solidFill>
              </a:rPr>
              <a:t>27 </a:t>
            </a:r>
            <a:r>
              <a:rPr lang="en-US" sz="2800">
                <a:solidFill>
                  <a:srgbClr val="FFC000"/>
                </a:solidFill>
              </a:rPr>
              <a:t>So he said to him, “What is your name?” And he said, Jacob.” </a:t>
            </a:r>
            <a:r>
              <a:rPr lang="en-US" sz="2800" b="1" baseline="30000">
                <a:solidFill>
                  <a:srgbClr val="FFC000"/>
                </a:solidFill>
              </a:rPr>
              <a:t>28 </a:t>
            </a:r>
            <a:r>
              <a:rPr lang="en-US" sz="2800">
                <a:solidFill>
                  <a:srgbClr val="FFC000"/>
                </a:solidFill>
              </a:rPr>
              <a:t>He said, </a:t>
            </a:r>
            <a:r>
              <a:rPr lang="en-US" sz="2800" b="1">
                <a:solidFill>
                  <a:srgbClr val="FFFF00"/>
                </a:solidFill>
              </a:rPr>
              <a:t>“Your name shall no longer be Jacob, but Israel; (prince and contender with God) </a:t>
            </a:r>
            <a:r>
              <a:rPr lang="en-US" sz="2800">
                <a:solidFill>
                  <a:srgbClr val="FFC000"/>
                </a:solidFill>
              </a:rPr>
              <a:t>for you have striven with God and with men and have prevailed.” </a:t>
            </a:r>
          </a:p>
        </p:txBody>
      </p:sp>
    </p:spTree>
    <p:extLst>
      <p:ext uri="{BB962C8B-B14F-4D97-AF65-F5344CB8AC3E}">
        <p14:creationId xmlns:p14="http://schemas.microsoft.com/office/powerpoint/2010/main" val="371928330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oster with a person driving a car&#10;&#10;Description automatically generated">
            <a:extLst>
              <a:ext uri="{FF2B5EF4-FFF2-40B4-BE49-F238E27FC236}">
                <a16:creationId xmlns:a16="http://schemas.microsoft.com/office/drawing/2014/main" id="{D1673EE1-715F-B679-4404-050F23E3D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188" y="-40605"/>
            <a:ext cx="12264188" cy="689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8350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0F6C3C9F-92F5-1172-25BD-FDB34D66B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83" y="748968"/>
            <a:ext cx="7691146" cy="5882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DBD662F-4612-5507-61D0-6DCFDC946F9A}"/>
              </a:ext>
            </a:extLst>
          </p:cNvPr>
          <p:cNvSpPr txBox="1"/>
          <p:nvPr/>
        </p:nvSpPr>
        <p:spPr>
          <a:xfrm>
            <a:off x="211884" y="102637"/>
            <a:ext cx="7691146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i="1">
                <a:solidFill>
                  <a:schemeClr val="bg2"/>
                </a:solidFill>
                <a:latin typeface="Baskerville Old Face" panose="02020602080505020303" pitchFamily="18" charset="0"/>
              </a:rPr>
              <a:t>3.</a:t>
            </a:r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 God’s Great Reset – Decision Time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E207A5-6282-4D06-A45B-C942793895BB}"/>
              </a:ext>
            </a:extLst>
          </p:cNvPr>
          <p:cNvSpPr txBox="1"/>
          <p:nvPr/>
        </p:nvSpPr>
        <p:spPr>
          <a:xfrm>
            <a:off x="8117632" y="198462"/>
            <a:ext cx="3862484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i="0">
                <a:solidFill>
                  <a:schemeClr val="bg1"/>
                </a:solidFill>
                <a:effectLst/>
                <a:latin typeface="Google Sans"/>
              </a:rPr>
              <a:t>Joel 3</a:t>
            </a:r>
          </a:p>
          <a:p>
            <a:r>
              <a:rPr lang="en-US" sz="3200" b="0" i="0">
                <a:solidFill>
                  <a:srgbClr val="FFC000"/>
                </a:solidFill>
                <a:effectLst/>
                <a:latin typeface="Google Sans"/>
              </a:rPr>
              <a:t>14 </a:t>
            </a:r>
            <a:r>
              <a:rPr lang="en-US" sz="3200" b="1" i="0">
                <a:solidFill>
                  <a:srgbClr val="FFC000"/>
                </a:solidFill>
                <a:effectLst/>
                <a:latin typeface="Google Sans"/>
              </a:rPr>
              <a:t>Multitudes, multitudes </a:t>
            </a:r>
            <a:r>
              <a:rPr lang="en-US" sz="3200" b="0" i="0">
                <a:solidFill>
                  <a:srgbClr val="FFC000"/>
                </a:solidFill>
                <a:effectLst/>
                <a:latin typeface="Google Sans"/>
              </a:rPr>
              <a:t>in the </a:t>
            </a:r>
            <a:r>
              <a:rPr lang="en-US" sz="3200" b="1" i="1" u="sng">
                <a:solidFill>
                  <a:srgbClr val="FFFF00"/>
                </a:solidFill>
                <a:effectLst/>
                <a:latin typeface="Google Sans"/>
              </a:rPr>
              <a:t>Valley of Decision</a:t>
            </a:r>
            <a:r>
              <a:rPr lang="en-US" sz="3200" b="0" i="0">
                <a:solidFill>
                  <a:srgbClr val="FFFF00"/>
                </a:solidFill>
                <a:effectLst/>
                <a:latin typeface="Google Sans"/>
              </a:rPr>
              <a:t>: </a:t>
            </a:r>
          </a:p>
          <a:p>
            <a:r>
              <a:rPr lang="en-US" sz="3200" b="0" i="0">
                <a:solidFill>
                  <a:srgbClr val="FFC000"/>
                </a:solidFill>
                <a:effectLst/>
                <a:latin typeface="Google Sans"/>
              </a:rPr>
              <a:t>for the </a:t>
            </a:r>
            <a:r>
              <a:rPr lang="en-US" sz="3200" b="1" i="0">
                <a:solidFill>
                  <a:srgbClr val="FFFF00"/>
                </a:solidFill>
                <a:effectLst/>
                <a:latin typeface="Google Sans"/>
              </a:rPr>
              <a:t>Day of the LORD is </a:t>
            </a:r>
            <a:r>
              <a:rPr lang="en-US" sz="3200" b="1" i="1" u="sng">
                <a:solidFill>
                  <a:srgbClr val="FFFF00"/>
                </a:solidFill>
                <a:effectLst/>
                <a:latin typeface="Google Sans"/>
              </a:rPr>
              <a:t>near</a:t>
            </a:r>
            <a:r>
              <a:rPr lang="en-US" sz="3200" b="1" i="0">
                <a:solidFill>
                  <a:srgbClr val="FFFF00"/>
                </a:solidFill>
                <a:effectLst/>
                <a:latin typeface="Google Sans"/>
              </a:rPr>
              <a:t> </a:t>
            </a:r>
            <a:r>
              <a:rPr lang="en-US" sz="3200" b="0" i="0">
                <a:solidFill>
                  <a:srgbClr val="FFC000"/>
                </a:solidFill>
                <a:effectLst/>
                <a:latin typeface="Google Sans"/>
              </a:rPr>
              <a:t>in the </a:t>
            </a:r>
            <a:r>
              <a:rPr lang="en-US" sz="3200" b="1" i="1" u="sng">
                <a:solidFill>
                  <a:srgbClr val="FFFF00"/>
                </a:solidFill>
                <a:latin typeface="Google Sans"/>
              </a:rPr>
              <a:t>V</a:t>
            </a:r>
            <a:r>
              <a:rPr lang="en-US" sz="3200" b="1" i="1" u="sng">
                <a:solidFill>
                  <a:srgbClr val="FFFF00"/>
                </a:solidFill>
                <a:effectLst/>
                <a:latin typeface="Google Sans"/>
              </a:rPr>
              <a:t>alley of Decision</a:t>
            </a:r>
            <a:r>
              <a:rPr lang="en-US" sz="3200" b="0" i="0">
                <a:solidFill>
                  <a:srgbClr val="FFFF00"/>
                </a:solidFill>
                <a:effectLst/>
                <a:latin typeface="Google Sans"/>
              </a:rPr>
              <a:t>. </a:t>
            </a:r>
            <a:r>
              <a:rPr lang="en-US" sz="3200" b="0" i="0">
                <a:solidFill>
                  <a:srgbClr val="FFC000"/>
                </a:solidFill>
                <a:effectLst/>
                <a:latin typeface="Google Sans"/>
              </a:rPr>
              <a:t>[15] The sun and </a:t>
            </a:r>
          </a:p>
          <a:p>
            <a:r>
              <a:rPr lang="en-US" sz="3200" b="0" i="0">
                <a:solidFill>
                  <a:srgbClr val="FFC000"/>
                </a:solidFill>
                <a:effectLst/>
                <a:latin typeface="Google Sans"/>
              </a:rPr>
              <a:t>the moon shall be darkened, and the stars shall withdraw their shining.</a:t>
            </a:r>
            <a:endParaRPr lang="en-US" sz="32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78195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ield with trees and a sunset&#10;&#10;Description automatically generated">
            <a:extLst>
              <a:ext uri="{FF2B5EF4-FFF2-40B4-BE49-F238E27FC236}">
                <a16:creationId xmlns:a16="http://schemas.microsoft.com/office/drawing/2014/main" id="{4E10D3DC-33B2-7C4C-454F-E4E175163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3137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04D18-78D0-B529-C1A1-1B6F9090D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water with her arms up&#10;&#10;Description automatically generated">
            <a:extLst>
              <a:ext uri="{FF2B5EF4-FFF2-40B4-BE49-F238E27FC236}">
                <a16:creationId xmlns:a16="http://schemas.microsoft.com/office/drawing/2014/main" id="{9EBC46B2-719A-1DB0-268B-66E3DAA36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139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2926</Words>
  <Application>Microsoft Office PowerPoint</Application>
  <PresentationFormat>Widescreen</PresentationFormat>
  <Paragraphs>250</Paragraphs>
  <Slides>71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89" baseType="lpstr">
      <vt:lpstr>ADLaM Display</vt:lpstr>
      <vt:lpstr>Aharoni</vt:lpstr>
      <vt:lpstr>Algerian</vt:lpstr>
      <vt:lpstr>Amasis MT Pro Medium</vt:lpstr>
      <vt:lpstr>Aptos</vt:lpstr>
      <vt:lpstr>Aptos Display</vt:lpstr>
      <vt:lpstr>Aptos Narrow</vt:lpstr>
      <vt:lpstr>Arial</vt:lpstr>
      <vt:lpstr>Arial</vt:lpstr>
      <vt:lpstr>Arial Nova</vt:lpstr>
      <vt:lpstr>Baskerville Old Face</vt:lpstr>
      <vt:lpstr>Book Antiqua</vt:lpstr>
      <vt:lpstr>Google Sans</vt:lpstr>
      <vt:lpstr>Helvetica Neue</vt:lpstr>
      <vt:lpstr>Inter</vt:lpstr>
      <vt:lpstr>Papyrus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End-Time Exile at Mystery   Bozrah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Second Exodus - Contents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Gavin Finley</dc:creator>
  <cp:lastModifiedBy>Gavin Finley</cp:lastModifiedBy>
  <cp:revision>2</cp:revision>
  <dcterms:created xsi:type="dcterms:W3CDTF">2024-01-25T21:45:00Z</dcterms:created>
  <dcterms:modified xsi:type="dcterms:W3CDTF">2025-05-07T14:13:59Z</dcterms:modified>
</cp:coreProperties>
</file>